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2" r:id="rId5"/>
    <p:sldMasterId id="2147483674" r:id="rId6"/>
  </p:sldMasterIdLst>
  <p:notesMasterIdLst>
    <p:notesMasterId r:id="rId16"/>
  </p:notesMasterIdLst>
  <p:handoutMasterIdLst>
    <p:handoutMasterId r:id="rId17"/>
  </p:handoutMasterIdLst>
  <p:sldIdLst>
    <p:sldId id="347" r:id="rId7"/>
    <p:sldId id="350" r:id="rId8"/>
    <p:sldId id="343" r:id="rId9"/>
    <p:sldId id="351" r:id="rId10"/>
    <p:sldId id="352" r:id="rId11"/>
    <p:sldId id="328" r:id="rId12"/>
    <p:sldId id="344" r:id="rId13"/>
    <p:sldId id="348" r:id="rId14"/>
    <p:sldId id="345" r:id="rId1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6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ANIC Severine" initials="AS" lastIdx="22" clrIdx="0">
    <p:extLst>
      <p:ext uri="{19B8F6BF-5375-455C-9EA6-DF929625EA0E}">
        <p15:presenceInfo xmlns:p15="http://schemas.microsoft.com/office/powerpoint/2012/main" userId="ALLANIC Severine" providerId="None"/>
      </p:ext>
    </p:extLst>
  </p:cmAuthor>
  <p:cmAuthor id="2" name="LAMBERT Marie Jeanne" initials="LMJ" lastIdx="1" clrIdx="1">
    <p:extLst>
      <p:ext uri="{19B8F6BF-5375-455C-9EA6-DF929625EA0E}">
        <p15:presenceInfo xmlns:p15="http://schemas.microsoft.com/office/powerpoint/2012/main" userId="LAMBERT Marie Jea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B7"/>
    <a:srgbClr val="FFCC00"/>
    <a:srgbClr val="F49410"/>
    <a:srgbClr val="F18D76"/>
    <a:srgbClr val="EA560E"/>
    <a:srgbClr val="42AAA3"/>
    <a:srgbClr val="87C7E0"/>
    <a:srgbClr val="80A51A"/>
    <a:srgbClr val="43ABA4"/>
    <a:srgbClr val="CCD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1662" autoAdjust="0"/>
  </p:normalViewPr>
  <p:slideViewPr>
    <p:cSldViewPr snapToGrid="0">
      <p:cViewPr varScale="1">
        <p:scale>
          <a:sx n="100" d="100"/>
          <a:sy n="100" d="100"/>
        </p:scale>
        <p:origin x="516" y="84"/>
      </p:cViewPr>
      <p:guideLst>
        <p:guide orient="horz" pos="1620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AF562-A64F-3843-AC1E-68B17DAA05C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CBF16-1A12-3241-9270-6A9028621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0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AF95D-AF4A-2545-B619-20345EE91FB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7AEA9-ACB6-B14A-9712-552A1C27DF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6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AEA9-ACB6-B14A-9712-552A1C27DFA2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7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AEA9-ACB6-B14A-9712-552A1C27DFA2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AEA9-ACB6-B14A-9712-552A1C27DFA2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4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AEA9-ACB6-B14A-9712-552A1C27DFA2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0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AEA9-ACB6-B14A-9712-552A1C27DFA2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FF0000"/>
                </a:solidFill>
                <a:latin typeface="Montserrat SemiBold" panose="00000700000000000000" pitchFamily="2" charset="0"/>
              </a:rPr>
              <a:t>vérifier que la redirection automatique sera bien faite avec le nouvel url</a:t>
            </a:r>
            <a:endParaRPr lang="fr-FR" sz="1200" b="1" dirty="0">
              <a:solidFill>
                <a:srgbClr val="000000">
                  <a:lumMod val="65000"/>
                  <a:lumOff val="35000"/>
                </a:srgbClr>
              </a:solidFill>
              <a:latin typeface="Montserrat Regula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AEA9-ACB6-B14A-9712-552A1C27DFA2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5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AEA9-ACB6-B14A-9712-552A1C27DFA2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3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AEA9-ACB6-B14A-9712-552A1C27DFA2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6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41696" y="4140000"/>
            <a:ext cx="4833848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25" baseline="0">
                <a:solidFill>
                  <a:srgbClr val="005385"/>
                </a:solidFill>
                <a:latin typeface="Montserrat"/>
                <a:cs typeface="Montserra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Présentation du 05 / 05 / 2018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40000"/>
            <a:ext cx="5636054" cy="26429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540000" y="2880001"/>
            <a:ext cx="7200000" cy="126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5000" b="1" i="0" cap="none" baseline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r>
              <a:rPr lang="fr-FR"/>
              <a:t>TITRE</a:t>
            </a:r>
            <a:br>
              <a:rPr lang="fr-FR"/>
            </a:br>
            <a:r>
              <a:rPr lang="fr-FR"/>
              <a:t>SUR 2 LIGNES</a:t>
            </a:r>
          </a:p>
        </p:txBody>
      </p:sp>
    </p:spTree>
    <p:extLst>
      <p:ext uri="{BB962C8B-B14F-4D97-AF65-F5344CB8AC3E}">
        <p14:creationId xmlns:p14="http://schemas.microsoft.com/office/powerpoint/2010/main" val="42441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40000"/>
            <a:ext cx="9144000" cy="26429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610973" y="404340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fr-FR"/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41696" y="4140000"/>
            <a:ext cx="4833848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25" baseline="0">
                <a:solidFill>
                  <a:srgbClr val="005385"/>
                </a:solidFill>
                <a:latin typeface="Montserrat"/>
                <a:cs typeface="Montserra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Présentation du 05 / 05 / 2018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12688"/>
            <a:ext cx="9144000" cy="26530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20A4708-D795-4747-9D65-CC4921ABF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5384"/>
          <a:stretch/>
        </p:blipFill>
        <p:spPr>
          <a:xfrm>
            <a:off x="4" y="1"/>
            <a:ext cx="9143996" cy="467065"/>
          </a:xfrm>
          <a:prstGeom prst="rect">
            <a:avLst/>
          </a:prstGeom>
        </p:spPr>
      </p:pic>
      <p:pic>
        <p:nvPicPr>
          <p:cNvPr id="8" name="Image 7" descr="Une image contenant texte, télévision, écran, capture d’écran&#10;&#10;Description générée automatiquement">
            <a:extLst>
              <a:ext uri="{FF2B5EF4-FFF2-40B4-BE49-F238E27FC236}">
                <a16:creationId xmlns="" xmlns:a16="http://schemas.microsoft.com/office/drawing/2014/main" id="{926F5395-908F-43D1-9B98-D71B6229B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0930"/>
          <a:stretch/>
        </p:blipFill>
        <p:spPr>
          <a:xfrm>
            <a:off x="-3" y="719418"/>
            <a:ext cx="9143996" cy="2522682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540000" y="2880001"/>
            <a:ext cx="7200000" cy="126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5000" b="1" i="0" cap="none" baseline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r>
              <a:rPr lang="fr-FR"/>
              <a:t>TITRE</a:t>
            </a:r>
            <a:br>
              <a:rPr lang="fr-FR"/>
            </a:br>
            <a:r>
              <a:rPr lang="fr-FR"/>
              <a:t>SUR 2 LIGNES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4531659" y="336176"/>
            <a:ext cx="192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/>
              <a:t>zzzzzzzzz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92827"/>
            <a:ext cx="1757405" cy="110717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41696" y="2700000"/>
            <a:ext cx="4833848" cy="244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25" baseline="0">
                <a:solidFill>
                  <a:srgbClr val="005385"/>
                </a:solidFill>
                <a:latin typeface="Montserrat"/>
                <a:cs typeface="Montserra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Présentation du 05 / 05 / 2018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540000" y="1440000"/>
            <a:ext cx="7232316" cy="12526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5000" b="1" i="0" cap="none" baseline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r>
              <a:rPr lang="fr-FR"/>
              <a:t>TITRE</a:t>
            </a:r>
            <a:br>
              <a:rPr lang="fr-FR"/>
            </a:br>
            <a:r>
              <a:rPr lang="fr-FR"/>
              <a:t>SUR 2 LIGNES</a:t>
            </a:r>
          </a:p>
        </p:txBody>
      </p:sp>
    </p:spTree>
    <p:extLst>
      <p:ext uri="{BB962C8B-B14F-4D97-AF65-F5344CB8AC3E}">
        <p14:creationId xmlns:p14="http://schemas.microsoft.com/office/powerpoint/2010/main" val="310539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32000"/>
            <a:ext cx="9144000" cy="26530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900000" y="2835000"/>
            <a:ext cx="7200000" cy="945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750" b="1" i="0" cap="none" baseline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r>
              <a:rPr lang="fr-FR"/>
              <a:t>TITRE</a:t>
            </a:r>
            <a:br>
              <a:rPr lang="fr-FR"/>
            </a:br>
            <a:r>
              <a:rPr lang="fr-FR"/>
              <a:t>SUR 2 LIGNES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900000" y="3780000"/>
            <a:ext cx="4833848" cy="244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25" baseline="0">
                <a:solidFill>
                  <a:srgbClr val="063E8D"/>
                </a:solidFill>
                <a:latin typeface="Montserrat"/>
                <a:cs typeface="Montserra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Présentation du 05 / 05 / 2018</a:t>
            </a:r>
          </a:p>
        </p:txBody>
      </p:sp>
      <p:pic>
        <p:nvPicPr>
          <p:cNvPr id="7" name="Image 6" descr="Une image contenant texte, télévision, écran, capture d’écran&#10;&#10;Description générée automatiquement">
            <a:extLst>
              <a:ext uri="{FF2B5EF4-FFF2-40B4-BE49-F238E27FC236}">
                <a16:creationId xmlns="" xmlns:a16="http://schemas.microsoft.com/office/drawing/2014/main" id="{926F5395-908F-43D1-9B98-D71B6229B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930"/>
          <a:stretch/>
        </p:blipFill>
        <p:spPr>
          <a:xfrm>
            <a:off x="-3" y="719418"/>
            <a:ext cx="9143996" cy="25226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920A4708-D795-4747-9D65-CC4921ABF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384"/>
          <a:stretch/>
        </p:blipFill>
        <p:spPr>
          <a:xfrm>
            <a:off x="4" y="1"/>
            <a:ext cx="9143996" cy="4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3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/>
          <p:cNvSpPr>
            <a:spLocks noGrp="1"/>
          </p:cNvSpPr>
          <p:nvPr>
            <p:ph idx="13"/>
          </p:nvPr>
        </p:nvSpPr>
        <p:spPr>
          <a:xfrm>
            <a:off x="900001" y="1107000"/>
            <a:ext cx="7560003" cy="260594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63E8D"/>
              </a:buClr>
              <a:buFontTx/>
              <a:buNone/>
              <a:defRPr sz="1350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1pPr>
            <a:lvl2pPr marL="600075" indent="-257175">
              <a:buClr>
                <a:srgbClr val="063E8D"/>
              </a:buClr>
              <a:buFont typeface="Wingdings" charset="2"/>
              <a:buChar char="§"/>
              <a:defRPr sz="1200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2pPr>
            <a:lvl3pPr marL="900113" indent="-214313">
              <a:buClr>
                <a:srgbClr val="063E8D"/>
              </a:buClr>
              <a:buFont typeface="Wingdings" charset="2"/>
              <a:buChar char="§"/>
              <a:defRPr sz="1050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3pPr>
            <a:lvl4pPr marL="1243013" indent="-214313">
              <a:buClr>
                <a:srgbClr val="063E8D"/>
              </a:buClr>
              <a:buFont typeface="Wingdings" charset="2"/>
              <a:buChar char="§"/>
              <a:defRPr sz="900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4pPr>
            <a:lvl5pPr marL="1585913" indent="-214313">
              <a:buClr>
                <a:srgbClr val="063E8D"/>
              </a:buClr>
              <a:buFont typeface="Wingdings" charset="2"/>
              <a:buChar char="§"/>
              <a:defRPr sz="825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4619A85-428B-FA4A-A088-34618C25752D}"/>
              </a:ext>
            </a:extLst>
          </p:cNvPr>
          <p:cNvSpPr txBox="1"/>
          <p:nvPr userDrawn="1"/>
        </p:nvSpPr>
        <p:spPr>
          <a:xfrm>
            <a:off x="419725" y="1540239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>
            <a:normAutofit fontScale="25000" lnSpcReduction="20000"/>
          </a:bodyPr>
          <a:lstStyle/>
          <a:p>
            <a:endParaRPr lang="fr-FR" sz="1350">
              <a:solidFill>
                <a:srgbClr val="000000"/>
              </a:solidFill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="" xmlns:a16="http://schemas.microsoft.com/office/drawing/2014/main" id="{C8F55064-B4D2-BE4E-9E01-9220EC19FD4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00000" y="4673910"/>
            <a:ext cx="5731950" cy="166688"/>
          </a:xfrm>
          <a:prstGeom prst="rect">
            <a:avLst/>
          </a:prstGeom>
        </p:spPr>
        <p:txBody>
          <a:bodyPr/>
          <a:lstStyle/>
          <a:p>
            <a:fld id="{12B84689-C301-6C4A-924E-EE406E92413F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03/11/2021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="" xmlns:a16="http://schemas.microsoft.com/office/drawing/2014/main" id="{5B7489F2-A788-8B40-997B-01C8890B28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00000" y="4550893"/>
            <a:ext cx="2895600" cy="179387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0000">
                    <a:tint val="75000"/>
                  </a:srgbClr>
                </a:solidFill>
              </a:rPr>
              <a:t>Titre de la présentation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="" xmlns:a16="http://schemas.microsoft.com/office/drawing/2014/main" id="{32C5D2A2-7E21-B44F-8A76-D979B7D935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B29F6C-1466-084F-9D63-E69C9E7A9AD5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900003" y="751773"/>
            <a:ext cx="7560000" cy="348300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fr-FR" sz="2250" b="1" i="0" kern="1200" cap="none" dirty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05681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540000" y="736953"/>
            <a:ext cx="7560004" cy="3481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688" b="1" i="0" cap="none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r>
              <a:rPr lang="fr-FR"/>
              <a:t>TITRE DE LA DIAPOSITIVE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3"/>
          </p:nvPr>
        </p:nvSpPr>
        <p:spPr>
          <a:xfrm>
            <a:off x="540002" y="1576909"/>
            <a:ext cx="7560003" cy="260594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63E8D"/>
              </a:buClr>
              <a:buFontTx/>
              <a:buNone/>
              <a:defRPr sz="1350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1pPr>
            <a:lvl2pPr marL="450034" indent="-192872">
              <a:buClr>
                <a:srgbClr val="063E8D"/>
              </a:buClr>
              <a:buFont typeface="Wingdings" charset="2"/>
              <a:buChar char="§"/>
              <a:defRPr sz="1181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2pPr>
            <a:lvl3pPr marL="675051" indent="-160727">
              <a:buClr>
                <a:srgbClr val="063E8D"/>
              </a:buClr>
              <a:buFont typeface="Wingdings" charset="2"/>
              <a:buChar char="§"/>
              <a:defRPr sz="1013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3pPr>
            <a:lvl4pPr marL="932213" indent="-160727">
              <a:buClr>
                <a:srgbClr val="063E8D"/>
              </a:buClr>
              <a:buFont typeface="Wingdings" charset="2"/>
              <a:buChar char="§"/>
              <a:defRPr sz="844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4pPr>
            <a:lvl5pPr marL="1189376" indent="-160727">
              <a:buClr>
                <a:srgbClr val="063E8D"/>
              </a:buClr>
              <a:buFont typeface="Wingdings" charset="2"/>
              <a:buChar char="§"/>
              <a:defRPr sz="675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B29F6C-1466-084F-9D63-E69C9E7A9AD5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8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32000"/>
            <a:ext cx="9144000" cy="26530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900000" y="2835000"/>
            <a:ext cx="7200000" cy="945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750" b="1" i="0" cap="none" baseline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r>
              <a:rPr lang="fr-FR"/>
              <a:t>LA BOURSE D’EMPLOIS ÉVOLUE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900000" y="3780000"/>
            <a:ext cx="4833848" cy="244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25" baseline="0">
                <a:solidFill>
                  <a:srgbClr val="063E8D"/>
                </a:solidFill>
                <a:latin typeface="Montserrat"/>
                <a:cs typeface="Montserra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ETC </a:t>
            </a:r>
          </a:p>
        </p:txBody>
      </p:sp>
    </p:spTree>
    <p:extLst>
      <p:ext uri="{BB962C8B-B14F-4D97-AF65-F5344CB8AC3E}">
        <p14:creationId xmlns:p14="http://schemas.microsoft.com/office/powerpoint/2010/main" val="165344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540000" y="4806954"/>
            <a:ext cx="4699000" cy="158750"/>
          </a:xfrm>
          <a:prstGeom prst="rect">
            <a:avLst/>
          </a:prstGeom>
        </p:spPr>
        <p:txBody>
          <a:bodyPr vert="horz" wrap="square" lIns="68580" tIns="34290" rIns="68580" bIns="34290" rtlCol="0">
            <a:normAutofit fontScale="92500" lnSpcReduction="20000"/>
          </a:bodyPr>
          <a:lstStyle/>
          <a:p>
            <a:r>
              <a:rPr lang="fr-FR" sz="750">
                <a:solidFill>
                  <a:schemeClr val="bg1">
                    <a:lumMod val="50000"/>
                  </a:schemeClr>
                </a:solidFill>
                <a:latin typeface="Montserrat Light"/>
                <a:cs typeface="Montserrat Light"/>
              </a:rPr>
              <a:t>C1 - Interne </a:t>
            </a:r>
            <a:endParaRPr lang="fr-FR" sz="750">
              <a:latin typeface="Montserrat Light"/>
              <a:cs typeface="Montserrat Light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31" y="3980328"/>
            <a:ext cx="3035270" cy="116317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12688"/>
            <a:ext cx="9144000" cy="26530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20A4708-D795-4747-9D65-CC4921ABF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85384"/>
          <a:stretch/>
        </p:blipFill>
        <p:spPr>
          <a:xfrm>
            <a:off x="4" y="1"/>
            <a:ext cx="9143996" cy="467065"/>
          </a:xfrm>
          <a:prstGeom prst="rect">
            <a:avLst/>
          </a:prstGeom>
        </p:spPr>
      </p:pic>
      <p:pic>
        <p:nvPicPr>
          <p:cNvPr id="6" name="Image 5" descr="Une image contenant texte, télévision, écran, capture d’écran&#10;&#10;Description générée automatiquement">
            <a:extLst>
              <a:ext uri="{FF2B5EF4-FFF2-40B4-BE49-F238E27FC236}">
                <a16:creationId xmlns="" xmlns:a16="http://schemas.microsoft.com/office/drawing/2014/main" id="{926F5395-908F-43D1-9B98-D71B6229B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20930"/>
          <a:stretch/>
        </p:blipFill>
        <p:spPr>
          <a:xfrm>
            <a:off x="-3" y="719418"/>
            <a:ext cx="9143996" cy="252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0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93133" y="4501671"/>
            <a:ext cx="395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fld id="{20B29F6C-1466-084F-9D63-E69C9E7A9AD5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00000" y="4806952"/>
            <a:ext cx="4699000" cy="158750"/>
          </a:xfrm>
          <a:prstGeom prst="rect">
            <a:avLst/>
          </a:prstGeom>
        </p:spPr>
        <p:txBody>
          <a:bodyPr vert="horz" wrap="square" lIns="68580" tIns="34290" rIns="68580" bIns="34290" rtlCol="0">
            <a:normAutofit fontScale="92500" lnSpcReduction="20000"/>
          </a:bodyPr>
          <a:lstStyle/>
          <a:p>
            <a:r>
              <a:rPr lang="fr-FR" sz="750">
                <a:solidFill>
                  <a:srgbClr val="FFFFFF">
                    <a:lumMod val="50000"/>
                  </a:srgbClr>
                </a:solidFill>
                <a:latin typeface="Montserrat Light"/>
                <a:cs typeface="Montserrat Light"/>
              </a:rPr>
              <a:t>C1 - Interne </a:t>
            </a:r>
            <a:endParaRPr lang="fr-FR" sz="750">
              <a:solidFill>
                <a:srgbClr val="000000"/>
              </a:solidFill>
              <a:latin typeface="Montserrat Light"/>
              <a:cs typeface="Montserrat Light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31" y="3980328"/>
            <a:ext cx="3035270" cy="11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3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93133" y="4501671"/>
            <a:ext cx="395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fld id="{20B29F6C-1466-084F-9D63-E69C9E7A9AD5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900000" y="4806952"/>
            <a:ext cx="4699000" cy="158750"/>
          </a:xfrm>
          <a:prstGeom prst="rect">
            <a:avLst/>
          </a:prstGeom>
        </p:spPr>
        <p:txBody>
          <a:bodyPr vert="horz" wrap="square" lIns="68580" tIns="34290" rIns="68580" bIns="34290" rtlCol="0">
            <a:normAutofit fontScale="92500" lnSpcReduction="20000"/>
          </a:bodyPr>
          <a:lstStyle/>
          <a:p>
            <a:r>
              <a:rPr lang="fr-FR" sz="750">
                <a:solidFill>
                  <a:srgbClr val="FFFFFF">
                    <a:lumMod val="50000"/>
                  </a:srgbClr>
                </a:solidFill>
                <a:latin typeface="Montserrat Light"/>
                <a:cs typeface="Montserrat Light"/>
              </a:rPr>
              <a:t>C1 - Interne </a:t>
            </a:r>
            <a:endParaRPr lang="fr-FR" sz="750">
              <a:solidFill>
                <a:srgbClr val="000000"/>
              </a:solidFill>
              <a:latin typeface="Montserrat Light"/>
              <a:cs typeface="Montserrat Light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67" y="4251240"/>
            <a:ext cx="2328333" cy="89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h-boursemplois.legroupelaposte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75146" y="1804626"/>
            <a:ext cx="5400000" cy="945000"/>
          </a:xfrm>
        </p:spPr>
        <p:txBody>
          <a:bodyPr/>
          <a:lstStyle/>
          <a:p>
            <a:r>
              <a:rPr lang="fr-FR" dirty="0"/>
              <a:t>LA BOURSE D’EMPLOIS ÉVOLUE</a:t>
            </a:r>
            <a:br>
              <a:rPr lang="fr-FR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2400" b="0" dirty="0"/>
              <a:t>ETC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350" b="0" dirty="0" smtClean="0">
                <a:latin typeface="Montserrat Medium" panose="00000600000000000000" pitchFamily="2" charset="0"/>
              </a:rPr>
              <a:t>Novembre </a:t>
            </a:r>
            <a:r>
              <a:rPr lang="fr-FR" sz="1350" b="0" dirty="0">
                <a:latin typeface="Montserrat Medium" panose="00000600000000000000" pitchFamily="2" charset="0"/>
              </a:rPr>
              <a:t>2021 - Collaborateurs</a:t>
            </a:r>
            <a:endParaRPr lang="fr-FR" sz="1350" b="0" dirty="0"/>
          </a:p>
        </p:txBody>
      </p:sp>
    </p:spTree>
    <p:extLst>
      <p:ext uri="{BB962C8B-B14F-4D97-AF65-F5344CB8AC3E}">
        <p14:creationId xmlns:p14="http://schemas.microsoft.com/office/powerpoint/2010/main" val="3565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B29F6C-1466-084F-9D63-E69C9E7A9AD5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825312" y="1051880"/>
            <a:ext cx="1893936" cy="117868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fr-FR" sz="1350">
              <a:solidFill>
                <a:srgbClr val="000000"/>
              </a:solidFill>
            </a:endParaRPr>
          </a:p>
        </p:txBody>
      </p:sp>
      <p:sp>
        <p:nvSpPr>
          <p:cNvPr id="35" name="Espace réservé du contenu 3"/>
          <p:cNvSpPr txBox="1">
            <a:spLocks/>
          </p:cNvSpPr>
          <p:nvPr/>
        </p:nvSpPr>
        <p:spPr>
          <a:xfrm>
            <a:off x="93133" y="685000"/>
            <a:ext cx="8495891" cy="549068"/>
          </a:xfrm>
          <a:prstGeom prst="rect">
            <a:avLst/>
          </a:prstGeom>
        </p:spPr>
        <p:txBody>
          <a:bodyPr rIns="13500"/>
          <a:lstStyle>
            <a:lvl1pPr marL="0" indent="0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1pPr>
            <a:lvl2pPr marL="600060" indent="-25716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57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2pPr>
            <a:lvl3pPr marL="900091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35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3pPr>
            <a:lvl4pPr marL="1242982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12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4pPr>
            <a:lvl5pPr marL="1585874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9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  <a:buFont typeface="Arial" panose="020B0604020202020204" pitchFamily="34" charset="0"/>
              <a:buChar char="•"/>
            </a:pPr>
            <a:endParaRPr lang="fr-FR" sz="1200" dirty="0"/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b="1" dirty="0">
                <a:solidFill>
                  <a:srgbClr val="063E8D"/>
                </a:solidFill>
                <a:latin typeface="Montserrat ExtraBold" charset="0"/>
              </a:rPr>
              <a:t>LE CONTEXTE</a:t>
            </a:r>
            <a:endParaRPr lang="fr-FR" sz="2250" b="1" dirty="0">
              <a:solidFill>
                <a:srgbClr val="063E8D"/>
              </a:solidFill>
              <a:latin typeface="Montserrat ExtraBold" charset="0"/>
            </a:endParaRPr>
          </a:p>
          <a:p>
            <a:pPr marL="171450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L’accord social « La Poste engagé avec les postiers » signé le 4 mai 2021 porte l’ambition de développer la mobilité et de fluidifier les parcours professionnels.</a:t>
            </a:r>
          </a:p>
          <a:p>
            <a:pPr marL="171450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Dans ce contexte la Bourse d’emplois évolue pour fournir plus de services aux collaborateurs en leur permettant de mieux valoriser leurs compétences et plus de services aux interlocuteurs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 pour identifier les profils adaptés aux postes à pourvoir et gérer les candidatures.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Bourse d’Emplois est maintenant adossée au module de gestion de carrière de 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m@rh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1450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@p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reste le site de référence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 l’évolution professionnelle pour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tous les postiers du Groupe et donne accès à la Bourse d’Emplois du Groupe</a:t>
            </a:r>
          </a:p>
          <a:p>
            <a:pPr>
              <a:spcBef>
                <a:spcPts val="324"/>
              </a:spcBef>
              <a:buClr>
                <a:schemeClr val="tx2"/>
              </a:buClr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324"/>
              </a:spcBef>
              <a:buClr>
                <a:schemeClr val="tx2"/>
              </a:buClr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324"/>
              </a:spcBef>
              <a:buClr>
                <a:schemeClr val="tx2"/>
              </a:buClr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324"/>
              </a:spcBef>
              <a:buClr>
                <a:schemeClr val="tx2"/>
              </a:buClr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itre 2"/>
          <p:cNvSpPr txBox="1">
            <a:spLocks/>
          </p:cNvSpPr>
          <p:nvPr/>
        </p:nvSpPr>
        <p:spPr>
          <a:xfrm>
            <a:off x="93133" y="351608"/>
            <a:ext cx="8302642" cy="34812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fr-FR" sz="2250" b="1" i="0" kern="1200" cap="none" dirty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r>
              <a:rPr lang="fr-FR" sz="2000" dirty="0"/>
              <a:t>LA BOURSE D’EMPLOIS ÉVOLUE LE </a:t>
            </a:r>
            <a:r>
              <a:rPr lang="fr-FR" sz="2000" dirty="0" smtClean="0"/>
              <a:t>24 </a:t>
            </a:r>
            <a:r>
              <a:rPr lang="fr-FR" sz="2000" dirty="0"/>
              <a:t>NOVEMBRE 2021</a:t>
            </a:r>
          </a:p>
        </p:txBody>
      </p:sp>
    </p:spTree>
    <p:extLst>
      <p:ext uri="{BB962C8B-B14F-4D97-AF65-F5344CB8AC3E}">
        <p14:creationId xmlns:p14="http://schemas.microsoft.com/office/powerpoint/2010/main" val="33743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="" xmlns:a16="http://schemas.microsoft.com/office/drawing/2014/main" id="{1235EBA6-1BA9-F447-985B-FA0AF2B1952B}"/>
              </a:ext>
            </a:extLst>
          </p:cNvPr>
          <p:cNvSpPr/>
          <p:nvPr/>
        </p:nvSpPr>
        <p:spPr>
          <a:xfrm rot="17478509">
            <a:off x="6582159" y="3087974"/>
            <a:ext cx="1782836" cy="2827394"/>
          </a:xfrm>
          <a:prstGeom prst="arc">
            <a:avLst>
              <a:gd name="adj1" fmla="val 14711907"/>
              <a:gd name="adj2" fmla="val 25789"/>
            </a:avLst>
          </a:prstGeom>
          <a:ln w="38100">
            <a:solidFill>
              <a:srgbClr val="C5CB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7C8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="" xmlns:a16="http://schemas.microsoft.com/office/drawing/2014/main" id="{1235EBA6-1BA9-F447-985B-FA0AF2B1952B}"/>
              </a:ext>
            </a:extLst>
          </p:cNvPr>
          <p:cNvSpPr/>
          <p:nvPr/>
        </p:nvSpPr>
        <p:spPr>
          <a:xfrm rot="5400000">
            <a:off x="325152" y="1655821"/>
            <a:ext cx="1678257" cy="2721383"/>
          </a:xfrm>
          <a:prstGeom prst="arc">
            <a:avLst>
              <a:gd name="adj1" fmla="val 14711907"/>
              <a:gd name="adj2" fmla="val 25789"/>
            </a:avLst>
          </a:prstGeom>
          <a:ln w="38100">
            <a:solidFill>
              <a:srgbClr val="F4921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7C8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1235EBA6-1BA9-F447-985B-FA0AF2B1952B}"/>
              </a:ext>
            </a:extLst>
          </p:cNvPr>
          <p:cNvSpPr/>
          <p:nvPr/>
        </p:nvSpPr>
        <p:spPr>
          <a:xfrm rot="8160378">
            <a:off x="4558257" y="1448748"/>
            <a:ext cx="1925041" cy="1714257"/>
          </a:xfrm>
          <a:prstGeom prst="arc">
            <a:avLst>
              <a:gd name="adj1" fmla="val 15223194"/>
              <a:gd name="adj2" fmla="val 1331787"/>
            </a:avLst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7C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B29F6C-1466-084F-9D63-E69C9E7A9AD5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825312" y="1051880"/>
            <a:ext cx="1893936" cy="117868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fr-FR" sz="1350">
              <a:solidFill>
                <a:srgbClr val="000000"/>
              </a:solidFill>
            </a:endParaRPr>
          </a:p>
        </p:txBody>
      </p:sp>
      <p:sp>
        <p:nvSpPr>
          <p:cNvPr id="35" name="Espace réservé du contenu 3"/>
          <p:cNvSpPr txBox="1">
            <a:spLocks/>
          </p:cNvSpPr>
          <p:nvPr/>
        </p:nvSpPr>
        <p:spPr>
          <a:xfrm>
            <a:off x="164851" y="856655"/>
            <a:ext cx="8495891" cy="469534"/>
          </a:xfrm>
          <a:prstGeom prst="rect">
            <a:avLst/>
          </a:prstGeom>
        </p:spPr>
        <p:txBody>
          <a:bodyPr rIns="13500"/>
          <a:lstStyle>
            <a:lvl1pPr marL="0" indent="0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1pPr>
            <a:lvl2pPr marL="600060" indent="-25716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57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2pPr>
            <a:lvl3pPr marL="900091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35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3pPr>
            <a:lvl4pPr marL="1242982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12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4pPr>
            <a:lvl5pPr marL="1585874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9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24"/>
              </a:spcBef>
              <a:buClr>
                <a:schemeClr val="tx2"/>
              </a:buClr>
            </a:pPr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Mieux valoriser mes compétences, expériences et diplômes et permettre aux recruteurs de mieux identifier les collaborateurs porteurs des compétences recherchées.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C2ECDDE-6761-6D4F-8DD1-D5E32BB16FDF}"/>
              </a:ext>
            </a:extLst>
          </p:cNvPr>
          <p:cNvSpPr/>
          <p:nvPr/>
        </p:nvSpPr>
        <p:spPr>
          <a:xfrm>
            <a:off x="1035717" y="1970309"/>
            <a:ext cx="2072369" cy="801949"/>
          </a:xfrm>
          <a:prstGeom prst="rect">
            <a:avLst/>
          </a:prstGeom>
          <a:solidFill>
            <a:srgbClr val="063E8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Simplifier la vie des postiers, des managers et de la filière RH</a:t>
            </a: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549003" y="4130653"/>
            <a:ext cx="4158266" cy="784830"/>
            <a:chOff x="2492867" y="4082486"/>
            <a:chExt cx="4158266" cy="784830"/>
          </a:xfrm>
        </p:grpSpPr>
        <p:sp>
          <p:nvSpPr>
            <p:cNvPr id="40" name="Rectangle 39"/>
            <p:cNvSpPr/>
            <p:nvPr/>
          </p:nvSpPr>
          <p:spPr>
            <a:xfrm>
              <a:off x="2492867" y="4082486"/>
              <a:ext cx="4158266" cy="7848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3ABA4"/>
              </a:solidFill>
            </a:ln>
          </p:spPr>
          <p:txBody>
            <a:bodyPr wrap="square">
              <a:spAutoFit/>
            </a:bodyPr>
            <a:lstStyle/>
            <a:p>
              <a:endParaRPr lang="fr-FR" sz="9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endParaRPr>
            </a:p>
            <a:p>
              <a:endParaRPr lang="fr-FR" sz="9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endParaRPr>
            </a:p>
            <a:p>
              <a:endParaRPr lang="fr-FR" sz="9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endParaRPr>
            </a:p>
            <a:p>
              <a:endParaRPr lang="fr-FR" sz="9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endParaRPr>
            </a:p>
            <a:p>
              <a:endParaRPr lang="fr-FR" sz="9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492867" y="4206863"/>
              <a:ext cx="4072844" cy="59350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fr-FR" sz="12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Montserrat SemiBold" panose="00000700000000000000" pitchFamily="2" charset="0"/>
                  <a:cs typeface="Montserrat Regular"/>
                </a:rPr>
                <a:t>m@rh</a:t>
              </a:r>
              <a:r>
                <a:rPr lang="fr-FR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Montserrat SemiBold" panose="00000700000000000000" pitchFamily="2" charset="0"/>
                  <a:cs typeface="Montserrat Regular"/>
                </a:rPr>
                <a:t> orientée client au bénéfice </a:t>
              </a:r>
              <a:r>
                <a:rPr lang="fr-FR" sz="12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Montserrat SemiBold" panose="00000700000000000000" pitchFamily="2" charset="0"/>
                  <a:cs typeface="Montserrat Regular"/>
                </a:rPr>
                <a:t>des </a:t>
              </a:r>
              <a:r>
                <a:rPr lang="fr-FR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Montserrat SemiBold" panose="00000700000000000000" pitchFamily="2" charset="0"/>
                  <a:cs typeface="Montserrat Regular"/>
                </a:rPr>
                <a:t>postiers, des managers et de la filière RH </a:t>
              </a:r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279399" y="3109857"/>
            <a:ext cx="2072369" cy="801635"/>
          </a:xfrm>
          <a:prstGeom prst="rect">
            <a:avLst/>
          </a:prstGeom>
          <a:solidFill>
            <a:srgbClr val="F4921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Contribuer à l’acculturation au numérique de tous                 les postiers </a:t>
            </a:r>
          </a:p>
          <a:p>
            <a:pPr algn="ctr"/>
            <a:r>
              <a:rPr lang="fr-FR" sz="1000" dirty="0"/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DC2ECDDE-6761-6D4F-8DD1-D5E32BB16FDF}"/>
              </a:ext>
            </a:extLst>
          </p:cNvPr>
          <p:cNvSpPr/>
          <p:nvPr/>
        </p:nvSpPr>
        <p:spPr>
          <a:xfrm>
            <a:off x="6305349" y="1954327"/>
            <a:ext cx="2072369" cy="796709"/>
          </a:xfrm>
          <a:prstGeom prst="rect">
            <a:avLst/>
          </a:prstGeom>
          <a:solidFill>
            <a:srgbClr val="43AB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Faciliter la recherche de candidats</a:t>
            </a:r>
            <a:endParaRPr lang="fr-FR" sz="7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ctr"/>
            <a:endParaRPr lang="fr-FR" sz="7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  <a:p>
            <a:pPr algn="ctr"/>
            <a:endParaRPr lang="fr-FR" sz="700" b="1" dirty="0">
              <a:latin typeface="Montserrat" pitchFamily="2" charset="77"/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="" xmlns:a16="http://schemas.microsoft.com/office/drawing/2014/main" id="{1235EBA6-1BA9-F447-985B-FA0AF2B1952B}"/>
              </a:ext>
            </a:extLst>
          </p:cNvPr>
          <p:cNvSpPr/>
          <p:nvPr/>
        </p:nvSpPr>
        <p:spPr>
          <a:xfrm rot="18929634">
            <a:off x="2058717" y="1465885"/>
            <a:ext cx="2334783" cy="2171948"/>
          </a:xfrm>
          <a:prstGeom prst="arc">
            <a:avLst>
              <a:gd name="adj1" fmla="val 15223194"/>
              <a:gd name="adj2" fmla="val 1331787"/>
            </a:avLst>
          </a:prstGeom>
          <a:ln w="38100">
            <a:solidFill>
              <a:srgbClr val="063E8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7C8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C2ECDDE-6761-6D4F-8DD1-D5E32BB16FDF}"/>
              </a:ext>
            </a:extLst>
          </p:cNvPr>
          <p:cNvSpPr/>
          <p:nvPr/>
        </p:nvSpPr>
        <p:spPr>
          <a:xfrm>
            <a:off x="3591952" y="1959829"/>
            <a:ext cx="2072369" cy="801949"/>
          </a:xfrm>
          <a:prstGeom prst="rect">
            <a:avLst/>
          </a:prstGeom>
          <a:solidFill>
            <a:srgbClr val="0077C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b="1">
              <a:latin typeface="Montserrat" pitchFamily="2" charset="77"/>
            </a:endParaRPr>
          </a:p>
          <a:p>
            <a:pPr algn="ctr"/>
            <a:endParaRPr lang="fr-FR" sz="700" b="1">
              <a:latin typeface="Montserrat" pitchFamily="2" charset="77"/>
            </a:endParaRPr>
          </a:p>
          <a:p>
            <a:pPr algn="ctr"/>
            <a:endParaRPr lang="fr-FR" sz="700" b="1">
              <a:latin typeface="Montserrat" pitchFamily="2" charset="77"/>
            </a:endParaRPr>
          </a:p>
          <a:p>
            <a:pPr algn="ctr"/>
            <a:r>
              <a:rPr lang="fr-FR" sz="1100" b="1">
                <a:solidFill>
                  <a:schemeClr val="bg1"/>
                </a:solidFill>
                <a:latin typeface="Montserrat" panose="00000500000000000000" pitchFamily="2" charset="0"/>
              </a:rPr>
              <a:t>Apporter davantage de services</a:t>
            </a:r>
            <a:endParaRPr lang="fr-FR" sz="700" b="1">
              <a:latin typeface="Montserrat" pitchFamily="2" charset="77"/>
            </a:endParaRPr>
          </a:p>
          <a:p>
            <a:pPr algn="ctr"/>
            <a:endParaRPr lang="fr-FR" sz="700" b="1">
              <a:latin typeface="Montserrat" pitchFamily="2" charset="77"/>
            </a:endParaRPr>
          </a:p>
          <a:p>
            <a:pPr algn="ctr"/>
            <a:endParaRPr lang="fr-FR" sz="700" b="1">
              <a:latin typeface="Montserrat" pitchFamily="2" charset="77"/>
            </a:endParaRPr>
          </a:p>
          <a:p>
            <a:pPr algn="ctr"/>
            <a:endParaRPr lang="fr-FR" sz="700" b="1">
              <a:latin typeface="Montserrat" pitchFamily="2" charset="77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1235EBA6-1BA9-F447-985B-FA0AF2B1952B}"/>
              </a:ext>
            </a:extLst>
          </p:cNvPr>
          <p:cNvSpPr/>
          <p:nvPr/>
        </p:nvSpPr>
        <p:spPr>
          <a:xfrm rot="19401825">
            <a:off x="6208417" y="1661975"/>
            <a:ext cx="2642108" cy="2134329"/>
          </a:xfrm>
          <a:prstGeom prst="arc">
            <a:avLst>
              <a:gd name="adj1" fmla="val 15223194"/>
              <a:gd name="adj2" fmla="val 3611631"/>
            </a:avLst>
          </a:prstGeom>
          <a:ln w="38100">
            <a:solidFill>
              <a:srgbClr val="43ABA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7C8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DC2ECDDE-6761-6D4F-8DD1-D5E32BB16FDF}"/>
              </a:ext>
            </a:extLst>
          </p:cNvPr>
          <p:cNvSpPr/>
          <p:nvPr/>
        </p:nvSpPr>
        <p:spPr>
          <a:xfrm>
            <a:off x="6854231" y="3114062"/>
            <a:ext cx="2073013" cy="800614"/>
          </a:xfrm>
          <a:prstGeom prst="rect">
            <a:avLst/>
          </a:prstGeom>
          <a:solidFill>
            <a:srgbClr val="C5CB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Montserrat" panose="00000500000000000000" pitchFamily="2" charset="0"/>
              </a:rPr>
              <a:t>Gagner en efficacité, en autonomie et en rapidité  </a:t>
            </a:r>
            <a:endParaRPr lang="fr-FR" sz="7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itre 2"/>
          <p:cNvSpPr txBox="1">
            <a:spLocks/>
          </p:cNvSpPr>
          <p:nvPr/>
        </p:nvSpPr>
        <p:spPr>
          <a:xfrm>
            <a:off x="164851" y="412859"/>
            <a:ext cx="7560004" cy="34812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fr-FR" sz="2250" b="1" i="0" kern="1200" cap="none" dirty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r>
              <a:rPr lang="fr-FR" sz="2000"/>
              <a:t>LES ENJEUX / LES OBJECTIFS </a:t>
            </a:r>
          </a:p>
        </p:txBody>
      </p:sp>
      <p:sp>
        <p:nvSpPr>
          <p:cNvPr id="21" name="Arc 20">
            <a:extLst>
              <a:ext uri="{FF2B5EF4-FFF2-40B4-BE49-F238E27FC236}">
                <a16:creationId xmlns="" xmlns:a16="http://schemas.microsoft.com/office/drawing/2014/main" id="{1235EBA6-1BA9-F447-985B-FA0AF2B1952B}"/>
              </a:ext>
            </a:extLst>
          </p:cNvPr>
          <p:cNvSpPr/>
          <p:nvPr/>
        </p:nvSpPr>
        <p:spPr>
          <a:xfrm rot="10187217">
            <a:off x="1085046" y="2120248"/>
            <a:ext cx="1539877" cy="2721383"/>
          </a:xfrm>
          <a:prstGeom prst="arc">
            <a:avLst>
              <a:gd name="adj1" fmla="val 14711907"/>
              <a:gd name="adj2" fmla="val 25789"/>
            </a:avLst>
          </a:prstGeom>
          <a:ln w="38100">
            <a:solidFill>
              <a:srgbClr val="F4921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A811100-6CA8-4E81-9289-F113342C4D9D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1386392" y="4525272"/>
            <a:ext cx="5776007" cy="40747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endParaRPr lang="fr-FR" sz="1200">
              <a:solidFill>
                <a:srgbClr val="063E8D"/>
              </a:solidFill>
              <a:latin typeface="Montserrat SemiBold" panose="00000700000000000000" pitchFamily="2" charset="0"/>
              <a:ea typeface="Montserrat ExtraBold" charset="0"/>
              <a:cs typeface="Montserrat ExtraBold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357166" y="327943"/>
            <a:ext cx="7560004" cy="34812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fr-FR" sz="2250" b="1" i="0" kern="1200" cap="none" dirty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FR"/>
              <a:t>JE SUIS POSTIER : MES SERVICES</a:t>
            </a:r>
          </a:p>
        </p:txBody>
      </p:sp>
      <p:sp>
        <p:nvSpPr>
          <p:cNvPr id="11" name="Rectangle 10">
            <a:hlinkClick r:id="" action="ppaction://noaction"/>
          </p:cNvPr>
          <p:cNvSpPr>
            <a:spLocks noChangeAspect="1"/>
          </p:cNvSpPr>
          <p:nvPr/>
        </p:nvSpPr>
        <p:spPr>
          <a:xfrm>
            <a:off x="561434" y="2144227"/>
            <a:ext cx="377517" cy="377517"/>
          </a:xfrm>
          <a:prstGeom prst="rect">
            <a:avLst/>
          </a:prstGeom>
          <a:solidFill>
            <a:srgbClr val="43AB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>
            <a:spLocks/>
          </p:cNvSpPr>
          <p:nvPr/>
        </p:nvSpPr>
        <p:spPr>
          <a:xfrm>
            <a:off x="550693" y="3005142"/>
            <a:ext cx="378000" cy="378000"/>
          </a:xfrm>
          <a:prstGeom prst="rect">
            <a:avLst/>
          </a:prstGeom>
          <a:solidFill>
            <a:srgbClr val="F494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3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4" name="Espace réservé du contenu 3"/>
          <p:cNvSpPr txBox="1">
            <a:spLocks/>
          </p:cNvSpPr>
          <p:nvPr/>
        </p:nvSpPr>
        <p:spPr>
          <a:xfrm>
            <a:off x="927220" y="2180962"/>
            <a:ext cx="2234582" cy="437225"/>
          </a:xfrm>
          <a:prstGeom prst="rect">
            <a:avLst/>
          </a:prstGeom>
        </p:spPr>
        <p:txBody>
          <a:bodyPr rIns="13500"/>
          <a:lstStyle>
            <a:lvl1pPr marL="0" indent="0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1pPr>
            <a:lvl2pPr marL="600060" indent="-25716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57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2pPr>
            <a:lvl3pPr marL="900091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35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3pPr>
            <a:lvl4pPr marL="1242982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12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4pPr>
            <a:lvl5pPr marL="1585874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9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>
            <a:spLocks noChangeAspect="1"/>
          </p:cNvSpPr>
          <p:nvPr/>
        </p:nvSpPr>
        <p:spPr>
          <a:xfrm>
            <a:off x="4754510" y="1000568"/>
            <a:ext cx="361556" cy="361556"/>
          </a:xfrm>
          <a:prstGeom prst="rect">
            <a:avLst/>
          </a:prstGeom>
          <a:solidFill>
            <a:srgbClr val="80A5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4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2" name="Espace réservé du contenu 3"/>
          <p:cNvSpPr txBox="1">
            <a:spLocks/>
          </p:cNvSpPr>
          <p:nvPr/>
        </p:nvSpPr>
        <p:spPr>
          <a:xfrm>
            <a:off x="5215728" y="892333"/>
            <a:ext cx="3057141" cy="2636292"/>
          </a:xfrm>
          <a:prstGeom prst="rect">
            <a:avLst/>
          </a:prstGeom>
        </p:spPr>
        <p:txBody>
          <a:bodyPr rIns="13500"/>
          <a:lstStyle>
            <a:lvl1pPr marL="0" indent="0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1pPr>
            <a:lvl2pPr marL="600060" indent="-25716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57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2pPr>
            <a:lvl3pPr marL="900091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35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3pPr>
            <a:lvl4pPr marL="1242982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12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4pPr>
            <a:lvl5pPr marL="1585874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9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b="1" dirty="0">
                <a:solidFill>
                  <a:srgbClr val="80A51A"/>
                </a:solidFill>
                <a:latin typeface="Montserrat SemiBold" panose="00000700000000000000" pitchFamily="2" charset="0"/>
              </a:rPr>
              <a:t>Je peux renseigner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mes compétences, mes expériences professionnelles, mes diplômes et mes langues dans ma fiche candidat et ainsi les faire connaitre</a:t>
            </a: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 smtClean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Je 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retrouve dans mon espace candidat </a:t>
            </a:r>
            <a:r>
              <a:rPr lang="fr-FR" sz="1000" dirty="0">
                <a:solidFill>
                  <a:srgbClr val="006FB7"/>
                </a:solidFill>
                <a:latin typeface="Montserrat SemiBold" panose="00000700000000000000" pitchFamily="2" charset="0"/>
              </a:rPr>
              <a:t>jusqu’à 3 </a:t>
            </a:r>
            <a:r>
              <a:rPr lang="fr-FR" sz="1000" dirty="0" smtClean="0">
                <a:solidFill>
                  <a:srgbClr val="006FB7"/>
                </a:solidFill>
                <a:latin typeface="Montserrat SemiBold" panose="00000700000000000000" pitchFamily="2" charset="0"/>
              </a:rPr>
              <a:t>de mes projets </a:t>
            </a:r>
            <a:r>
              <a:rPr lang="fr-FR" sz="1000" dirty="0">
                <a:solidFill>
                  <a:srgbClr val="006FB7"/>
                </a:solidFill>
                <a:latin typeface="Montserrat SemiBold" panose="00000700000000000000" pitchFamily="2" charset="0"/>
              </a:rPr>
              <a:t>professionnels </a:t>
            </a:r>
            <a:r>
              <a:rPr lang="fr-FR" sz="1000" dirty="0" smtClean="0">
                <a:solidFill>
                  <a:srgbClr val="006FB7"/>
                </a:solidFill>
                <a:latin typeface="Montserrat SemiBold" panose="00000700000000000000" pitchFamily="2" charset="0"/>
              </a:rPr>
              <a:t>formulés dans l’entretien professionnel annuel </a:t>
            </a:r>
            <a:r>
              <a:rPr lang="fr-FR" sz="1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et 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l’historique de </a:t>
            </a:r>
            <a:r>
              <a:rPr lang="fr-FR" sz="1000" dirty="0">
                <a:solidFill>
                  <a:srgbClr val="006FB7"/>
                </a:solidFill>
                <a:latin typeface="Montserrat SemiBold" panose="00000700000000000000" pitchFamily="2" charset="0"/>
              </a:rPr>
              <a:t>mes candidatures 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sur les offres publiées depuis le 1er janvier 2020 </a:t>
            </a: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 smtClean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Mon 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profil est accessible aux recruteurs et </a:t>
            </a:r>
            <a:r>
              <a:rPr lang="fr-FR" sz="1000" dirty="0">
                <a:solidFill>
                  <a:schemeClr val="accent3">
                    <a:lumMod val="75000"/>
                  </a:schemeClr>
                </a:solidFill>
                <a:latin typeface="Montserrat SemiBold" panose="00000700000000000000" pitchFamily="2" charset="0"/>
              </a:rPr>
              <a:t>mon expérience et mes compétences 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sont donc mieux reconnues par l’entreprise</a:t>
            </a: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Je peux </a:t>
            </a:r>
            <a:r>
              <a:rPr lang="fr-FR" sz="10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enregistrer ma recherche d’emploi et je suis alerté 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sur mon mail professionnel dès lors qu’une nouvelle offre correspondant à mes critères est publiée</a:t>
            </a: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rgbClr val="EA560D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3" name="Rectangle 22">
            <a:hlinkClick r:id="" action="ppaction://noaction"/>
          </p:cNvPr>
          <p:cNvSpPr>
            <a:spLocks noChangeAspect="1"/>
          </p:cNvSpPr>
          <p:nvPr/>
        </p:nvSpPr>
        <p:spPr>
          <a:xfrm>
            <a:off x="4739625" y="2954018"/>
            <a:ext cx="378000" cy="378000"/>
          </a:xfrm>
          <a:prstGeom prst="rect">
            <a:avLst/>
          </a:prstGeom>
          <a:solidFill>
            <a:srgbClr val="EA560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6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73" y="1799232"/>
            <a:ext cx="566806" cy="502587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/>
          </p:cNvPr>
          <p:cNvSpPr>
            <a:spLocks noChangeAspect="1"/>
          </p:cNvSpPr>
          <p:nvPr/>
        </p:nvSpPr>
        <p:spPr>
          <a:xfrm>
            <a:off x="4739625" y="3617370"/>
            <a:ext cx="378000" cy="37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7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558339" y="4332567"/>
            <a:ext cx="5432111" cy="661690"/>
            <a:chOff x="1712994" y="4455116"/>
            <a:chExt cx="4511053" cy="656358"/>
          </a:xfrm>
        </p:grpSpPr>
        <p:sp>
          <p:nvSpPr>
            <p:cNvPr id="37" name="Rectangle 36"/>
            <p:cNvSpPr/>
            <p:nvPr/>
          </p:nvSpPr>
          <p:spPr>
            <a:xfrm>
              <a:off x="1712994" y="4455116"/>
              <a:ext cx="4511053" cy="656358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43AB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>
                <a:solidFill>
                  <a:srgbClr val="FFFFFF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712994" y="4478416"/>
              <a:ext cx="4338231" cy="633048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100" dirty="0">
                  <a:solidFill>
                    <a:srgbClr val="063E8D"/>
                  </a:solidFill>
                  <a:latin typeface="Montserrat SemiBold" panose="00000700000000000000" pitchFamily="2" charset="0"/>
                  <a:ea typeface="Montserrat ExtraBold" charset="0"/>
                  <a:cs typeface="Montserrat ExtraBold" charset="0"/>
                </a:rPr>
                <a:t>Le postier est acteur de sa mobilité. </a:t>
              </a:r>
            </a:p>
            <a:p>
              <a:pPr algn="ctr"/>
              <a:r>
                <a:rPr lang="fr-FR" sz="1100" dirty="0">
                  <a:solidFill>
                    <a:srgbClr val="063E8D"/>
                  </a:solidFill>
                  <a:latin typeface="Montserrat SemiBold" panose="00000700000000000000" pitchFamily="2" charset="0"/>
                  <a:ea typeface="Montserrat ExtraBold" charset="0"/>
                  <a:cs typeface="Montserrat ExtraBold" charset="0"/>
                </a:rPr>
                <a:t>Il </a:t>
              </a:r>
              <a:r>
                <a:rPr lang="fr-FR" sz="1100" dirty="0" smtClean="0">
                  <a:solidFill>
                    <a:srgbClr val="063E8D"/>
                  </a:solidFill>
                  <a:latin typeface="Montserrat SemiBold" panose="00000700000000000000" pitchFamily="2" charset="0"/>
                  <a:ea typeface="Montserrat ExtraBold" charset="0"/>
                  <a:cs typeface="Montserrat ExtraBold" charset="0"/>
                </a:rPr>
                <a:t>peut renseigner </a:t>
              </a:r>
              <a:r>
                <a:rPr lang="fr-FR" sz="1100" dirty="0">
                  <a:solidFill>
                    <a:srgbClr val="063E8D"/>
                  </a:solidFill>
                  <a:latin typeface="Montserrat SemiBold" panose="00000700000000000000" pitchFamily="2" charset="0"/>
                  <a:ea typeface="Montserrat ExtraBold" charset="0"/>
                  <a:cs typeface="Montserrat ExtraBold" charset="0"/>
                </a:rPr>
                <a:t>lui-même son profil (CV, expériences, diplômes, compétences, langues) sur sa fiche </a:t>
              </a:r>
              <a:r>
                <a:rPr lang="fr-FR" sz="1100" dirty="0" smtClean="0">
                  <a:solidFill>
                    <a:srgbClr val="063E8D"/>
                  </a:solidFill>
                  <a:latin typeface="Montserrat SemiBold" panose="00000700000000000000" pitchFamily="2" charset="0"/>
                  <a:ea typeface="Montserrat ExtraBold" charset="0"/>
                  <a:cs typeface="Montserrat ExtraBold" charset="0"/>
                </a:rPr>
                <a:t>candidat.</a:t>
              </a:r>
              <a:endParaRPr lang="fr-FR" sz="1100" dirty="0">
                <a:solidFill>
                  <a:srgbClr val="063E8D"/>
                </a:solidFill>
                <a:latin typeface="Montserrat SemiBold" panose="00000700000000000000" pitchFamily="2" charset="0"/>
                <a:ea typeface="Montserrat ExtraBold" charset="0"/>
                <a:cs typeface="Montserrat ExtraBold" charset="0"/>
              </a:endParaRPr>
            </a:p>
          </p:txBody>
        </p:sp>
      </p:grp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1042367" y="1111115"/>
            <a:ext cx="2485872" cy="1897071"/>
          </a:xfrm>
          <a:prstGeom prst="rect">
            <a:avLst/>
          </a:prstGeom>
        </p:spPr>
        <p:txBody>
          <a:bodyPr rIns="13500"/>
          <a:lstStyle>
            <a:lvl1pPr marL="0" indent="0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1pPr>
            <a:lvl2pPr marL="600060" indent="-25716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57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2pPr>
            <a:lvl3pPr marL="900091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35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3pPr>
            <a:lvl4pPr marL="1242982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12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4pPr>
            <a:lvl5pPr marL="1585874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9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 smtClean="0">
                <a:solidFill>
                  <a:srgbClr val="F18D76"/>
                </a:solidFill>
                <a:latin typeface="Montserrat SemiBold" panose="00000700000000000000" pitchFamily="2" charset="0"/>
              </a:rPr>
              <a:t>J’accède avec mon IDRH et mon mot de passe de session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ou d’accès aux applications Groupe, pour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plus de sécurité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de mes données personnelles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 smtClean="0">
                <a:solidFill>
                  <a:srgbClr val="42AAA3"/>
                </a:solidFill>
                <a:latin typeface="Montserrat SemiBold" panose="00000700000000000000" pitchFamily="2" charset="0"/>
              </a:rPr>
              <a:t>J’accède toujours </a:t>
            </a:r>
            <a:r>
              <a:rPr lang="fr-FR" sz="1000" dirty="0">
                <a:solidFill>
                  <a:srgbClr val="42AAA3"/>
                </a:solidFill>
                <a:latin typeface="Montserrat SemiBold" panose="00000700000000000000" pitchFamily="2" charset="0"/>
              </a:rPr>
              <a:t>7j/7 et 24h/24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à mon espace personnalisé depuis tout type de support (ordinateur, smartphone ou tablette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)</a:t>
            </a: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Je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 </a:t>
            </a:r>
            <a:r>
              <a:rPr lang="fr-FR" sz="1000" dirty="0">
                <a:solidFill>
                  <a:srgbClr val="F49410"/>
                </a:solidFill>
                <a:latin typeface="Montserrat SemiBold" panose="00000700000000000000" pitchFamily="2" charset="0"/>
              </a:rPr>
              <a:t>recherche et consulte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les offres d’emploi sur </a:t>
            </a: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m@p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 ou sur </a:t>
            </a: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m@rh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. </a:t>
            </a: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Pour  postuler, je joins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désormais systématiquement mon CV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à ma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candidature pour mieux valoriser mes compétences.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b="1" dirty="0">
              <a:solidFill>
                <a:srgbClr val="80A51A"/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rgbClr val="87C7E0"/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46" y="2981657"/>
            <a:ext cx="800781" cy="46216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76" y="2102543"/>
            <a:ext cx="643655" cy="496535"/>
          </a:xfrm>
          <a:prstGeom prst="rect">
            <a:avLst/>
          </a:prstGeom>
        </p:spPr>
      </p:pic>
      <p:sp>
        <p:nvSpPr>
          <p:cNvPr id="24" name="Rectangle 23">
            <a:hlinkClick r:id="" action="ppaction://noaction"/>
            <a:extLst>
              <a:ext uri="{FF2B5EF4-FFF2-40B4-BE49-F238E27FC236}">
                <a16:creationId xmlns="" xmlns:a16="http://schemas.microsoft.com/office/drawing/2014/main" id="{32B0E60F-9B9B-4AB9-9628-F238592526AC}"/>
              </a:ext>
            </a:extLst>
          </p:cNvPr>
          <p:cNvSpPr>
            <a:spLocks noChangeAspect="1"/>
          </p:cNvSpPr>
          <p:nvPr/>
        </p:nvSpPr>
        <p:spPr>
          <a:xfrm>
            <a:off x="561192" y="1157110"/>
            <a:ext cx="378000" cy="378000"/>
          </a:xfrm>
          <a:prstGeom prst="rect">
            <a:avLst/>
          </a:prstGeom>
          <a:solidFill>
            <a:srgbClr val="F18D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hlinkClick r:id="" action="ppaction://noaction"/>
            <a:extLst>
              <a:ext uri="{FF2B5EF4-FFF2-40B4-BE49-F238E27FC236}">
                <a16:creationId xmlns="" xmlns:a16="http://schemas.microsoft.com/office/drawing/2014/main" id="{06010A42-A472-42A1-92EE-BCF2DCC32AF6}"/>
              </a:ext>
            </a:extLst>
          </p:cNvPr>
          <p:cNvSpPr>
            <a:spLocks noChangeAspect="1"/>
          </p:cNvSpPr>
          <p:nvPr/>
        </p:nvSpPr>
        <p:spPr>
          <a:xfrm>
            <a:off x="4739625" y="1788293"/>
            <a:ext cx="378000" cy="378000"/>
          </a:xfrm>
          <a:prstGeom prst="rect">
            <a:avLst/>
          </a:prstGeom>
          <a:solidFill>
            <a:srgbClr val="006F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5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B4312E3-55AC-4185-8B56-C105B5F2C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0972" y="3596391"/>
            <a:ext cx="388225" cy="38822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="" xmlns:a16="http://schemas.microsoft.com/office/drawing/2014/main" id="{27A563E6-BDA9-4985-BEC9-D7D5F0B06B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88" y="925903"/>
            <a:ext cx="496509" cy="47444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="" xmlns:a16="http://schemas.microsoft.com/office/drawing/2014/main" id="{F032B6CC-4663-4182-8042-B3B29FAA8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12" y="2911935"/>
            <a:ext cx="800781" cy="46216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82" y="1118411"/>
            <a:ext cx="559224" cy="40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A811100-6CA8-4E81-9289-F113342C4D9D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1386392" y="4525272"/>
            <a:ext cx="5776007" cy="40747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endParaRPr lang="fr-FR" sz="1200">
              <a:solidFill>
                <a:srgbClr val="063E8D"/>
              </a:solidFill>
              <a:latin typeface="Montserrat SemiBold" panose="00000700000000000000" pitchFamily="2" charset="0"/>
              <a:ea typeface="Montserrat ExtraBold" charset="0"/>
              <a:cs typeface="Montserrat ExtraBold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342788" y="514852"/>
            <a:ext cx="7560004" cy="34812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fr-FR" sz="2250" b="1" i="0" kern="1200" cap="none" dirty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FR"/>
              <a:t>JE SUIS GESTIONNAIRE RH : MES SERVICES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88" y="1260676"/>
            <a:ext cx="643655" cy="496535"/>
          </a:xfrm>
          <a:prstGeom prst="rect">
            <a:avLst/>
          </a:prstGeom>
        </p:spPr>
      </p:pic>
      <p:sp>
        <p:nvSpPr>
          <p:cNvPr id="10" name="Espace réservé du contenu 3"/>
          <p:cNvSpPr txBox="1">
            <a:spLocks/>
          </p:cNvSpPr>
          <p:nvPr/>
        </p:nvSpPr>
        <p:spPr>
          <a:xfrm>
            <a:off x="926679" y="1218320"/>
            <a:ext cx="2452625" cy="2672362"/>
          </a:xfrm>
          <a:prstGeom prst="rect">
            <a:avLst/>
          </a:prstGeom>
        </p:spPr>
        <p:txBody>
          <a:bodyPr rIns="13500"/>
          <a:lstStyle>
            <a:lvl1pPr marL="0" indent="0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1pPr>
            <a:lvl2pPr marL="600060" indent="-25716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57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2pPr>
            <a:lvl3pPr marL="900091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35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3pPr>
            <a:lvl4pPr marL="1242982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12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4pPr>
            <a:lvl5pPr marL="1585874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9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J’ai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un accès </a:t>
            </a:r>
            <a:r>
              <a:rPr lang="fr-FR" sz="1000" dirty="0">
                <a:solidFill>
                  <a:srgbClr val="43ABA4"/>
                </a:solidFill>
                <a:latin typeface="Montserrat SemiBold" panose="00000700000000000000" pitchFamily="2" charset="0"/>
              </a:rPr>
              <a:t>simplifié et direct                 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à mon espace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personnalisé par SSO</a:t>
            </a:r>
            <a:r>
              <a:rPr lang="fr-FR" sz="1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*</a:t>
            </a:r>
            <a:endParaRPr lang="fr-FR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Au 2</a:t>
            </a:r>
            <a:r>
              <a:rPr lang="fr-FR" sz="1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e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 trimestre 2022, je rechercherai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et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consulterai </a:t>
            </a:r>
            <a:r>
              <a:rPr lang="fr-FR" sz="1000" dirty="0">
                <a:solidFill>
                  <a:srgbClr val="F49410"/>
                </a:solidFill>
                <a:latin typeface="Montserrat SemiBold" panose="00000700000000000000" pitchFamily="2" charset="0"/>
              </a:rPr>
              <a:t>l</a:t>
            </a:r>
            <a:r>
              <a:rPr lang="fr-FR" sz="1000" dirty="0" smtClean="0">
                <a:solidFill>
                  <a:srgbClr val="F49410"/>
                </a:solidFill>
                <a:latin typeface="Montserrat SemiBold" panose="00000700000000000000" pitchFamily="2" charset="0"/>
              </a:rPr>
              <a:t>es offres et les candidatures </a:t>
            </a:r>
            <a:r>
              <a:rPr lang="fr-FR" sz="1000" dirty="0">
                <a:solidFill>
                  <a:srgbClr val="F49410"/>
                </a:solidFill>
                <a:latin typeface="Montserrat SemiBold" panose="00000700000000000000" pitchFamily="2" charset="0"/>
              </a:rPr>
              <a:t>internes et externes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dans la même application</a:t>
            </a: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Je peux </a:t>
            </a:r>
            <a:r>
              <a:rPr lang="fr-FR" sz="1000" dirty="0">
                <a:solidFill>
                  <a:srgbClr val="80A51A"/>
                </a:solidFill>
                <a:latin typeface="Montserrat SemiBold" panose="00000700000000000000" pitchFamily="2" charset="0"/>
              </a:rPr>
              <a:t>consulter les viviers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pour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y rechercher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des collaborateurs intéressés par les offres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d’emploi</a:t>
            </a:r>
            <a:endParaRPr lang="fr-FR" sz="1000" strike="sngStrike" dirty="0">
              <a:solidFill>
                <a:srgbClr val="FF0000"/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J’ai accès à </a:t>
            </a:r>
            <a:r>
              <a:rPr lang="fr-FR" sz="1000" dirty="0">
                <a:solidFill>
                  <a:srgbClr val="006FB7"/>
                </a:solidFill>
                <a:latin typeface="Montserrat SemiBold" panose="00000700000000000000" pitchFamily="2" charset="0"/>
              </a:rPr>
              <a:t>l’autorisation de recrutement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 directement intégrée à </a:t>
            </a: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m@rh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>
            <a:spLocks noChangeAspect="1"/>
          </p:cNvSpPr>
          <p:nvPr/>
        </p:nvSpPr>
        <p:spPr>
          <a:xfrm>
            <a:off x="526283" y="1236260"/>
            <a:ext cx="377517" cy="377517"/>
          </a:xfrm>
          <a:prstGeom prst="rect">
            <a:avLst/>
          </a:prstGeom>
          <a:solidFill>
            <a:srgbClr val="43AB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</a:t>
            </a:r>
            <a:endParaRPr lang="fr-FR" sz="21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>
            <a:spLocks/>
          </p:cNvSpPr>
          <p:nvPr/>
        </p:nvSpPr>
        <p:spPr>
          <a:xfrm>
            <a:off x="529502" y="1827162"/>
            <a:ext cx="378000" cy="378000"/>
          </a:xfrm>
          <a:prstGeom prst="rect">
            <a:avLst/>
          </a:prstGeom>
          <a:solidFill>
            <a:srgbClr val="F494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</a:t>
            </a:r>
            <a:endParaRPr lang="fr-FR" sz="21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4" name="Espace réservé du contenu 3"/>
          <p:cNvSpPr txBox="1">
            <a:spLocks/>
          </p:cNvSpPr>
          <p:nvPr/>
        </p:nvSpPr>
        <p:spPr>
          <a:xfrm>
            <a:off x="1018909" y="1986550"/>
            <a:ext cx="2234582" cy="437225"/>
          </a:xfrm>
          <a:prstGeom prst="rect">
            <a:avLst/>
          </a:prstGeom>
        </p:spPr>
        <p:txBody>
          <a:bodyPr rIns="13500"/>
          <a:lstStyle>
            <a:lvl1pPr marL="0" indent="0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1pPr>
            <a:lvl2pPr marL="600060" indent="-25716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57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2pPr>
            <a:lvl3pPr marL="900091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35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3pPr>
            <a:lvl4pPr marL="1242982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12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4pPr>
            <a:lvl5pPr marL="1585874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9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>
            <a:spLocks noChangeAspect="1"/>
          </p:cNvSpPr>
          <p:nvPr/>
        </p:nvSpPr>
        <p:spPr>
          <a:xfrm>
            <a:off x="500103" y="2791351"/>
            <a:ext cx="378000" cy="378000"/>
          </a:xfrm>
          <a:prstGeom prst="rect">
            <a:avLst/>
          </a:prstGeom>
          <a:solidFill>
            <a:srgbClr val="80A5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3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70" y="3511207"/>
            <a:ext cx="559224" cy="404121"/>
          </a:xfrm>
          <a:prstGeom prst="rect">
            <a:avLst/>
          </a:prstGeom>
        </p:spPr>
      </p:pic>
      <p:sp>
        <p:nvSpPr>
          <p:cNvPr id="22" name="Espace réservé du contenu 3"/>
          <p:cNvSpPr txBox="1">
            <a:spLocks/>
          </p:cNvSpPr>
          <p:nvPr/>
        </p:nvSpPr>
        <p:spPr>
          <a:xfrm>
            <a:off x="5250428" y="1327758"/>
            <a:ext cx="3057141" cy="2258024"/>
          </a:xfrm>
          <a:prstGeom prst="rect">
            <a:avLst/>
          </a:prstGeom>
        </p:spPr>
        <p:txBody>
          <a:bodyPr rIns="13500"/>
          <a:lstStyle>
            <a:lvl1pPr marL="0" indent="0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1pPr>
            <a:lvl2pPr marL="600060" indent="-25716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57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2pPr>
            <a:lvl3pPr marL="900091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35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3pPr>
            <a:lvl4pPr marL="1242982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12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4pPr>
            <a:lvl5pPr marL="1585874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9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Je bénéficie d’</a:t>
            </a:r>
            <a:r>
              <a:rPr lang="fr-FR" sz="1000" dirty="0">
                <a:solidFill>
                  <a:srgbClr val="EA560E"/>
                </a:solidFill>
                <a:latin typeface="Montserrat SemiBold" panose="00000700000000000000" pitchFamily="2" charset="0"/>
              </a:rPr>
              <a:t>une meilleure interface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 pour </a:t>
            </a:r>
            <a:r>
              <a:rPr lang="fr-FR" sz="1000" dirty="0">
                <a:solidFill>
                  <a:schemeClr val="tx1"/>
                </a:solidFill>
                <a:latin typeface="Montserrat SemiBold" panose="00000700000000000000" pitchFamily="2" charset="0"/>
              </a:rPr>
              <a:t>le suivi et la gestion des offres et des candidatures</a:t>
            </a: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 smtClean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Je </a:t>
            </a:r>
            <a:r>
              <a:rPr lang="fr-FR" sz="10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décide plus facilement 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grâce à l’accès à des </a:t>
            </a:r>
            <a:r>
              <a:rPr lang="fr-FR" sz="1000" dirty="0" err="1" smtClean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comptes-rendus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 </a:t>
            </a:r>
            <a:r>
              <a:rPr lang="fr-FR" sz="10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d’entretiens</a:t>
            </a: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 smtClean="0">
              <a:solidFill>
                <a:schemeClr val="tx1"/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 smtClean="0">
                <a:solidFill>
                  <a:schemeClr val="tx1"/>
                </a:solidFill>
                <a:latin typeface="Montserrat SemiBold" panose="00000700000000000000" pitchFamily="2" charset="0"/>
              </a:rPr>
              <a:t>En fonction de mon habilitation, </a:t>
            </a:r>
            <a:r>
              <a:rPr lang="fr-FR" sz="1000" dirty="0" smtClean="0">
                <a:solidFill>
                  <a:srgbClr val="EA560D"/>
                </a:solidFill>
                <a:latin typeface="Montserrat SemiBold" panose="00000700000000000000" pitchFamily="2" charset="0"/>
              </a:rPr>
              <a:t>j’accède à des fonctionnalités avancées </a:t>
            </a:r>
            <a:r>
              <a:rPr lang="fr-FR" sz="1000" dirty="0" smtClean="0">
                <a:solidFill>
                  <a:schemeClr val="tx1"/>
                </a:solidFill>
                <a:latin typeface="Montserrat SemiBold" panose="00000700000000000000" pitchFamily="2" charset="0"/>
              </a:rPr>
              <a:t>facilitant la recherche de profils</a:t>
            </a:r>
            <a:endParaRPr lang="fr-FR" sz="100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68" y="2086739"/>
            <a:ext cx="566806" cy="502587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/>
          </p:cNvPr>
          <p:cNvSpPr>
            <a:spLocks noChangeAspect="1"/>
          </p:cNvSpPr>
          <p:nvPr/>
        </p:nvSpPr>
        <p:spPr>
          <a:xfrm>
            <a:off x="4797020" y="2038431"/>
            <a:ext cx="378000" cy="37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6</a:t>
            </a:r>
            <a:endParaRPr lang="fr-FR" sz="21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558339" y="4468488"/>
            <a:ext cx="5432111" cy="661957"/>
            <a:chOff x="1712994" y="4455116"/>
            <a:chExt cx="4511053" cy="661957"/>
          </a:xfrm>
        </p:grpSpPr>
        <p:sp>
          <p:nvSpPr>
            <p:cNvPr id="37" name="Rectangle 36"/>
            <p:cNvSpPr/>
            <p:nvPr/>
          </p:nvSpPr>
          <p:spPr>
            <a:xfrm>
              <a:off x="1712994" y="4455116"/>
              <a:ext cx="4511053" cy="499483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43AB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>
                <a:solidFill>
                  <a:srgbClr val="FFFFFF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766960" y="4484025"/>
              <a:ext cx="4338231" cy="633048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100" dirty="0">
                  <a:solidFill>
                    <a:srgbClr val="063E8D"/>
                  </a:solidFill>
                  <a:latin typeface="Montserrat SemiBold" panose="00000700000000000000" pitchFamily="2" charset="0"/>
                  <a:ea typeface="Montserrat ExtraBold" charset="0"/>
                  <a:cs typeface="Montserrat ExtraBold" charset="0"/>
                </a:rPr>
                <a:t>Un outil permettant </a:t>
              </a:r>
              <a:r>
                <a:rPr lang="fr-FR" sz="1100" dirty="0">
                  <a:solidFill>
                    <a:srgbClr val="063E8D"/>
                  </a:solidFill>
                  <a:latin typeface="Montserrat SemiBold" panose="00000700000000000000" pitchFamily="2" charset="0"/>
                </a:rPr>
                <a:t>des traitements optimisés et une meilleure efficacité </a:t>
              </a:r>
              <a:r>
                <a:rPr lang="fr-FR" sz="1100" dirty="0" smtClean="0">
                  <a:solidFill>
                    <a:srgbClr val="063E8D"/>
                  </a:solidFill>
                  <a:latin typeface="Montserrat SemiBold" panose="00000700000000000000" pitchFamily="2" charset="0"/>
                </a:rPr>
                <a:t>opérationnelle.</a:t>
              </a:r>
              <a:endParaRPr lang="fr-FR" sz="1100" dirty="0">
                <a:solidFill>
                  <a:srgbClr val="063E8D"/>
                </a:solidFill>
                <a:latin typeface="Montserrat SemiBold" panose="00000700000000000000" pitchFamily="2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82" y="1933593"/>
            <a:ext cx="800781" cy="4621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52" y="1272905"/>
            <a:ext cx="576073" cy="505969"/>
          </a:xfrm>
          <a:prstGeom prst="rect">
            <a:avLst/>
          </a:prstGeom>
        </p:spPr>
      </p:pic>
      <p:sp>
        <p:nvSpPr>
          <p:cNvPr id="28" name="Rectangle 27">
            <a:hlinkClick r:id="" action="ppaction://noaction"/>
          </p:cNvPr>
          <p:cNvSpPr>
            <a:spLocks noChangeAspect="1"/>
          </p:cNvSpPr>
          <p:nvPr/>
        </p:nvSpPr>
        <p:spPr>
          <a:xfrm>
            <a:off x="4795043" y="1301680"/>
            <a:ext cx="378000" cy="378000"/>
          </a:xfrm>
          <a:prstGeom prst="rect">
            <a:avLst/>
          </a:prstGeom>
          <a:solidFill>
            <a:srgbClr val="EA560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5</a:t>
            </a:r>
            <a:endParaRPr lang="fr-FR" sz="21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="" xmlns:a16="http://schemas.microsoft.com/office/drawing/2014/main" id="{A8DCBF21-61E2-4038-A196-0D79B82CD793}"/>
              </a:ext>
            </a:extLst>
          </p:cNvPr>
          <p:cNvSpPr>
            <a:spLocks noChangeAspect="1"/>
          </p:cNvSpPr>
          <p:nvPr/>
        </p:nvSpPr>
        <p:spPr>
          <a:xfrm>
            <a:off x="4795043" y="2881376"/>
            <a:ext cx="378000" cy="378000"/>
          </a:xfrm>
          <a:prstGeom prst="rect">
            <a:avLst/>
          </a:prstGeom>
          <a:solidFill>
            <a:srgbClr val="F18D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7</a:t>
            </a:r>
            <a:endParaRPr lang="fr-FR" sz="21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4" name="Rectangle 23">
            <a:hlinkClick r:id="" action="ppaction://noaction"/>
            <a:extLst>
              <a:ext uri="{FF2B5EF4-FFF2-40B4-BE49-F238E27FC236}">
                <a16:creationId xmlns="" xmlns:a16="http://schemas.microsoft.com/office/drawing/2014/main" id="{4EDFC201-2875-445A-B6D8-0C3E37510689}"/>
              </a:ext>
            </a:extLst>
          </p:cNvPr>
          <p:cNvSpPr>
            <a:spLocks noChangeAspect="1"/>
          </p:cNvSpPr>
          <p:nvPr/>
        </p:nvSpPr>
        <p:spPr>
          <a:xfrm>
            <a:off x="519870" y="3491508"/>
            <a:ext cx="378000" cy="378000"/>
          </a:xfrm>
          <a:prstGeom prst="rect">
            <a:avLst/>
          </a:prstGeom>
          <a:solidFill>
            <a:srgbClr val="006F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4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D7A9B42-1AEF-4181-A198-16437358D5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4288" y="2836897"/>
            <a:ext cx="385715" cy="378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736F8CF9-C16B-4B6B-B26C-03CBFD8CC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4954" y="2881376"/>
            <a:ext cx="371390" cy="43209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78103" y="4129500"/>
            <a:ext cx="6266236" cy="201947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fr-FR" sz="800" dirty="0" smtClean="0"/>
              <a:t>(*) L’authentification déjà réalisée au niveau de </a:t>
            </a:r>
            <a:r>
              <a:rPr lang="fr-FR" sz="800" dirty="0"/>
              <a:t>la </a:t>
            </a:r>
            <a:r>
              <a:rPr lang="fr-FR" sz="800" dirty="0" smtClean="0"/>
              <a:t>session, </a:t>
            </a:r>
            <a:r>
              <a:rPr lang="fr-FR" sz="800" dirty="0"/>
              <a:t>par IDRH + mot de passe, </a:t>
            </a:r>
            <a:r>
              <a:rPr lang="fr-FR" sz="800" dirty="0" smtClean="0"/>
              <a:t>permet une connexion automatique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48931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A811100-6CA8-4E81-9289-F113342C4D9D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1386392" y="4525272"/>
            <a:ext cx="5776007" cy="40747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endParaRPr lang="fr-FR" sz="1200">
              <a:solidFill>
                <a:srgbClr val="063E8D"/>
              </a:solidFill>
              <a:latin typeface="Montserrat SemiBold" panose="00000700000000000000" pitchFamily="2" charset="0"/>
              <a:ea typeface="Montserrat ExtraBold" charset="0"/>
              <a:cs typeface="Montserrat ExtraBold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156444" y="580744"/>
            <a:ext cx="7560004" cy="34812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fr-FR" sz="2250" b="1" i="0" kern="1200" cap="none" dirty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FR"/>
              <a:t>JE SUIS MANAGER : MES SERVICES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09" y="1116529"/>
            <a:ext cx="643655" cy="496535"/>
          </a:xfrm>
          <a:prstGeom prst="rect">
            <a:avLst/>
          </a:prstGeom>
        </p:spPr>
      </p:pic>
      <p:sp>
        <p:nvSpPr>
          <p:cNvPr id="10" name="Espace réservé du contenu 3"/>
          <p:cNvSpPr txBox="1">
            <a:spLocks/>
          </p:cNvSpPr>
          <p:nvPr/>
        </p:nvSpPr>
        <p:spPr>
          <a:xfrm>
            <a:off x="927220" y="1218320"/>
            <a:ext cx="2671336" cy="3180198"/>
          </a:xfrm>
          <a:prstGeom prst="rect">
            <a:avLst/>
          </a:prstGeom>
        </p:spPr>
        <p:txBody>
          <a:bodyPr rIns="13500"/>
          <a:lstStyle>
            <a:lvl1pPr marL="0" indent="0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1pPr>
            <a:lvl2pPr marL="600060" indent="-25716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57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2pPr>
            <a:lvl3pPr marL="900091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35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3pPr>
            <a:lvl4pPr marL="1242982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12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4pPr>
            <a:lvl5pPr marL="1585874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9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J’ai un accès </a:t>
            </a:r>
            <a:r>
              <a:rPr lang="fr-FR" sz="1000" dirty="0">
                <a:solidFill>
                  <a:srgbClr val="43ABA4"/>
                </a:solidFill>
                <a:latin typeface="Montserrat SemiBold" panose="00000700000000000000" pitchFamily="2" charset="0"/>
              </a:rPr>
              <a:t>simplifié et direct                 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à mon espace personnalisé par SSO</a:t>
            </a: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Les </a:t>
            </a:r>
            <a:r>
              <a:rPr lang="fr-FR" sz="1000" dirty="0">
                <a:solidFill>
                  <a:srgbClr val="F49410"/>
                </a:solidFill>
                <a:latin typeface="Montserrat SemiBold" panose="00000700000000000000" pitchFamily="2" charset="0"/>
              </a:rPr>
              <a:t>Demandes d’Autorisation de Recrutement sont présentent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dans la Bourse d’Emplois. Si je suis </a:t>
            </a: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valideur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, je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suis sollicité par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rPr>
              <a:t>mail et réponds en ligne</a:t>
            </a: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 smtClean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Lorsque 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je recrute, le gestionnaire RH me transmet directement </a:t>
            </a:r>
            <a:r>
              <a:rPr lang="fr-FR" sz="1000" dirty="0">
                <a:solidFill>
                  <a:srgbClr val="80A51A"/>
                </a:solidFill>
                <a:latin typeface="Montserrat SemiBold" panose="00000700000000000000" pitchFamily="2" charset="0"/>
              </a:rPr>
              <a:t>les candidatures et CV joints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 dans ma boîte mail. </a:t>
            </a: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>
            <a:spLocks noChangeAspect="1"/>
          </p:cNvSpPr>
          <p:nvPr/>
        </p:nvSpPr>
        <p:spPr>
          <a:xfrm>
            <a:off x="495131" y="1251138"/>
            <a:ext cx="377517" cy="377517"/>
          </a:xfrm>
          <a:prstGeom prst="rect">
            <a:avLst/>
          </a:prstGeom>
          <a:solidFill>
            <a:srgbClr val="43AB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>
            <a:spLocks/>
          </p:cNvSpPr>
          <p:nvPr/>
        </p:nvSpPr>
        <p:spPr>
          <a:xfrm>
            <a:off x="502863" y="1960033"/>
            <a:ext cx="378000" cy="378000"/>
          </a:xfrm>
          <a:prstGeom prst="rect">
            <a:avLst/>
          </a:prstGeom>
          <a:solidFill>
            <a:srgbClr val="F494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</a:t>
            </a:r>
            <a:endParaRPr lang="fr-FR" sz="21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4" name="Espace réservé du contenu 3"/>
          <p:cNvSpPr txBox="1">
            <a:spLocks/>
          </p:cNvSpPr>
          <p:nvPr/>
        </p:nvSpPr>
        <p:spPr>
          <a:xfrm>
            <a:off x="927220" y="2034658"/>
            <a:ext cx="2234582" cy="437225"/>
          </a:xfrm>
          <a:prstGeom prst="rect">
            <a:avLst/>
          </a:prstGeom>
        </p:spPr>
        <p:txBody>
          <a:bodyPr rIns="13500"/>
          <a:lstStyle>
            <a:lvl1pPr marL="0" indent="0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1pPr>
            <a:lvl2pPr marL="600060" indent="-25716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57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2pPr>
            <a:lvl3pPr marL="900091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35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3pPr>
            <a:lvl4pPr marL="1242982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12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4pPr>
            <a:lvl5pPr marL="1585874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9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>
            <a:spLocks noChangeAspect="1"/>
          </p:cNvSpPr>
          <p:nvPr/>
        </p:nvSpPr>
        <p:spPr>
          <a:xfrm>
            <a:off x="494256" y="2930380"/>
            <a:ext cx="378000" cy="378000"/>
          </a:xfrm>
          <a:prstGeom prst="rect">
            <a:avLst/>
          </a:prstGeom>
          <a:solidFill>
            <a:srgbClr val="80A5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3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22" y="1960033"/>
            <a:ext cx="559224" cy="404121"/>
          </a:xfrm>
          <a:prstGeom prst="rect">
            <a:avLst/>
          </a:prstGeom>
        </p:spPr>
      </p:pic>
      <p:sp>
        <p:nvSpPr>
          <p:cNvPr id="20" name="Rectangle 19">
            <a:hlinkClick r:id="" action="ppaction://noaction"/>
          </p:cNvPr>
          <p:cNvSpPr>
            <a:spLocks noChangeAspect="1"/>
          </p:cNvSpPr>
          <p:nvPr/>
        </p:nvSpPr>
        <p:spPr>
          <a:xfrm>
            <a:off x="4820029" y="1222104"/>
            <a:ext cx="378000" cy="378000"/>
          </a:xfrm>
          <a:prstGeom prst="rect">
            <a:avLst/>
          </a:prstGeom>
          <a:solidFill>
            <a:srgbClr val="006F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4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28" y="1205163"/>
            <a:ext cx="388225" cy="388225"/>
          </a:xfrm>
          <a:prstGeom prst="rect">
            <a:avLst/>
          </a:prstGeom>
        </p:spPr>
      </p:pic>
      <p:sp>
        <p:nvSpPr>
          <p:cNvPr id="22" name="Espace réservé du contenu 3"/>
          <p:cNvSpPr txBox="1">
            <a:spLocks/>
          </p:cNvSpPr>
          <p:nvPr/>
        </p:nvSpPr>
        <p:spPr>
          <a:xfrm>
            <a:off x="5283512" y="754499"/>
            <a:ext cx="3057141" cy="2258024"/>
          </a:xfrm>
          <a:prstGeom prst="rect">
            <a:avLst/>
          </a:prstGeom>
        </p:spPr>
        <p:txBody>
          <a:bodyPr rIns="13500"/>
          <a:lstStyle>
            <a:lvl1pPr marL="0" indent="0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1pPr>
            <a:lvl2pPr marL="600060" indent="-25716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57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2pPr>
            <a:lvl3pPr marL="900091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35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3pPr>
            <a:lvl4pPr marL="1242982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12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4pPr>
            <a:lvl5pPr marL="1585874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9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endParaRPr lang="fr-FR" sz="1000" dirty="0">
              <a:solidFill>
                <a:srgbClr val="EA560D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64" y="1954606"/>
            <a:ext cx="566806" cy="502587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/>
          </p:cNvPr>
          <p:cNvSpPr>
            <a:spLocks noChangeAspect="1"/>
          </p:cNvSpPr>
          <p:nvPr/>
        </p:nvSpPr>
        <p:spPr>
          <a:xfrm>
            <a:off x="4820029" y="2009668"/>
            <a:ext cx="378000" cy="378000"/>
          </a:xfrm>
          <a:prstGeom prst="rect">
            <a:avLst/>
          </a:prstGeom>
          <a:solidFill>
            <a:srgbClr val="EA560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5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2404853" y="4176003"/>
            <a:ext cx="5432111" cy="661957"/>
            <a:chOff x="1712994" y="4455116"/>
            <a:chExt cx="4511053" cy="661957"/>
          </a:xfrm>
        </p:grpSpPr>
        <p:sp>
          <p:nvSpPr>
            <p:cNvPr id="37" name="Rectangle 36"/>
            <p:cNvSpPr/>
            <p:nvPr/>
          </p:nvSpPr>
          <p:spPr>
            <a:xfrm>
              <a:off x="1712994" y="4455116"/>
              <a:ext cx="4511053" cy="499483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43AB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>
                <a:solidFill>
                  <a:srgbClr val="FFFFFF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766960" y="4484025"/>
              <a:ext cx="4338231" cy="633048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endParaRPr lang="fr-FR" sz="1100">
                <a:solidFill>
                  <a:srgbClr val="063E8D"/>
                </a:solidFill>
                <a:latin typeface="Montserrat SemiBold" panose="00000700000000000000" pitchFamily="2" charset="0"/>
                <a:ea typeface="Montserrat ExtraBold" charset="0"/>
                <a:cs typeface="Montserrat ExtraBold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98" y="2808419"/>
            <a:ext cx="800781" cy="4621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4853" y="421926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100" dirty="0">
                <a:solidFill>
                  <a:srgbClr val="063E8D"/>
                </a:solidFill>
                <a:latin typeface="Montserrat SemiBold" panose="00000700000000000000" pitchFamily="2" charset="0"/>
                <a:ea typeface="Montserrat ExtraBold" charset="0"/>
                <a:cs typeface="Montserrat ExtraBold" charset="0"/>
              </a:rPr>
              <a:t>Une solution qui optimise le recrutement de mon équipe et contribue à sa performance.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A3ED2F12-77DF-4DF2-B686-C716ACB0A47D}"/>
              </a:ext>
            </a:extLst>
          </p:cNvPr>
          <p:cNvSpPr txBox="1"/>
          <p:nvPr/>
        </p:nvSpPr>
        <p:spPr>
          <a:xfrm>
            <a:off x="5218758" y="1183161"/>
            <a:ext cx="27336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Je peux </a:t>
            </a:r>
            <a:r>
              <a:rPr lang="fr-FR" sz="1000" dirty="0">
                <a:solidFill>
                  <a:srgbClr val="006FB7"/>
                </a:solidFill>
                <a:latin typeface="Montserrat SemiBold" panose="00000700000000000000" pitchFamily="2" charset="0"/>
              </a:rPr>
              <a:t>valider</a:t>
            </a:r>
            <a:r>
              <a:rPr lang="fr-FR" sz="1000" dirty="0">
                <a:solidFill>
                  <a:srgbClr val="87C7E0"/>
                </a:solidFill>
                <a:latin typeface="Montserrat SemiBold" panose="00000700000000000000" pitchFamily="2" charset="0"/>
              </a:rPr>
              <a:t> 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rapidement les </a:t>
            </a:r>
            <a:r>
              <a:rPr lang="fr-FR" sz="1000" dirty="0">
                <a:solidFill>
                  <a:srgbClr val="006FB7"/>
                </a:solidFill>
                <a:latin typeface="Montserrat SemiBold" panose="00000700000000000000" pitchFamily="2" charset="0"/>
              </a:rPr>
              <a:t>candidatures</a:t>
            </a:r>
            <a:r>
              <a:rPr lang="fr-FR" sz="1000" dirty="0">
                <a:solidFill>
                  <a:srgbClr val="87C7E0"/>
                </a:solidFill>
                <a:latin typeface="Montserrat SemiBold" panose="00000700000000000000" pitchFamily="2" charset="0"/>
              </a:rPr>
              <a:t> 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en </a:t>
            </a:r>
            <a:r>
              <a:rPr lang="fr-FR" sz="1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remplissant en ligne 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mon </a:t>
            </a:r>
            <a:r>
              <a:rPr lang="fr-FR" sz="1000" dirty="0">
                <a:solidFill>
                  <a:srgbClr val="006FB7"/>
                </a:solidFill>
                <a:latin typeface="Montserrat SemiBold" panose="00000700000000000000" pitchFamily="2" charset="0"/>
              </a:rPr>
              <a:t>compte-rendu d’entretien</a:t>
            </a:r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F93C61D8-9091-4241-AF42-4CC2129C3A75}"/>
              </a:ext>
            </a:extLst>
          </p:cNvPr>
          <p:cNvSpPr txBox="1"/>
          <p:nvPr/>
        </p:nvSpPr>
        <p:spPr>
          <a:xfrm>
            <a:off x="5208861" y="1976271"/>
            <a:ext cx="24906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Je peux facilement </a:t>
            </a:r>
            <a:r>
              <a:rPr lang="fr-FR" sz="1000" dirty="0">
                <a:solidFill>
                  <a:srgbClr val="EA560E"/>
                </a:solidFill>
                <a:latin typeface="Montserrat SemiBold" panose="00000700000000000000" pitchFamily="2" charset="0"/>
              </a:rPr>
              <a:t>donner mon avis sur la candidature </a:t>
            </a:r>
            <a:r>
              <a:rPr lang="fr-FR" sz="1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par coupon-réponse sur ma boîte mail.</a:t>
            </a:r>
            <a:endParaRPr lang="fr-FR" sz="1000" dirty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37" y="2860024"/>
            <a:ext cx="566806" cy="50258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238337" y="2926000"/>
            <a:ext cx="267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</a:pPr>
            <a:r>
              <a:rPr lang="fr-FR" sz="1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Si besoin au sein de mon organisation, 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je peux bénéficier d’un profil étendu </a:t>
            </a:r>
            <a:r>
              <a:rPr lang="fr-FR" sz="1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Montserrat SemiBold" panose="00000700000000000000" pitchFamily="2" charset="0"/>
              </a:rPr>
              <a:t>pour faire des actes de gestion des candidatures</a:t>
            </a:r>
            <a:endParaRPr lang="fr-FR" sz="1000" dirty="0">
              <a:solidFill>
                <a:srgbClr val="000000">
                  <a:lumMod val="75000"/>
                  <a:lumOff val="25000"/>
                </a:srgb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1" name="Rectangle 30">
            <a:hlinkClick r:id="" action="ppaction://noaction"/>
          </p:cNvPr>
          <p:cNvSpPr>
            <a:spLocks noChangeAspect="1"/>
          </p:cNvSpPr>
          <p:nvPr/>
        </p:nvSpPr>
        <p:spPr>
          <a:xfrm>
            <a:off x="4795583" y="2930380"/>
            <a:ext cx="378000" cy="37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6</a:t>
            </a:r>
            <a:endParaRPr lang="fr-FR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9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A811100-6CA8-4E81-9289-F113342C4D9D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1386392" y="4525272"/>
            <a:ext cx="5776007" cy="40747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endParaRPr lang="fr-FR" sz="1200">
              <a:solidFill>
                <a:srgbClr val="063E8D"/>
              </a:solidFill>
              <a:latin typeface="Montserrat SemiBold" panose="00000700000000000000" pitchFamily="2" charset="0"/>
              <a:ea typeface="Montserrat ExtraBold" charset="0"/>
              <a:cs typeface="Montserrat ExtraBold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156442" y="190902"/>
            <a:ext cx="7560004" cy="34812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fr-FR" sz="2250" b="1" i="0" kern="1200" cap="none" dirty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FR" dirty="0"/>
              <a:t>VOTRE ACCÈS À LA BOURSE </a:t>
            </a:r>
            <a:r>
              <a:rPr lang="fr-FR" dirty="0" smtClean="0"/>
              <a:t>D’EMPLOIS 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290797" y="836655"/>
            <a:ext cx="5947119" cy="3214690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r>
              <a:rPr lang="fr-FR" sz="11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Vous </a:t>
            </a:r>
            <a:r>
              <a:rPr lang="fr-FR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consultez les actualités de recrutement </a:t>
            </a:r>
            <a:r>
              <a:rPr lang="fr-FR" sz="11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sur </a:t>
            </a:r>
            <a:r>
              <a:rPr lang="fr-FR" sz="11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m@p</a:t>
            </a:r>
            <a:r>
              <a:rPr lang="fr-FR" sz="11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 et vous accédez </a:t>
            </a:r>
            <a:r>
              <a:rPr lang="fr-FR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à la Bourse d’Emplois en cliquant sur </a:t>
            </a:r>
            <a:r>
              <a:rPr lang="fr-FR" sz="11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le compteur d’offres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000" dirty="0" smtClean="0">
              <a:solidFill>
                <a:srgbClr val="000000">
                  <a:lumMod val="65000"/>
                  <a:lumOff val="35000"/>
                </a:srgbClr>
              </a:solidFill>
              <a:latin typeface="Montserrat Regular" panose="00000500000000000000" pitchFamily="2" charset="0"/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Pour accéder à mon espace personnel, pour y préciser mes expériences professionnelles, mes diplômes et y joindre mon CV ou encore pour me porter candidat à une offre, j’utilise mon identifiant RH (</a:t>
            </a:r>
            <a:r>
              <a:rPr lang="fr-FR" sz="1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P </a:t>
            </a:r>
            <a:r>
              <a:rPr lang="fr-FR" sz="1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+ IDRH </a:t>
            </a:r>
            <a:r>
              <a:rPr lang="fr-FR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si je suis postier </a:t>
            </a:r>
            <a:r>
              <a:rPr lang="fr-FR" sz="1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V + IDRH </a:t>
            </a:r>
            <a:r>
              <a:rPr lang="fr-FR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si je suis collaborateur d’une filiale du Groupe La Poste) et </a:t>
            </a:r>
            <a:r>
              <a:rPr lang="fr-FR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mon mot </a:t>
            </a:r>
            <a:r>
              <a:rPr lang="fr-FR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de passe </a:t>
            </a:r>
            <a:r>
              <a:rPr lang="fr-FR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: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800" dirty="0">
              <a:solidFill>
                <a:srgbClr val="000000">
                  <a:lumMod val="65000"/>
                  <a:lumOff val="35000"/>
                </a:srgbClr>
              </a:solidFill>
              <a:latin typeface="Montserrat Regular" panose="00000500000000000000" pitchFamily="2" charset="0"/>
            </a:endParaRP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de </a:t>
            </a:r>
            <a:r>
              <a:rPr lang="fr-FR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session </a:t>
            </a:r>
            <a:r>
              <a:rPr lang="fr-FR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si j’appartiens </a:t>
            </a:r>
            <a:r>
              <a:rPr lang="fr-FR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aux branches Groupe, </a:t>
            </a:r>
            <a:r>
              <a:rPr lang="fr-FR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BSCC, partie Numérique de la BGPN</a:t>
            </a:r>
            <a:endParaRPr lang="fr-FR" sz="1000" dirty="0">
              <a:solidFill>
                <a:srgbClr val="000000">
                  <a:lumMod val="65000"/>
                  <a:lumOff val="35000"/>
                </a:srgbClr>
              </a:solidFill>
              <a:latin typeface="Montserrat Regular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fr-FR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que </a:t>
            </a:r>
            <a:r>
              <a:rPr lang="fr-FR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j’utilise pour les applications Groupe </a:t>
            </a:r>
            <a:r>
              <a:rPr lang="fr-FR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(</a:t>
            </a:r>
            <a:r>
              <a:rPr lang="fr-FR" sz="10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maFormation</a:t>
            </a:r>
            <a:r>
              <a:rPr lang="fr-FR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, </a:t>
            </a:r>
            <a:r>
              <a:rPr lang="fr-FR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Note de frais, etc.) si j’appartiens à une autre branche</a:t>
            </a:r>
          </a:p>
          <a:p>
            <a:pPr>
              <a:defRPr/>
            </a:pPr>
            <a:endParaRPr lang="fr-FR" sz="800" dirty="0" smtClean="0">
              <a:solidFill>
                <a:srgbClr val="000000">
                  <a:lumMod val="65000"/>
                  <a:lumOff val="35000"/>
                </a:srgbClr>
              </a:solidFill>
              <a:latin typeface="Montserrat Regular" panose="00000500000000000000" pitchFamily="2" charset="0"/>
            </a:endParaRPr>
          </a:p>
          <a:p>
            <a:pPr>
              <a:defRPr/>
            </a:pPr>
            <a:r>
              <a:rPr lang="fr-FR" sz="11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Le mot de passe que j’utilisais précédemment sur la Bourse d’emplois est désactivé.</a:t>
            </a:r>
            <a:endParaRPr lang="fr-FR" sz="1100" dirty="0">
              <a:solidFill>
                <a:srgbClr val="000000">
                  <a:lumMod val="65000"/>
                  <a:lumOff val="35000"/>
                </a:srgbClr>
              </a:solidFill>
              <a:latin typeface="Montserrat Regular" panose="00000500000000000000" pitchFamily="2" charset="0"/>
            </a:endParaRPr>
          </a:p>
          <a:p>
            <a:endParaRPr lang="fr-FR" sz="900" dirty="0" smtClean="0"/>
          </a:p>
          <a:p>
            <a:r>
              <a:rPr lang="fr-FR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Pour mieux préparer son ouverture, </a:t>
            </a:r>
            <a:r>
              <a:rPr lang="fr-FR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la Bourse d’Emplois sera indisponible à partir du </a:t>
            </a:r>
            <a:r>
              <a:rPr lang="fr-FR" sz="11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17/11/2021 à 18h </a:t>
            </a:r>
            <a:r>
              <a:rPr lang="fr-FR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pour </a:t>
            </a:r>
            <a:r>
              <a:rPr lang="fr-FR" sz="11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rouvrir </a:t>
            </a:r>
            <a:r>
              <a:rPr lang="fr-FR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le </a:t>
            </a:r>
            <a:r>
              <a:rPr lang="fr-FR" sz="11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24/11/2021</a:t>
            </a:r>
            <a:endParaRPr lang="fr-FR" sz="1100" b="1" dirty="0">
              <a:solidFill>
                <a:srgbClr val="000000">
                  <a:lumMod val="65000"/>
                  <a:lumOff val="35000"/>
                </a:srgbClr>
              </a:solidFill>
              <a:latin typeface="Montserrat Regular" panose="00000500000000000000" pitchFamily="2" charset="0"/>
            </a:endParaRPr>
          </a:p>
          <a:p>
            <a:endParaRPr lang="fr-FR" sz="825" b="1" dirty="0" smtClean="0">
              <a:solidFill>
                <a:srgbClr val="000000">
                  <a:lumMod val="65000"/>
                  <a:lumOff val="35000"/>
                </a:srgbClr>
              </a:solidFill>
              <a:latin typeface="Montserrat" panose="00000500000000000000" pitchFamily="2" charset="0"/>
            </a:endParaRPr>
          </a:p>
          <a:p>
            <a:r>
              <a:rPr lang="fr-FR" sz="11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A partir du 24/11/2021, le nouveau lien direct d’accès à la Bourse d’Emplois </a:t>
            </a:r>
            <a:r>
              <a:rPr lang="fr-FR" sz="11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est :</a:t>
            </a:r>
            <a:br>
              <a:rPr lang="fr-FR" sz="11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</a:br>
            <a:endParaRPr lang="fr-FR" sz="400" dirty="0" smtClean="0">
              <a:solidFill>
                <a:srgbClr val="000000">
                  <a:lumMod val="65000"/>
                  <a:lumOff val="35000"/>
                </a:srgbClr>
              </a:solidFill>
              <a:latin typeface="Montserrat Regular" panose="00000500000000000000" pitchFamily="2" charset="0"/>
            </a:endParaRPr>
          </a:p>
          <a:p>
            <a:pPr lvl="1"/>
            <a:r>
              <a:rPr lang="fr-FR" sz="11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  <a:hlinkClick r:id="rId3" tooltip="http://www.marh-boursemplois.legroupelaposte.fr/"/>
              </a:rPr>
              <a:t>www.marh-boursemplois.legroupelaposte.fr</a:t>
            </a:r>
            <a:r>
              <a:rPr lang="fr-FR" sz="11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 </a:t>
            </a:r>
          </a:p>
          <a:p>
            <a:endParaRPr lang="fr-FR" sz="400" dirty="0" smtClean="0">
              <a:solidFill>
                <a:srgbClr val="000000">
                  <a:lumMod val="65000"/>
                  <a:lumOff val="35000"/>
                </a:srgbClr>
              </a:solidFill>
              <a:latin typeface="Montserrat Regular" panose="00000500000000000000" pitchFamily="2" charset="0"/>
            </a:endParaRPr>
          </a:p>
          <a:p>
            <a:r>
              <a:rPr lang="fr-FR" sz="11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ontserrat Regular" panose="00000500000000000000" pitchFamily="2" charset="0"/>
              </a:rPr>
              <a:t>si vous avez mis le lien vers la Bourse d’Emplois dans vos favoris pensez à le changer ! </a:t>
            </a:r>
          </a:p>
          <a:p>
            <a:endParaRPr lang="fr-FR" sz="1100" dirty="0">
              <a:solidFill>
                <a:srgbClr val="000000">
                  <a:lumMod val="65000"/>
                  <a:lumOff val="35000"/>
                </a:srgbClr>
              </a:solidFill>
              <a:latin typeface="Montserrat Regular" panose="00000500000000000000" pitchFamily="2" charset="0"/>
            </a:endParaRPr>
          </a:p>
          <a:p>
            <a:endParaRPr lang="fr-FR" sz="1100" dirty="0">
              <a:solidFill>
                <a:srgbClr val="000000">
                  <a:lumMod val="65000"/>
                  <a:lumOff val="35000"/>
                </a:srgbClr>
              </a:solidFill>
              <a:latin typeface="Montserrat Regular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825" u="sng" dirty="0">
              <a:solidFill>
                <a:srgbClr val="174489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916" y="836655"/>
            <a:ext cx="2704535" cy="18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5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contenu 3"/>
          <p:cNvSpPr txBox="1">
            <a:spLocks/>
          </p:cNvSpPr>
          <p:nvPr/>
        </p:nvSpPr>
        <p:spPr>
          <a:xfrm>
            <a:off x="358775" y="94729"/>
            <a:ext cx="8495891" cy="549068"/>
          </a:xfrm>
          <a:prstGeom prst="rect">
            <a:avLst/>
          </a:prstGeom>
        </p:spPr>
        <p:txBody>
          <a:bodyPr lIns="91440" tIns="45720" rIns="13500" bIns="45720" anchor="t"/>
          <a:lstStyle>
            <a:lvl1pPr marL="0" indent="0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1pPr>
            <a:lvl2pPr marL="600060" indent="-25716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57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2pPr>
            <a:lvl3pPr marL="900091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35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3pPr>
            <a:lvl4pPr marL="1242982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1125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4pPr>
            <a:lvl5pPr marL="1585874" indent="-214308" algn="l" defTabSz="342892" rtl="0" eaLnBrk="1" latinLnBrk="0" hangingPunct="1">
              <a:spcBef>
                <a:spcPct val="20000"/>
              </a:spcBef>
              <a:buClr>
                <a:srgbClr val="063E8D"/>
              </a:buClr>
              <a:buFont typeface="Wingdings" charset="2"/>
              <a:buChar char="§"/>
              <a:defRPr sz="900" b="0" i="0" kern="1200">
                <a:solidFill>
                  <a:schemeClr val="bg1">
                    <a:lumMod val="50000"/>
                  </a:schemeClr>
                </a:solidFill>
                <a:latin typeface="Montserrat Regular"/>
                <a:ea typeface="+mn-ea"/>
                <a:cs typeface="Montserrat Regular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324"/>
              </a:spcBef>
              <a:buClr>
                <a:srgbClr val="000000">
                  <a:lumMod val="65000"/>
                  <a:lumOff val="35000"/>
                </a:srgbClr>
              </a:buClr>
              <a:buFont typeface="Arial" panose="020B0604020202020204" pitchFamily="34" charset="0"/>
              <a:buChar char="•"/>
            </a:pPr>
            <a:endParaRPr lang="fr-FR" sz="1200" dirty="0"/>
          </a:p>
          <a:p>
            <a:pPr defTabSz="914400">
              <a:spcBef>
                <a:spcPts val="0"/>
              </a:spcBef>
              <a:buClrTx/>
              <a:defRPr/>
            </a:pPr>
            <a:r>
              <a:rPr lang="fr-FR" sz="2000" b="1" dirty="0" smtClean="0">
                <a:solidFill>
                  <a:srgbClr val="063E8D"/>
                </a:solidFill>
                <a:latin typeface="Montserrat ExtraBold"/>
              </a:rPr>
              <a:t>Votre adresse mail dans la Bourse d’Emplois</a:t>
            </a:r>
            <a:endParaRPr lang="fr-FR" sz="2000" b="1" dirty="0">
              <a:solidFill>
                <a:srgbClr val="063E8D"/>
              </a:solidFill>
              <a:latin typeface="Montserrat ExtraBold" charset="0"/>
            </a:endParaRPr>
          </a:p>
          <a:p>
            <a:pPr>
              <a:spcBef>
                <a:spcPts val="324"/>
              </a:spcBef>
              <a:buClr>
                <a:schemeClr val="tx2"/>
              </a:buClr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324"/>
              </a:spcBef>
              <a:buClr>
                <a:schemeClr val="tx2"/>
              </a:buClr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324"/>
              </a:spcBef>
              <a:buClr>
                <a:schemeClr val="tx2"/>
              </a:buClr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479" y="937063"/>
            <a:ext cx="8290561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24"/>
              </a:spcBef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Conformément au Règlement Général sur la Protection des Données (RGPD) de l'Union Européenne, vous ne pouvez plus utiliser votre adresse mail personnelle dans la Bourse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d’Emplois pour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plus de sécurité de vos données personnelles :</a:t>
            </a:r>
          </a:p>
          <a:p>
            <a:pPr marL="171450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70890" lvl="1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Les alertes et messages de la Bourse d’Emplois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vous seront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donc envoyés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sur</a:t>
            </a:r>
            <a:b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</a:b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votre adresse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mail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professionnelle connue dans le système d’information de La Poste.</a:t>
            </a:r>
          </a:p>
          <a:p>
            <a:pPr marL="770890" lvl="1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70890" lvl="1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vous réussissez à vous connecter à votre espace personnel dans la Bourse d’Emplois c’est que votre adresse mail professionnelle est bien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connue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dans le système d’information de La Poste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marL="770890" lvl="1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70890" lvl="1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Vous pouvez vérifier si vous avez une adresse mail professionnelle connue dans le système d’information de la Poste en allant sur votre espace personnel dans 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m@rh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&gt; Menu &gt; CV.</a:t>
            </a:r>
          </a:p>
          <a:p>
            <a:pPr marL="770890" lvl="1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70890" lvl="1" indent="-171450">
              <a:spcBef>
                <a:spcPts val="324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 vous n’avez pas d’adresse professionnelle connue du système d’information,</a:t>
            </a:r>
            <a:b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</a:b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adressez-vous au Support Fonctionnel National.</a:t>
            </a:r>
            <a:endParaRPr lang="fr-FR" sz="12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>
              <a:spcBef>
                <a:spcPts val="324"/>
              </a:spcBef>
              <a:buClr>
                <a:schemeClr val="tx2"/>
              </a:buClr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>
              <a:spcBef>
                <a:spcPts val="324"/>
              </a:spcBef>
              <a:buClr>
                <a:schemeClr val="tx2"/>
              </a:buClr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A811100-6CA8-4E81-9289-F113342C4D9D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1386392" y="4525272"/>
            <a:ext cx="5776007" cy="40747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endParaRPr lang="fr-FR" sz="1200">
              <a:solidFill>
                <a:srgbClr val="063E8D"/>
              </a:solidFill>
              <a:latin typeface="Montserrat SemiBold" panose="00000700000000000000" pitchFamily="2" charset="0"/>
              <a:ea typeface="Montserrat ExtraBold" charset="0"/>
              <a:cs typeface="Montserrat ExtraBold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156444" y="535532"/>
            <a:ext cx="7560004" cy="348121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fr-FR" sz="2250" b="1" i="0" kern="1200" cap="none" dirty="0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FR"/>
              <a:t>DES QUESTIONS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6444" y="1212030"/>
            <a:ext cx="8392824" cy="3214690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43ABA4"/>
                </a:solidFill>
                <a:latin typeface="Montserrat" panose="00000500000000000000" pitchFamily="2" charset="0"/>
                <a:cs typeface="Montserrat Regular"/>
              </a:rPr>
              <a:t>Pour en savoir plus sur les fonctionnalités</a:t>
            </a:r>
            <a:r>
              <a:rPr lang="fr-FR" sz="1200" dirty="0">
                <a:solidFill>
                  <a:srgbClr val="000000"/>
                </a:solidFill>
                <a:latin typeface="Montserrat" panose="00000500000000000000" pitchFamily="2" charset="0"/>
              </a:rPr>
              <a:t>, </a:t>
            </a:r>
            <a:r>
              <a:rPr lang="fr-FR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Montserrat ExtraBold" charset="0"/>
                <a:cs typeface="Montserrat ExtraBold" charset="0"/>
              </a:rPr>
              <a:t>rendez-vous sur le site </a:t>
            </a:r>
            <a:r>
              <a:rPr lang="fr-FR" sz="13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Montserrat ExtraBold" charset="0"/>
                <a:cs typeface="Montserrat ExtraBold" charset="0"/>
              </a:rPr>
              <a:t>m@p</a:t>
            </a:r>
            <a:endParaRPr lang="fr-FR" sz="135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Montserrat ExtraBold" charset="0"/>
              <a:cs typeface="Montserrat ExtraBold" charset="0"/>
            </a:endParaRPr>
          </a:p>
          <a:p>
            <a:pPr lvl="1"/>
            <a:r>
              <a:rPr lang="fr-FR" sz="13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Montserrat ExtraBold" charset="0"/>
                <a:cs typeface="Montserrat ExtraBold" charset="0"/>
              </a:rPr>
              <a:t>Rubrique Evoluez dans le Groupe &gt; Découvrez la Bourse d’Emplois du Groupe</a:t>
            </a:r>
            <a:endParaRPr lang="fr-FR" sz="135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Montserrat ExtraBold" charset="0"/>
              <a:cs typeface="Montserrat ExtraBold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35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Montserrat ExtraBold" charset="0"/>
              <a:cs typeface="Montserrat ExtraBold" charset="0"/>
            </a:endParaRPr>
          </a:p>
          <a:p>
            <a:endParaRPr lang="fr-FR" sz="1350" b="1" dirty="0" smtClean="0">
              <a:solidFill>
                <a:srgbClr val="063E8D"/>
              </a:solidFill>
              <a:latin typeface="Montserrat" panose="00000500000000000000" pitchFamily="2" charset="0"/>
              <a:ea typeface="Montserrat ExtraBold" charset="0"/>
              <a:cs typeface="Montserrat ExtraBold" charset="0"/>
            </a:endParaRPr>
          </a:p>
          <a:p>
            <a:endParaRPr lang="fr-FR" sz="1350" b="1" dirty="0">
              <a:solidFill>
                <a:srgbClr val="063E8D"/>
              </a:solidFill>
              <a:latin typeface="Montserrat" panose="00000500000000000000" pitchFamily="2" charset="0"/>
              <a:ea typeface="Montserrat ExtraBold" charset="0"/>
              <a:cs typeface="Montserrat ExtraBold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43ABA4"/>
                </a:solidFill>
                <a:latin typeface="Montserrat"/>
                <a:cs typeface="Montserrat Regular"/>
              </a:rPr>
              <a:t>A partir du </a:t>
            </a:r>
            <a:r>
              <a:rPr lang="fr-FR" sz="1200" b="1" dirty="0" smtClean="0">
                <a:solidFill>
                  <a:srgbClr val="43ABA4"/>
                </a:solidFill>
                <a:latin typeface="Montserrat"/>
                <a:cs typeface="Montserrat Regular"/>
              </a:rPr>
              <a:t>24 </a:t>
            </a:r>
            <a:r>
              <a:rPr lang="fr-FR" sz="1200" b="1" dirty="0">
                <a:solidFill>
                  <a:srgbClr val="43ABA4"/>
                </a:solidFill>
                <a:latin typeface="Montserrat"/>
                <a:cs typeface="Montserrat Regular"/>
              </a:rPr>
              <a:t>novembre, pour les difficultés de connexion </a:t>
            </a:r>
            <a:r>
              <a:rPr lang="fr-FR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Montserrat ExtraBold" charset="0"/>
                <a:cs typeface="Montserrat ExtraBold" charset="0"/>
              </a:rPr>
              <a:t>ou autres questions </a:t>
            </a:r>
            <a:r>
              <a:rPr lang="fr-FR" sz="13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Montserrat ExtraBold" charset="0"/>
                <a:cs typeface="Montserrat ExtraBold" charset="0"/>
              </a:rPr>
              <a:t>liées </a:t>
            </a:r>
            <a:r>
              <a:rPr lang="fr-FR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Montserrat ExtraBold" charset="0"/>
                <a:cs typeface="Montserrat ExtraBold" charset="0"/>
              </a:rPr>
              <a:t>à l’utilisation, vous pourrez joindre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35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Montserrat ExtraBold" charset="0"/>
              <a:cs typeface="Montserrat ExtraBold" charset="0"/>
            </a:endParaRPr>
          </a:p>
          <a:p>
            <a:pPr algn="ctr"/>
            <a:r>
              <a:rPr lang="fr-FR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Montserrat ExtraBold" charset="0"/>
                <a:cs typeface="Montserrat ExtraBold" charset="0"/>
              </a:rPr>
              <a:t>le Support Fonctionnel National :</a:t>
            </a:r>
          </a:p>
          <a:p>
            <a:pPr algn="ctr"/>
            <a:endParaRPr lang="fr-FR" sz="135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Par téléphone :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01 80 73 41 50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(du lundi au vendredi de 8h à 17h45)</a:t>
            </a:r>
          </a:p>
          <a:p>
            <a:r>
              <a:rPr lang="fr-FR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			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Par le portail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: https://plume.laposte.fr</a:t>
            </a:r>
          </a:p>
          <a:p>
            <a:pPr algn="ctr"/>
            <a:endParaRPr lang="fr-FR" sz="1200" i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endParaRPr lang="fr-FR" sz="1200" u="sng" dirty="0">
              <a:solidFill>
                <a:srgbClr val="174489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75" y="1309024"/>
            <a:ext cx="863600" cy="66620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10" y="2571750"/>
            <a:ext cx="878972" cy="6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5667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LGLP">
      <a:dk1>
        <a:srgbClr val="000000"/>
      </a:dk1>
      <a:lt1>
        <a:srgbClr val="FFFFFF"/>
      </a:lt1>
      <a:dk2>
        <a:srgbClr val="174489"/>
      </a:dk2>
      <a:lt2>
        <a:srgbClr val="EEECE1"/>
      </a:lt2>
      <a:accent1>
        <a:srgbClr val="F8C522"/>
      </a:accent1>
      <a:accent2>
        <a:srgbClr val="EA8B35"/>
      </a:accent2>
      <a:accent3>
        <a:srgbClr val="E98670"/>
      </a:accent3>
      <a:accent4>
        <a:srgbClr val="77BECC"/>
      </a:accent4>
      <a:accent5>
        <a:srgbClr val="67BDA7"/>
      </a:accent5>
      <a:accent6>
        <a:srgbClr val="BAC867"/>
      </a:accent6>
      <a:hlink>
        <a:srgbClr val="626362"/>
      </a:hlink>
      <a:folHlink>
        <a:srgbClr val="CDC298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7E162E2B-051A-E147-B453-2C30A3E783C7}" vid="{669B1555-8FA2-F445-850F-AC8315D20DE2}"/>
    </a:ext>
  </a:extLst>
</a:theme>
</file>

<file path=ppt/theme/theme2.xml><?xml version="1.0" encoding="utf-8"?>
<a:theme xmlns:a="http://schemas.openxmlformats.org/drawingml/2006/main" name="1_Conception personnalisée">
  <a:themeElements>
    <a:clrScheme name="LGLP">
      <a:dk1>
        <a:srgbClr val="000000"/>
      </a:dk1>
      <a:lt1>
        <a:srgbClr val="FFFFFF"/>
      </a:lt1>
      <a:dk2>
        <a:srgbClr val="174489"/>
      </a:dk2>
      <a:lt2>
        <a:srgbClr val="EEECE1"/>
      </a:lt2>
      <a:accent1>
        <a:srgbClr val="F8C522"/>
      </a:accent1>
      <a:accent2>
        <a:srgbClr val="EA8B35"/>
      </a:accent2>
      <a:accent3>
        <a:srgbClr val="E98670"/>
      </a:accent3>
      <a:accent4>
        <a:srgbClr val="77BECC"/>
      </a:accent4>
      <a:accent5>
        <a:srgbClr val="67BDA7"/>
      </a:accent5>
      <a:accent6>
        <a:srgbClr val="BAC867"/>
      </a:accent6>
      <a:hlink>
        <a:srgbClr val="626362"/>
      </a:hlink>
      <a:folHlink>
        <a:srgbClr val="CDC298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CBE6E3E-052B-4F0C-A001-9EA18F85E084}" vid="{DA021063-7E72-4F7F-B63C-2CB5F6178E83}"/>
    </a:ext>
  </a:extLst>
</a:theme>
</file>

<file path=ppt/theme/theme3.xml><?xml version="1.0" encoding="utf-8"?>
<a:theme xmlns:a="http://schemas.openxmlformats.org/drawingml/2006/main" name="1_PRES_SOLUTIONS_COMMUNICATION">
  <a:themeElements>
    <a:clrScheme name="LGLP">
      <a:dk1>
        <a:srgbClr val="000000"/>
      </a:dk1>
      <a:lt1>
        <a:srgbClr val="FFFFFF"/>
      </a:lt1>
      <a:dk2>
        <a:srgbClr val="174489"/>
      </a:dk2>
      <a:lt2>
        <a:srgbClr val="EEECE1"/>
      </a:lt2>
      <a:accent1>
        <a:srgbClr val="F8C522"/>
      </a:accent1>
      <a:accent2>
        <a:srgbClr val="EA8B35"/>
      </a:accent2>
      <a:accent3>
        <a:srgbClr val="E98670"/>
      </a:accent3>
      <a:accent4>
        <a:srgbClr val="77BECC"/>
      </a:accent4>
      <a:accent5>
        <a:srgbClr val="67BDA7"/>
      </a:accent5>
      <a:accent6>
        <a:srgbClr val="BAC867"/>
      </a:accent6>
      <a:hlink>
        <a:srgbClr val="626362"/>
      </a:hlink>
      <a:folHlink>
        <a:srgbClr val="CDC298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8CBE6E3E-052B-4F0C-A001-9EA18F85E084}" vid="{E55BA95D-13D2-4DE0-A3ED-CCD6EB57082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F744824F364CB5607E2C2CD8AA36" ma:contentTypeVersion="12" ma:contentTypeDescription="Crée un document." ma:contentTypeScope="" ma:versionID="ed0d66cb2c9fb14e76d43c5a71c47955">
  <xsd:schema xmlns:xsd="http://www.w3.org/2001/XMLSchema" xmlns:xs="http://www.w3.org/2001/XMLSchema" xmlns:p="http://schemas.microsoft.com/office/2006/metadata/properties" xmlns:ns2="dee865d1-79af-43e7-ae90-d8305925557f" xmlns:ns3="01316a4e-09a0-45b8-a603-f27b3185b7de" targetNamespace="http://schemas.microsoft.com/office/2006/metadata/properties" ma:root="true" ma:fieldsID="bb3b78dad043b67c88c2edc0b70e68cd" ns2:_="" ns3:_="">
    <xsd:import namespace="dee865d1-79af-43e7-ae90-d8305925557f"/>
    <xsd:import namespace="01316a4e-09a0-45b8-a603-f27b3185b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65d1-79af-43e7-ae90-d830592555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16a4e-09a0-45b8-a603-f27b3185b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45F7C9-2FA7-4183-8024-7200E8BE7E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9B97A7-CB82-4D2B-9CC6-73F33D60A13C}">
  <ds:schemaRefs>
    <ds:schemaRef ds:uri="dee865d1-79af-43e7-ae90-d8305925557f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1316a4e-09a0-45b8-a603-f27b3185b7de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2931B16-9F9C-46CB-BFC8-3993A8980720}">
  <ds:schemaRefs>
    <ds:schemaRef ds:uri="01316a4e-09a0-45b8-a603-f27b3185b7de"/>
    <ds:schemaRef ds:uri="dee865d1-79af-43e7-ae90-d830592555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lglp_powerpoint_16_9</Template>
  <TotalTime>465</TotalTime>
  <Words>938</Words>
  <Application>Microsoft Office PowerPoint</Application>
  <PresentationFormat>Affichage à l'écran (16:9)</PresentationFormat>
  <Paragraphs>177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1" baseType="lpstr">
      <vt:lpstr>Arial</vt:lpstr>
      <vt:lpstr>Calibri</vt:lpstr>
      <vt:lpstr>Montserrat</vt:lpstr>
      <vt:lpstr>Montserrat ExtraBold</vt:lpstr>
      <vt:lpstr>Montserrat Light</vt:lpstr>
      <vt:lpstr>Montserrat Medium</vt:lpstr>
      <vt:lpstr>Montserrat Regular</vt:lpstr>
      <vt:lpstr>Montserrat SemiBold</vt:lpstr>
      <vt:lpstr>Wingdings</vt:lpstr>
      <vt:lpstr>Conception personnalisée</vt:lpstr>
      <vt:lpstr>1_Conception personnalisée</vt:lpstr>
      <vt:lpstr>1_PRES_SOLUTIONS_COMMUNICATION</vt:lpstr>
      <vt:lpstr>LA BOURSE D’EMPLOIS ÉVOLUE   ETC  Novembre 2021 - Collaborateurs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 Poste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BONNIAU-FIAT Sophie</dc:creator>
  <cp:lastModifiedBy>MOREAU Joel</cp:lastModifiedBy>
  <cp:revision>60</cp:revision>
  <dcterms:created xsi:type="dcterms:W3CDTF">2021-02-05T20:50:03Z</dcterms:created>
  <dcterms:modified xsi:type="dcterms:W3CDTF">2021-11-03T10:39:36Z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0x0101001618F744824F364CB5607E2C2CD8AA36</vt:lpwstr>
  </property>
</Properties>
</file>