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7"/>
  </p:handoutMasterIdLst>
  <p:sldIdLst>
    <p:sldId id="258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32"/>
    <a:srgbClr val="FFCC00"/>
    <a:srgbClr val="164194"/>
    <a:srgbClr val="00A9A8"/>
    <a:srgbClr val="0099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F3CF7-C6E6-4B18-A604-FFF2A2E1A192}" v="1" dt="2026-02-04T12:48:1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6"/>
    <p:restoredTop sz="96327"/>
  </p:normalViewPr>
  <p:slideViewPr>
    <p:cSldViewPr snapToGrid="0" showGuides="1">
      <p:cViewPr varScale="1">
        <p:scale>
          <a:sx n="67" d="100"/>
          <a:sy n="67" d="100"/>
        </p:scale>
        <p:origin x="1320" y="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57" d="100"/>
          <a:sy n="157" d="100"/>
        </p:scale>
        <p:origin x="52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B554ED-51AC-2824-2ADB-55D53F7C7D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7B8AC-B01A-246E-6BD1-3F60F54855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E88D8-274F-474E-B3B2-1D7F56560544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AD3D71-B50B-DCA3-CBF6-003004F43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63491E-2F4F-1D72-3EBE-5145B230E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11D5-EE9F-8048-982E-D3D9ACBAF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16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9B0C871-E361-F57A-36F1-FCB924E10226}"/>
              </a:ext>
            </a:extLst>
          </p:cNvPr>
          <p:cNvSpPr txBox="1"/>
          <p:nvPr userDrawn="1"/>
        </p:nvSpPr>
        <p:spPr>
          <a:xfrm>
            <a:off x="0" y="-8314"/>
            <a:ext cx="2127511" cy="1532313"/>
          </a:xfrm>
          <a:prstGeom prst="rect">
            <a:avLst/>
          </a:prstGeom>
          <a:solidFill>
            <a:srgbClr val="FFCC00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D00E79-1E78-DCD9-FA1F-A3DB3C9F5C2C}"/>
              </a:ext>
            </a:extLst>
          </p:cNvPr>
          <p:cNvSpPr txBox="1"/>
          <p:nvPr userDrawn="1"/>
        </p:nvSpPr>
        <p:spPr>
          <a:xfrm>
            <a:off x="2127511" y="-8314"/>
            <a:ext cx="2174543" cy="1532313"/>
          </a:xfrm>
          <a:prstGeom prst="rect">
            <a:avLst/>
          </a:prstGeom>
          <a:solidFill>
            <a:srgbClr val="164194"/>
          </a:solidFill>
        </p:spPr>
        <p:txBody>
          <a:bodyPr wrap="square" lIns="0" tIns="43200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6EE2540-8C48-8ACC-71E0-8D87F6880A4E}"/>
              </a:ext>
            </a:extLst>
          </p:cNvPr>
          <p:cNvSpPr txBox="1"/>
          <p:nvPr userDrawn="1"/>
        </p:nvSpPr>
        <p:spPr>
          <a:xfrm>
            <a:off x="4302054" y="-8314"/>
            <a:ext cx="2140309" cy="1532313"/>
          </a:xfrm>
          <a:prstGeom prst="rect">
            <a:avLst/>
          </a:prstGeom>
          <a:solidFill>
            <a:srgbClr val="00A9A8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2BA0ED-C57C-9C4F-E755-AE919EE2DA58}"/>
              </a:ext>
            </a:extLst>
          </p:cNvPr>
          <p:cNvSpPr txBox="1"/>
          <p:nvPr userDrawn="1"/>
        </p:nvSpPr>
        <p:spPr>
          <a:xfrm>
            <a:off x="6442363" y="-8314"/>
            <a:ext cx="2121939" cy="1532313"/>
          </a:xfrm>
          <a:prstGeom prst="rect">
            <a:avLst/>
          </a:prstGeom>
          <a:solidFill>
            <a:srgbClr val="009941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B2DF386-AC35-D3C6-0F7C-7C7AB85F990D}"/>
              </a:ext>
            </a:extLst>
          </p:cNvPr>
          <p:cNvSpPr txBox="1"/>
          <p:nvPr userDrawn="1"/>
        </p:nvSpPr>
        <p:spPr>
          <a:xfrm>
            <a:off x="8564302" y="-8314"/>
            <a:ext cx="2158679" cy="1532313"/>
          </a:xfrm>
          <a:prstGeom prst="rect">
            <a:avLst/>
          </a:prstGeom>
          <a:solidFill>
            <a:srgbClr val="E52332"/>
          </a:solidFill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78F2CE-F4A0-20BD-A672-4CA5F31BE82D}"/>
              </a:ext>
            </a:extLst>
          </p:cNvPr>
          <p:cNvSpPr txBox="1"/>
          <p:nvPr userDrawn="1"/>
        </p:nvSpPr>
        <p:spPr>
          <a:xfrm>
            <a:off x="0" y="7257600"/>
            <a:ext cx="2127511" cy="306000"/>
          </a:xfrm>
          <a:prstGeom prst="rect">
            <a:avLst/>
          </a:prstGeom>
          <a:solidFill>
            <a:srgbClr val="FFCC00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050E808-A6E3-CE85-9D49-DC7EDC00D3F8}"/>
              </a:ext>
            </a:extLst>
          </p:cNvPr>
          <p:cNvSpPr txBox="1"/>
          <p:nvPr userDrawn="1"/>
        </p:nvSpPr>
        <p:spPr>
          <a:xfrm>
            <a:off x="2127511" y="7257600"/>
            <a:ext cx="2174543" cy="309600"/>
          </a:xfrm>
          <a:prstGeom prst="rect">
            <a:avLst/>
          </a:prstGeom>
          <a:solidFill>
            <a:srgbClr val="164194"/>
          </a:solidFill>
        </p:spPr>
        <p:txBody>
          <a:bodyPr wrap="square" lIns="0" tIns="0" rIns="0" bIns="0" anchor="t">
            <a:noAutofit/>
          </a:bodyPr>
          <a:lstStyle/>
          <a:p>
            <a:pPr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B350DE-2E8F-3D81-5AF8-6199B82C714B}"/>
              </a:ext>
            </a:extLst>
          </p:cNvPr>
          <p:cNvSpPr txBox="1"/>
          <p:nvPr userDrawn="1"/>
        </p:nvSpPr>
        <p:spPr>
          <a:xfrm>
            <a:off x="4302054" y="7257600"/>
            <a:ext cx="2140309" cy="309600"/>
          </a:xfrm>
          <a:prstGeom prst="rect">
            <a:avLst/>
          </a:prstGeom>
          <a:solidFill>
            <a:srgbClr val="00A9A8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CEA2D55-81FE-81AA-B223-38245F6062CB}"/>
              </a:ext>
            </a:extLst>
          </p:cNvPr>
          <p:cNvSpPr txBox="1"/>
          <p:nvPr userDrawn="1"/>
        </p:nvSpPr>
        <p:spPr>
          <a:xfrm>
            <a:off x="6442363" y="7257600"/>
            <a:ext cx="2121939" cy="309600"/>
          </a:xfrm>
          <a:prstGeom prst="rect">
            <a:avLst/>
          </a:prstGeom>
          <a:solidFill>
            <a:srgbClr val="009941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5B53AAA-8F06-022C-1A19-CADB3970948E}"/>
              </a:ext>
            </a:extLst>
          </p:cNvPr>
          <p:cNvSpPr txBox="1"/>
          <p:nvPr userDrawn="1"/>
        </p:nvSpPr>
        <p:spPr>
          <a:xfrm>
            <a:off x="8564302" y="7257600"/>
            <a:ext cx="2140309" cy="306000"/>
          </a:xfrm>
          <a:prstGeom prst="rect">
            <a:avLst/>
          </a:prstGeom>
          <a:solidFill>
            <a:srgbClr val="E52332"/>
          </a:solidFill>
        </p:spPr>
        <p:txBody>
          <a:bodyPr wrap="square" lIns="0" tIns="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 ExtraBold" pitchFamily="2" charset="77"/>
            </a:endParaRP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34B1D97-81C6-2658-47E3-4BF0B3C7E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6163" y="2916960"/>
            <a:ext cx="2182812" cy="26273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800" b="0" i="0">
                <a:latin typeface="Montserrat" pitchFamily="2" charset="77"/>
              </a:defRPr>
            </a:lvl1pPr>
            <a:lvl2pPr marL="0" indent="0">
              <a:lnSpc>
                <a:spcPts val="1000"/>
              </a:lnSpc>
              <a:spcBef>
                <a:spcPts val="600"/>
              </a:spcBef>
              <a:buFontTx/>
              <a:buNone/>
              <a:defRPr sz="9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72000" indent="-72000">
              <a:lnSpc>
                <a:spcPts val="1000"/>
              </a:lnSpc>
              <a:spcBef>
                <a:spcPts val="600"/>
              </a:spcBef>
              <a:buSzPct val="50000"/>
              <a:buFontTx/>
              <a:buBlip>
                <a:blip r:embed="rId2"/>
              </a:buBlip>
              <a:defRPr sz="800" b="0" i="0">
                <a:latin typeface="Montserrat" pitchFamily="2" charset="77"/>
              </a:defRPr>
            </a:lvl3pPr>
            <a:lvl4pPr marL="1079914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4pPr>
            <a:lvl5pPr marL="2015886" indent="0">
              <a:lnSpc>
                <a:spcPts val="1000"/>
              </a:lnSpc>
              <a:spcBef>
                <a:spcPts val="600"/>
              </a:spcBef>
              <a:buSzPct val="60000"/>
              <a:buFontTx/>
              <a:buNone/>
              <a:defRPr sz="800" b="0" i="0"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356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5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9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8F9ECEC-92D6-CA69-6241-EB9641BE9250}"/>
              </a:ext>
            </a:extLst>
          </p:cNvPr>
          <p:cNvSpPr/>
          <p:nvPr userDrawn="1"/>
        </p:nvSpPr>
        <p:spPr>
          <a:xfrm>
            <a:off x="0" y="0"/>
            <a:ext cx="5345113" cy="7559675"/>
          </a:xfrm>
          <a:prstGeom prst="rect">
            <a:avLst/>
          </a:prstGeom>
          <a:solidFill>
            <a:srgbClr val="00A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83" y="3039369"/>
            <a:ext cx="3298095" cy="29940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060"/>
              </a:lnSpc>
              <a:buFontTx/>
              <a:buNone/>
              <a:defRPr sz="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-63450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2"/>
              </a:buBlip>
              <a:defRPr sz="800" b="0" i="0">
                <a:solidFill>
                  <a:schemeClr val="bg1"/>
                </a:solidFill>
                <a:latin typeface="Montserrat" pitchFamily="2" charset="77"/>
              </a:defRPr>
            </a:lvl2pPr>
            <a:lvl3pPr marL="1007943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3pPr>
            <a:lvl4pPr marL="1511914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4pPr>
            <a:lvl5pPr marL="2015886" indent="0">
              <a:lnSpc>
                <a:spcPts val="1060"/>
              </a:lnSpc>
              <a:buFontTx/>
              <a:buNone/>
              <a:defRPr sz="8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E9D24-AC84-F670-C523-728EFA818E43}"/>
              </a:ext>
            </a:extLst>
          </p:cNvPr>
          <p:cNvSpPr/>
          <p:nvPr userDrawn="1"/>
        </p:nvSpPr>
        <p:spPr>
          <a:xfrm>
            <a:off x="5345906" y="3671675"/>
            <a:ext cx="5345907" cy="3888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8690" y="4027426"/>
            <a:ext cx="4013151" cy="1254867"/>
          </a:xfrm>
        </p:spPr>
        <p:txBody>
          <a:bodyPr lIns="0" tIns="0" rIns="0" bIns="0" anchor="t">
            <a:noAutofit/>
          </a:bodyPr>
          <a:lstStyle>
            <a:lvl1pPr algn="r">
              <a:lnSpc>
                <a:spcPts val="3500"/>
              </a:lnSpc>
              <a:defRPr sz="3800" b="0" i="0">
                <a:solidFill>
                  <a:srgbClr val="164194"/>
                </a:solidFill>
                <a:latin typeface="Montserrat ExtraBold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B4BABC5-28E3-01F6-3FCD-799DE52032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5113" y="0"/>
            <a:ext cx="5346700" cy="3671888"/>
          </a:xfrm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45A1F54-9C25-5CA1-07F6-AACE10CA3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0051" y="6555922"/>
            <a:ext cx="987690" cy="6188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93F81E6-CEF2-D764-E745-E99735E5CE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390" y="6400198"/>
            <a:ext cx="1542911" cy="850176"/>
          </a:xfrm>
          <a:prstGeom prst="rect">
            <a:avLst/>
          </a:prstGeom>
        </p:spPr>
      </p:pic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64B9394-12D7-DC37-7032-8716589D28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05638" y="5396821"/>
            <a:ext cx="3355975" cy="546780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1pPr>
            <a:lvl2pPr marL="503971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2pPr>
            <a:lvl3pPr marL="1007943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3pPr>
            <a:lvl4pPr marL="1511914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4pPr>
            <a:lvl5pPr marL="2015886" indent="0" algn="r">
              <a:lnSpc>
                <a:spcPts val="1700"/>
              </a:lnSpc>
              <a:buFontTx/>
              <a:buNone/>
              <a:defRPr sz="1600" b="1" i="0">
                <a:solidFill>
                  <a:srgbClr val="164194"/>
                </a:solidFill>
                <a:latin typeface="Montserrat Black" pitchFamily="2" charset="77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810973C-0D5E-334B-9B35-745AE643E0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969217" y="6555922"/>
            <a:ext cx="977813" cy="618869"/>
          </a:xfrm>
          <a:prstGeom prst="rect">
            <a:avLst/>
          </a:prstGeom>
        </p:spPr>
      </p:pic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40D08E9F-1552-6767-F11B-339ED16929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050" y="2285772"/>
            <a:ext cx="3117850" cy="26148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1pPr>
            <a:lvl2pPr marL="503971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2pPr>
            <a:lvl3pPr marL="1007943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3pPr>
            <a:lvl4pPr marL="1511914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4pPr>
            <a:lvl5pPr marL="2015886" indent="0">
              <a:lnSpc>
                <a:spcPts val="1800"/>
              </a:lnSpc>
              <a:buFontTx/>
              <a:buNone/>
              <a:defRPr sz="1400" b="1" i="0">
                <a:solidFill>
                  <a:srgbClr val="E52332"/>
                </a:solidFill>
                <a:latin typeface="Montserrat ExtraBold" pitchFamily="2" charset="77"/>
              </a:defRPr>
            </a:lvl5pPr>
          </a:lstStyle>
          <a:p>
            <a:pPr lvl="0"/>
            <a:r>
              <a:rPr lang="fr-FR" dirty="0"/>
              <a:t>EN SAVOIR PLUS</a:t>
            </a:r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A225E6C1-6F9E-6A5A-62F8-A3AB2C5668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0" y="457964"/>
            <a:ext cx="1232280" cy="1184275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6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7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4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58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9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47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9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F6FC-332C-CD4C-AB91-A7C72CC3A6B1}" type="datetimeFigureOut">
              <a:rPr lang="fr-FR" smtClean="0"/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F0BE-CB7B-BA48-B2D4-443370B1A51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660587-4EEC-EFAA-4072-55A8B086866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41900" y="7407275"/>
            <a:ext cx="636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99527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laposte-my.sharepoint.com/:v:/g/personal/nathalie_estienne_laposte_fr/IQDFd_oSpJW_Ro6O1cEtz2UbAW4Glfo5ebGQgFXy_IWUKBg?e=t2chyl&amp;nav=eyJyZWZlcnJhbEluZm8iOnsicmVmZXJyYWxBcHAiOiJTdHJlYW1XZWJBcHAiLCJyZWZlcnJhbFZpZXciOiJTaGFyZURpYWxvZy1MaW5rIiwicmVmZXJyYWxBcHBQbGF0Zm9ybSI6IldlYiIsInJlZmVycmFsTW9kZSI6InZpZXcifX0%3D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rh.laposte.f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hyperlink" Target="https://laposte-my.sharepoint.com/:v:/g/personal/nathalie_estienne_laposte_fr/IQDFd_oSpJW_Ro6O1cEtz2UbAW4Glfo5ebGQgFXy_IWUKBg?e=ySONpj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8">
            <a:extLst>
              <a:ext uri="{FF2B5EF4-FFF2-40B4-BE49-F238E27FC236}">
                <a16:creationId xmlns:a16="http://schemas.microsoft.com/office/drawing/2014/main" id="{175E3185-CE2C-90A5-7F34-462A9871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</a:blip>
          <a:srcRect l="-3677" t="1" r="-1114" b="-2543"/>
          <a:stretch/>
        </p:blipFill>
        <p:spPr>
          <a:xfrm>
            <a:off x="5249219" y="3980793"/>
            <a:ext cx="5301443" cy="229836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4915943-DC8E-E273-A23A-49BB9BB15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3392" y="5649018"/>
            <a:ext cx="3355975" cy="465136"/>
          </a:xfrm>
        </p:spPr>
        <p:txBody>
          <a:bodyPr/>
          <a:lstStyle/>
          <a:p>
            <a:r>
              <a:rPr lang="fr-FR" dirty="0"/>
              <a:t>Changez de carrière </a:t>
            </a:r>
            <a:br>
              <a:rPr lang="fr-FR" dirty="0"/>
            </a:br>
            <a:r>
              <a:rPr lang="fr-FR" dirty="0"/>
              <a:t>grâce à un parcours pionnier</a:t>
            </a:r>
          </a:p>
        </p:txBody>
      </p:sp>
      <p:pic>
        <p:nvPicPr>
          <p:cNvPr id="16" name="Espace réservé pour une image  8">
            <a:extLst>
              <a:ext uri="{FF2B5EF4-FFF2-40B4-BE49-F238E27FC236}">
                <a16:creationId xmlns:a16="http://schemas.microsoft.com/office/drawing/2014/main" id="{BADCE216-D9BA-E412-915F-57425B7EBC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6899" b="-16899"/>
          <a:stretch/>
        </p:blipFill>
        <p:spPr>
          <a:xfrm>
            <a:off x="2286800" y="4414662"/>
            <a:ext cx="369393" cy="2536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8164" y="43295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19" name="object 19"/>
          <p:cNvSpPr txBox="1"/>
          <p:nvPr/>
        </p:nvSpPr>
        <p:spPr>
          <a:xfrm>
            <a:off x="4425375" y="4656912"/>
            <a:ext cx="36195" cy="7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5"/>
              </a:lnSpc>
            </a:pPr>
            <a:r>
              <a:rPr sz="500" spc="30" dirty="0">
                <a:solidFill>
                  <a:srgbClr val="6D6E71"/>
                </a:solidFill>
                <a:latin typeface="Montserrat"/>
                <a:cs typeface="Montserrat"/>
              </a:rPr>
              <a:t>–</a:t>
            </a:r>
            <a:endParaRPr sz="500">
              <a:latin typeface="Montserrat"/>
              <a:cs typeface="Montserrat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143803" y="253674"/>
            <a:ext cx="5349426" cy="3635582"/>
            <a:chOff x="1020012" y="3404081"/>
            <a:chExt cx="5349426" cy="3635582"/>
          </a:xfrm>
        </p:grpSpPr>
        <p:sp>
          <p:nvSpPr>
            <p:cNvPr id="21" name="object 30"/>
            <p:cNvSpPr txBox="1"/>
            <p:nvPr/>
          </p:nvSpPr>
          <p:spPr>
            <a:xfrm>
              <a:off x="1208728" y="4087573"/>
              <a:ext cx="5160710" cy="2952090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2700">
                <a:spcBef>
                  <a:spcPts val="445"/>
                </a:spcBef>
              </a:pPr>
              <a:r>
                <a:rPr lang="fr-FR" sz="1400" b="1" spc="-20" dirty="0">
                  <a:solidFill>
                    <a:schemeClr val="bg1"/>
                  </a:solidFill>
                  <a:latin typeface="Montserrat"/>
                  <a:cs typeface="Montserrat"/>
                </a:rPr>
                <a:t>WISSOUS :  1 poste</a:t>
              </a:r>
              <a:endParaRPr lang="fr-FR" sz="14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92710" marR="413384" indent="-80010">
                <a:spcBef>
                  <a:spcPts val="210"/>
                </a:spcBef>
                <a:buChar char="•"/>
                <a:tabLst>
                  <a:tab pos="102235" algn="l"/>
                </a:tabLst>
              </a:pPr>
              <a:endParaRPr lang="fr-FR" sz="900" b="1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 BOIS d’ARCY : 1 poste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GONESSE : 1 poste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SAVIGNY LE TEMPLE : 4 postes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LOGNES : 2 postes</a:t>
              </a: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endParaRPr lang="fr-FR" sz="1400" b="1" spc="-1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 marR="413384">
                <a:spcBef>
                  <a:spcPts val="210"/>
                </a:spcBef>
                <a:tabLst>
                  <a:tab pos="102235" algn="l"/>
                </a:tabLst>
              </a:pPr>
              <a:r>
                <a:rPr lang="fr-FR" sz="1400" b="1" spc="-15" dirty="0">
                  <a:solidFill>
                    <a:schemeClr val="bg1"/>
                  </a:solidFill>
                  <a:latin typeface="Montserrat"/>
                  <a:cs typeface="Montserrat"/>
                </a:rPr>
                <a:t>SAINT MICHEL SUR ORGE : 3 postes</a:t>
              </a:r>
              <a:endParaRPr lang="fr-FR" sz="14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tabLst>
                  <a:tab pos="102235" algn="l"/>
                </a:tabLst>
              </a:pPr>
              <a:endParaRPr lang="fr-FR" sz="12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sz="80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  <p:sp>
          <p:nvSpPr>
            <p:cNvPr id="22" name="object 31"/>
            <p:cNvSpPr txBox="1"/>
            <p:nvPr/>
          </p:nvSpPr>
          <p:spPr>
            <a:xfrm>
              <a:off x="1020012" y="3404081"/>
              <a:ext cx="3089468" cy="567463"/>
            </a:xfrm>
            <a:prstGeom prst="rect">
              <a:avLst/>
            </a:prstGeom>
          </p:spPr>
          <p:txBody>
            <a:bodyPr vert="horz" wrap="square" lIns="0" tIns="13335" rIns="0" bIns="0" rtlCol="0" anchor="t">
              <a:spAutoFit/>
            </a:bodyPr>
            <a:lstStyle/>
            <a:p>
              <a:pPr marL="12700" algn="ctr">
                <a:spcBef>
                  <a:spcPts val="105"/>
                </a:spcBef>
              </a:pPr>
              <a:r>
                <a:rPr lang="fr-FR" b="1" spc="-45" dirty="0">
                  <a:solidFill>
                    <a:srgbClr val="164194"/>
                  </a:solidFill>
                  <a:latin typeface="Montserrat"/>
                  <a:cs typeface="Montserrat"/>
                </a:rPr>
                <a:t>13 POSTES À POURVOIR en Île-de-France</a:t>
              </a:r>
              <a:endParaRPr lang="fr-FR" dirty="0">
                <a:solidFill>
                  <a:srgbClr val="164194"/>
                </a:solidFill>
                <a:latin typeface="Montserrat"/>
                <a:cs typeface="Montserrat"/>
              </a:endParaRPr>
            </a:p>
          </p:txBody>
        </p:sp>
        <p:sp>
          <p:nvSpPr>
            <p:cNvPr id="23" name="object 32"/>
            <p:cNvSpPr txBox="1"/>
            <p:nvPr/>
          </p:nvSpPr>
          <p:spPr>
            <a:xfrm>
              <a:off x="3029368" y="4262261"/>
              <a:ext cx="1897936" cy="936154"/>
            </a:xfrm>
            <a:prstGeom prst="rect">
              <a:avLst/>
            </a:prstGeom>
          </p:spPr>
          <p:txBody>
            <a:bodyPr vert="horz" wrap="square" lIns="0" tIns="68580" rIns="0" bIns="0" rtlCol="0">
              <a:spAutoFit/>
            </a:bodyPr>
            <a:lstStyle/>
            <a:p>
              <a:pPr marL="184150" indent="-171450">
                <a:buFontTx/>
                <a:buChar char="-"/>
                <a:tabLst>
                  <a:tab pos="102235" algn="l"/>
                </a:tabLst>
              </a:pPr>
              <a:endParaRPr lang="fr-FR" sz="800" b="1" spc="25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2700">
                <a:spcBef>
                  <a:spcPts val="160"/>
                </a:spcBef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  <a:p>
              <a:pPr marL="101600" indent="-88900">
                <a:spcBef>
                  <a:spcPts val="160"/>
                </a:spcBef>
                <a:buChar char="•"/>
                <a:tabLst>
                  <a:tab pos="102235" algn="l"/>
                </a:tabLst>
              </a:pPr>
              <a:endParaRPr lang="fr-FR" sz="800" spc="20" dirty="0">
                <a:solidFill>
                  <a:schemeClr val="bg1"/>
                </a:solidFill>
                <a:latin typeface="Montserrat"/>
                <a:cs typeface="Montserrat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13" y="3355278"/>
            <a:ext cx="5346700" cy="359698"/>
          </a:xfrm>
          <a:prstGeom prst="rect">
            <a:avLst/>
          </a:prstGeom>
        </p:spPr>
      </p:pic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9A34C372-DA58-0459-A33B-1A531050D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112" y="3845347"/>
            <a:ext cx="3117850" cy="261485"/>
          </a:xfrm>
        </p:spPr>
        <p:txBody>
          <a:bodyPr/>
          <a:lstStyle/>
          <a:p>
            <a:r>
              <a:rPr lang="fr-FR" dirty="0"/>
              <a:t>EN SAVOIR   PLUS</a:t>
            </a:r>
          </a:p>
        </p:txBody>
      </p:sp>
      <p:pic>
        <p:nvPicPr>
          <p:cNvPr id="26" name="Espace réservé pour une image  8">
            <a:extLst>
              <a:ext uri="{FF2B5EF4-FFF2-40B4-BE49-F238E27FC236}">
                <a16:creationId xmlns:a16="http://schemas.microsoft.com/office/drawing/2014/main" id="{E6FA943B-426A-D3E0-62E2-BDCAE2AF31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1218" r="-21218"/>
          <a:stretch/>
        </p:blipFill>
        <p:spPr>
          <a:xfrm>
            <a:off x="2700772" y="3581761"/>
            <a:ext cx="1458070" cy="1001341"/>
          </a:xfrm>
          <a:prstGeom prst="rect">
            <a:avLst/>
          </a:prstGeom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5482318" y="3886782"/>
            <a:ext cx="5072289" cy="12548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2400" dirty="0"/>
              <a:t>CONDUCTRICE / CONDUCTEUR LIVREUR A LA BSCC</a:t>
            </a:r>
            <a:r>
              <a:rPr lang="fr-FR" sz="2800" dirty="0"/>
              <a:t>,</a:t>
            </a:r>
            <a:br>
              <a:rPr lang="fr-FR" sz="2800" dirty="0"/>
            </a:br>
            <a:r>
              <a:rPr lang="fr-FR" sz="2800" dirty="0">
                <a:solidFill>
                  <a:srgbClr val="E52332"/>
                </a:solidFill>
              </a:rPr>
              <a:t>ET SI C’ÉTAIT</a:t>
            </a:r>
            <a:br>
              <a:rPr lang="fr-FR" sz="2800" dirty="0">
                <a:solidFill>
                  <a:srgbClr val="E52332"/>
                </a:solidFill>
              </a:rPr>
            </a:br>
            <a:r>
              <a:rPr lang="fr-FR" sz="2800" dirty="0">
                <a:solidFill>
                  <a:srgbClr val="E52332"/>
                </a:solidFill>
              </a:rPr>
              <a:t>VOUS ?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A2DC4CBF-9541-4B99-7F9B-DF959C63BE38}"/>
              </a:ext>
            </a:extLst>
          </p:cNvPr>
          <p:cNvSpPr txBox="1">
            <a:spLocks/>
          </p:cNvSpPr>
          <p:nvPr/>
        </p:nvSpPr>
        <p:spPr>
          <a:xfrm>
            <a:off x="228112" y="4473838"/>
            <a:ext cx="4531659" cy="27295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1007943" rtl="0" eaLnBrk="1" latinLnBrk="0" hangingPunct="1">
              <a:lnSpc>
                <a:spcPts val="1060"/>
              </a:lnSpc>
              <a:spcBef>
                <a:spcPts val="1102"/>
              </a:spcBef>
              <a:buFontTx/>
              <a:buNone/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0" indent="-63450" algn="l" defTabSz="1007943" rtl="0" eaLnBrk="1" latinLnBrk="0" hangingPunct="1">
              <a:lnSpc>
                <a:spcPts val="1060"/>
              </a:lnSpc>
              <a:spcBef>
                <a:spcPts val="1151"/>
              </a:spcBef>
              <a:buSzPct val="50000"/>
              <a:buFontTx/>
              <a:buBlip>
                <a:blip r:embed="rId6"/>
              </a:buBlip>
              <a:defRPr sz="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007943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511914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15886" indent="0" algn="l" defTabSz="1007943" rtl="0" eaLnBrk="1" latinLnBrk="0" hangingPunct="1">
              <a:lnSpc>
                <a:spcPts val="1060"/>
              </a:lnSpc>
              <a:spcBef>
                <a:spcPts val="551"/>
              </a:spcBef>
              <a:buFontTx/>
              <a:buNone/>
              <a:defRPr sz="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/>
              <a:t>Rendez-vous sur le site intranet  </a:t>
            </a:r>
          </a:p>
          <a:p>
            <a:pPr lvl="1" indent="-62865"/>
            <a:r>
              <a:rPr lang="fr-FR" sz="1000" dirty="0"/>
              <a:t> Pour trouver et contacter votre espace mobilité  et recrutement groupe (EMRG) </a:t>
            </a:r>
          </a:p>
          <a:p>
            <a:pPr lvl="1" indent="-62865"/>
            <a:r>
              <a:rPr lang="fr-FR" sz="1000" dirty="0"/>
              <a:t> Pour rechercher des informations sur les métiers, les parcours professionnels,  les dispositifs de mobilité : </a:t>
            </a:r>
            <a:r>
              <a:rPr lang="fr-FR" sz="1000" b="1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https://www.rh.laposte.fr</a:t>
            </a:r>
            <a:endParaRPr lang="fr-FR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-62865"/>
            <a:r>
              <a:rPr lang="fr-FR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000" dirty="0"/>
              <a:t>Pour plus d’informations sur le parcours, </a:t>
            </a:r>
            <a:r>
              <a:rPr lang="fr-FR" sz="1000" dirty="0">
                <a:hlinkClick r:id="rId8"/>
              </a:rPr>
              <a:t>visionnez le replay du webinaire :</a:t>
            </a:r>
            <a:endParaRPr lang="fr-FR" sz="10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L="228600" marR="10160" indent="-228600" algn="ctr">
              <a:lnSpc>
                <a:spcPct val="100000"/>
              </a:lnSpc>
              <a:spcBef>
                <a:spcPts val="0"/>
              </a:spcBef>
              <a:buAutoNum type="arabicPlain" startAt="11"/>
            </a:pPr>
            <a:r>
              <a:rPr lang="fr-FR" sz="1000" b="1" spc="-20" dirty="0">
                <a:solidFill>
                  <a:srgbClr val="FFFFFF"/>
                </a:solidFill>
                <a:latin typeface="Montserrat"/>
                <a:cs typeface="Montserrat"/>
              </a:rPr>
              <a:t>FEVRIER 2026  DE 13H30 A 14H15 </a:t>
            </a:r>
          </a:p>
          <a:p>
            <a:pPr marR="10160" algn="ctr">
              <a:lnSpc>
                <a:spcPct val="100000"/>
              </a:lnSpc>
              <a:spcBef>
                <a:spcPts val="0"/>
              </a:spcBef>
            </a:pPr>
            <a:endParaRPr lang="fr-FR" sz="1000" b="1" u="sng" spc="-20" dirty="0">
              <a:solidFill>
                <a:srgbClr val="FFFFFF"/>
              </a:solidFill>
              <a:latin typeface="Montserrat"/>
            </a:endParaRPr>
          </a:p>
          <a:p>
            <a:pPr marR="10160" algn="ctr">
              <a:lnSpc>
                <a:spcPct val="100000"/>
              </a:lnSpc>
              <a:spcBef>
                <a:spcPts val="0"/>
              </a:spcBef>
            </a:pPr>
            <a:endParaRPr lang="fr-FR" b="1" u="sng" dirty="0"/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endParaRPr lang="fr-FR" sz="8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10160" algn="ctr">
              <a:lnSpc>
                <a:spcPct val="100000"/>
              </a:lnSpc>
              <a:spcBef>
                <a:spcPts val="330"/>
              </a:spcBef>
            </a:pPr>
            <a:endParaRPr lang="fr-FR" sz="800" b="1" spc="-20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  <a:p>
            <a:pPr marR="8890" algn="ctr">
              <a:lnSpc>
                <a:spcPct val="100000"/>
              </a:lnSpc>
              <a:spcBef>
                <a:spcPts val="95"/>
              </a:spcBef>
            </a:pPr>
            <a:endParaRPr lang="fr-FR" spc="5" dirty="0">
              <a:solidFill>
                <a:srgbClr val="6D6E71"/>
              </a:solidFill>
              <a:latin typeface="Montserrat"/>
            </a:endParaRPr>
          </a:p>
        </p:txBody>
      </p:sp>
      <p:pic>
        <p:nvPicPr>
          <p:cNvPr id="13" name="Espace réservé pour une image  12" descr="Une image contenant personne, habits, Véhicule terrestre, plein air&#10;&#10;Description générée automatiquement">
            <a:extLst>
              <a:ext uri="{FF2B5EF4-FFF2-40B4-BE49-F238E27FC236}">
                <a16:creationId xmlns:a16="http://schemas.microsoft.com/office/drawing/2014/main" id="{509F8D06-A85A-2596-9F65-1996961A86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9"/>
          <a:srcRect l="19578" r="19578"/>
          <a:stretch>
            <a:fillRect/>
          </a:stretch>
        </p:blipFill>
        <p:spPr>
          <a:xfrm>
            <a:off x="5345113" y="0"/>
            <a:ext cx="5346700" cy="3379413"/>
          </a:xfrm>
        </p:spPr>
      </p:pic>
      <p:pic>
        <p:nvPicPr>
          <p:cNvPr id="4" name="Image 3" descr="Une image contenant motif, point&#10;&#10;Le contenu généré par l’IA peut être incorrect.">
            <a:extLst>
              <a:ext uri="{FF2B5EF4-FFF2-40B4-BE49-F238E27FC236}">
                <a16:creationId xmlns:a16="http://schemas.microsoft.com/office/drawing/2014/main" id="{DC9F1E82-8AC8-00A1-8D76-F6940BC48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643" y="6479793"/>
            <a:ext cx="1084462" cy="1070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1B61E2-8034-A635-CE7F-9CE2E4638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/>
              </a:rPr>
              <a:t>Webinaire conducteur livreur-20260211_120035-Enregistrement de la réunion.mp4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29366-B26E-1160-029F-7D3CB4627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/>
              </a:rPr>
              <a:t>Webinaire conducteur livreur-20260211_120035-Enregistrement de la réunion.mp4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6D73AF-E81A-927E-F74C-DB9F5060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/>
              </a:rPr>
              <a:t>Webinaire conducteur livreur-20260211_120035-Enregistrement de la réunion.mp4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2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oneTexte 42">
            <a:extLst>
              <a:ext uri="{FF2B5EF4-FFF2-40B4-BE49-F238E27FC236}">
                <a16:creationId xmlns:a16="http://schemas.microsoft.com/office/drawing/2014/main" id="{79F678F6-74B8-8F4D-FBA2-B9888C3D70B1}"/>
              </a:ext>
            </a:extLst>
          </p:cNvPr>
          <p:cNvSpPr txBox="1"/>
          <p:nvPr/>
        </p:nvSpPr>
        <p:spPr>
          <a:xfrm>
            <a:off x="-23290" y="-52943"/>
            <a:ext cx="212751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POUR POSTULER</a:t>
            </a:r>
            <a:r>
              <a:rPr lang="fr-FR" sz="1600" b="1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 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660970A-5F91-1290-24EC-96D2A4881772}"/>
              </a:ext>
            </a:extLst>
          </p:cNvPr>
          <p:cNvSpPr txBox="1"/>
          <p:nvPr/>
        </p:nvSpPr>
        <p:spPr>
          <a:xfrm>
            <a:off x="2127511" y="-8313"/>
            <a:ext cx="2174543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LE MÉTIER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59B1FE-71A5-49E2-15DE-5A5D346DEB60}"/>
              </a:ext>
            </a:extLst>
          </p:cNvPr>
          <p:cNvSpPr txBox="1"/>
          <p:nvPr/>
        </p:nvSpPr>
        <p:spPr>
          <a:xfrm>
            <a:off x="4313408" y="-124035"/>
            <a:ext cx="214030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PROFIL RECHERCHÉ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908BD3F-FFF2-BCEF-D83D-2E727C6DBFA3}"/>
              </a:ext>
            </a:extLst>
          </p:cNvPr>
          <p:cNvSpPr txBox="1"/>
          <p:nvPr/>
        </p:nvSpPr>
        <p:spPr>
          <a:xfrm>
            <a:off x="6442363" y="-8313"/>
            <a:ext cx="2121939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8710392" y="-105710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LES ÉTAPES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252464" y="1746597"/>
            <a:ext cx="2341492" cy="3162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8890" lvl="1" defTabSz="1007943">
              <a:lnSpc>
                <a:spcPts val="1000"/>
              </a:lnSpc>
              <a:spcBef>
                <a:spcPts val="600"/>
              </a:spcBef>
            </a:pP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Le Groupe La Poste vous accompagne et vous propose de changer de métier en bénéficiant d’une mobilité professionnelle accompagnée et sécurisée dans le cadre d’un parcours pionnier !</a:t>
            </a: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endParaRPr lang="fr-FR" sz="1000" b="1" spc="-70" dirty="0">
              <a:solidFill>
                <a:srgbClr val="6D6E71"/>
              </a:solidFill>
              <a:latin typeface="Montserrat" panose="00000500000000000000" pitchFamily="2" charset="0"/>
              <a:cs typeface="Montserrat"/>
            </a:endParaRPr>
          </a:p>
          <a:p>
            <a:pPr marL="12700" marR="8890">
              <a:lnSpc>
                <a:spcPct val="106100"/>
              </a:lnSpc>
              <a:spcBef>
                <a:spcPts val="100"/>
              </a:spcBef>
            </a:pPr>
            <a:r>
              <a:rPr lang="fr-FR" sz="1000" dirty="0">
                <a:latin typeface="Montserrat" panose="00000500000000000000" pitchFamily="2" charset="0"/>
              </a:rPr>
              <a:t>Vous avez 3 ans d’ancienneté à La Poste et un an dans votre grade actuel. Alors devenez Conductrice / Conducteur livreur à la BSCC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Si vous êtes retenu(e) à l’issue de la sélection, vous serez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formé(e) </a:t>
            </a:r>
            <a:r>
              <a:rPr lang="fr-FR" sz="1000" dirty="0">
                <a:latin typeface="Montserrat" panose="00000500000000000000" pitchFamily="2" charset="0"/>
              </a:rPr>
              <a:t>pour obtenir une certification externe. </a:t>
            </a:r>
          </a:p>
          <a:p>
            <a:endParaRPr lang="fr-FR" sz="1000" dirty="0">
              <a:latin typeface="Montserrat" panose="00000500000000000000" pitchFamily="2" charset="0"/>
            </a:endParaRPr>
          </a:p>
          <a:p>
            <a:r>
              <a:rPr lang="fr-FR" sz="1000" dirty="0">
                <a:latin typeface="Montserrat" panose="00000500000000000000" pitchFamily="2" charset="0"/>
              </a:rPr>
              <a:t>Vous bénéficierez à l’obtention de cette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certification, </a:t>
            </a:r>
            <a:r>
              <a:rPr lang="fr-FR" sz="1000" dirty="0">
                <a:latin typeface="Montserrat" panose="00000500000000000000" pitchFamily="2" charset="0"/>
              </a:rPr>
              <a:t>du dispositif de </a:t>
            </a:r>
            <a:r>
              <a:rPr lang="fr-FR" sz="1000" b="1" dirty="0">
                <a:solidFill>
                  <a:srgbClr val="164194"/>
                </a:solidFill>
                <a:latin typeface="Montserrat" panose="00000500000000000000" pitchFamily="2" charset="0"/>
              </a:rPr>
              <a:t>promotion</a:t>
            </a:r>
            <a:r>
              <a:rPr lang="fr-FR" sz="1000" dirty="0">
                <a:latin typeface="Montserrat" panose="00000500000000000000" pitchFamily="2" charset="0"/>
              </a:rPr>
              <a:t> pour accéder au niveau II-1. </a:t>
            </a:r>
          </a:p>
          <a:p>
            <a:endParaRPr lang="fr-FR" sz="1000" dirty="0">
              <a:latin typeface="Montserrat" panose="00000500000000000000" pitchFamily="2" charset="0"/>
            </a:endParaRPr>
          </a:p>
        </p:txBody>
      </p:sp>
      <p:sp>
        <p:nvSpPr>
          <p:cNvPr id="53" name="object 34"/>
          <p:cNvSpPr/>
          <p:nvPr/>
        </p:nvSpPr>
        <p:spPr>
          <a:xfrm>
            <a:off x="6017746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object 39"/>
          <p:cNvSpPr/>
          <p:nvPr/>
        </p:nvSpPr>
        <p:spPr>
          <a:xfrm>
            <a:off x="6484768" y="2783909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4">
                <a:moveTo>
                  <a:pt x="0" y="0"/>
                </a:moveTo>
                <a:lnTo>
                  <a:pt x="0" y="312724"/>
                </a:lnTo>
              </a:path>
            </a:pathLst>
          </a:custGeom>
          <a:ln w="5740">
            <a:solidFill>
              <a:srgbClr val="F15A29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57" name="object 48"/>
          <p:cNvSpPr/>
          <p:nvPr/>
        </p:nvSpPr>
        <p:spPr>
          <a:xfrm>
            <a:off x="6431627" y="2680515"/>
            <a:ext cx="125717" cy="1257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object 55"/>
          <p:cNvSpPr/>
          <p:nvPr/>
        </p:nvSpPr>
        <p:spPr>
          <a:xfrm rot="5400000">
            <a:off x="9245960" y="2383742"/>
            <a:ext cx="261654" cy="1564708"/>
          </a:xfrm>
          <a:custGeom>
            <a:avLst/>
            <a:gdLst/>
            <a:ahLst/>
            <a:cxnLst/>
            <a:rect l="l" t="t" r="r" b="b"/>
            <a:pathLst>
              <a:path h="1343025">
                <a:moveTo>
                  <a:pt x="0" y="0"/>
                </a:moveTo>
                <a:lnTo>
                  <a:pt x="0" y="1342910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69" name="object 50"/>
          <p:cNvSpPr/>
          <p:nvPr/>
        </p:nvSpPr>
        <p:spPr>
          <a:xfrm>
            <a:off x="7604318" y="3958097"/>
            <a:ext cx="125730" cy="125730"/>
          </a:xfrm>
          <a:custGeom>
            <a:avLst/>
            <a:gdLst/>
            <a:ahLst/>
            <a:cxnLst/>
            <a:rect l="l" t="t" r="r" b="b"/>
            <a:pathLst>
              <a:path w="125730" h="125729">
                <a:moveTo>
                  <a:pt x="62865" y="0"/>
                </a:moveTo>
                <a:lnTo>
                  <a:pt x="38394" y="4939"/>
                </a:lnTo>
                <a:lnTo>
                  <a:pt x="18411" y="18410"/>
                </a:lnTo>
                <a:lnTo>
                  <a:pt x="4939" y="38388"/>
                </a:lnTo>
                <a:lnTo>
                  <a:pt x="0" y="62852"/>
                </a:lnTo>
                <a:lnTo>
                  <a:pt x="4939" y="87315"/>
                </a:lnTo>
                <a:lnTo>
                  <a:pt x="18411" y="107294"/>
                </a:lnTo>
                <a:lnTo>
                  <a:pt x="38394" y="120764"/>
                </a:lnTo>
                <a:lnTo>
                  <a:pt x="62865" y="125704"/>
                </a:lnTo>
                <a:lnTo>
                  <a:pt x="87328" y="120764"/>
                </a:lnTo>
                <a:lnTo>
                  <a:pt x="107307" y="107294"/>
                </a:lnTo>
                <a:lnTo>
                  <a:pt x="120777" y="87315"/>
                </a:lnTo>
                <a:lnTo>
                  <a:pt x="125717" y="62852"/>
                </a:lnTo>
                <a:lnTo>
                  <a:pt x="120777" y="38388"/>
                </a:lnTo>
                <a:lnTo>
                  <a:pt x="107307" y="18410"/>
                </a:lnTo>
                <a:lnTo>
                  <a:pt x="87328" y="4939"/>
                </a:lnTo>
                <a:lnTo>
                  <a:pt x="62865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2" name="object 57"/>
          <p:cNvSpPr/>
          <p:nvPr/>
        </p:nvSpPr>
        <p:spPr>
          <a:xfrm>
            <a:off x="8343549" y="4530966"/>
            <a:ext cx="125717" cy="165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 anchor="b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5" name="object 20"/>
          <p:cNvSpPr/>
          <p:nvPr/>
        </p:nvSpPr>
        <p:spPr>
          <a:xfrm>
            <a:off x="9050899" y="2876741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5841"/>
                </a:lnTo>
              </a:path>
            </a:pathLst>
          </a:custGeom>
          <a:ln w="5765">
            <a:solidFill>
              <a:srgbClr val="FFCB04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sp>
        <p:nvSpPr>
          <p:cNvPr id="90" name="object 45"/>
          <p:cNvSpPr/>
          <p:nvPr/>
        </p:nvSpPr>
        <p:spPr>
          <a:xfrm flipH="1">
            <a:off x="8831867" y="2638963"/>
            <a:ext cx="74694" cy="410511"/>
          </a:xfrm>
          <a:custGeom>
            <a:avLst/>
            <a:gdLst/>
            <a:ahLst/>
            <a:cxnLst/>
            <a:rect l="l" t="t" r="r" b="b"/>
            <a:pathLst>
              <a:path h="789939">
                <a:moveTo>
                  <a:pt x="0" y="0"/>
                </a:moveTo>
                <a:lnTo>
                  <a:pt x="0" y="789736"/>
                </a:lnTo>
              </a:path>
            </a:pathLst>
          </a:custGeom>
          <a:ln w="574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13668" y="5781749"/>
            <a:ext cx="2146045" cy="1228766"/>
            <a:chOff x="102892" y="5545012"/>
            <a:chExt cx="2146045" cy="1228766"/>
          </a:xfrm>
        </p:grpSpPr>
        <p:grpSp>
          <p:nvGrpSpPr>
            <p:cNvPr id="2" name="Groupe 1"/>
            <p:cNvGrpSpPr/>
            <p:nvPr/>
          </p:nvGrpSpPr>
          <p:grpSpPr>
            <a:xfrm>
              <a:off x="102892" y="5545012"/>
              <a:ext cx="2146045" cy="1228766"/>
              <a:chOff x="102892" y="5545012"/>
              <a:chExt cx="2146045" cy="1228766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D5CB43F4-0C41-51CB-26A6-D557C375F8D8}"/>
                  </a:ext>
                </a:extLst>
              </p:cNvPr>
              <p:cNvSpPr/>
              <p:nvPr/>
            </p:nvSpPr>
            <p:spPr>
              <a:xfrm>
                <a:off x="102892" y="5545012"/>
                <a:ext cx="2146045" cy="1228766"/>
              </a:xfrm>
              <a:prstGeom prst="roundRect">
                <a:avLst>
                  <a:gd name="adj" fmla="val 9343"/>
                </a:avLst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fr-FR">
                  <a:latin typeface="Montserrat" panose="00000500000000000000" pitchFamily="2" charset="0"/>
                </a:endParaRP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CDCC242-54E8-108A-B952-7142ED7603BF}"/>
                  </a:ext>
                </a:extLst>
              </p:cNvPr>
              <p:cNvSpPr txBox="1"/>
              <p:nvPr/>
            </p:nvSpPr>
            <p:spPr>
              <a:xfrm>
                <a:off x="242974" y="5644290"/>
                <a:ext cx="1879570" cy="101951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Pour postuler, </a:t>
                </a:r>
                <a:b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</a:br>
                <a:r>
                  <a:rPr lang="fr-FR" sz="1200" b="1" dirty="0">
                    <a:solidFill>
                      <a:srgbClr val="FF0C38"/>
                    </a:solidFill>
                    <a:effectLst/>
                    <a:latin typeface="Montserrat Black" panose="00000A00000000000000" pitchFamily="2" charset="0"/>
                  </a:rPr>
                  <a:t>c’est simple : </a:t>
                </a: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déposez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votre candidature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sur la Bourse d’Emplois </a:t>
                </a:r>
                <a:b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</a:br>
                <a:r>
                  <a:rPr lang="fr-FR" sz="1100" b="1" dirty="0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jusqu’au </a:t>
                </a:r>
                <a:r>
                  <a:rPr lang="fr-FR" sz="1100" b="1">
                    <a:solidFill>
                      <a:srgbClr val="164194"/>
                    </a:solidFill>
                    <a:latin typeface="Montserrat Black" panose="00000A00000000000000" pitchFamily="2" charset="0"/>
                  </a:rPr>
                  <a:t>20 février 2026</a:t>
                </a: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  <a:p>
                <a:pPr>
                  <a:lnSpc>
                    <a:spcPts val="1200"/>
                  </a:lnSpc>
                  <a:spcBef>
                    <a:spcPts val="800"/>
                  </a:spcBef>
                </a:pPr>
                <a:endParaRPr lang="fr-FR" sz="1100" b="1" dirty="0">
                  <a:solidFill>
                    <a:srgbClr val="164194"/>
                  </a:solidFill>
                  <a:latin typeface="Montserrat Black" panose="00000A00000000000000" pitchFamily="2" charset="0"/>
                </a:endParaRPr>
              </a:p>
            </p:txBody>
          </p:sp>
        </p:grpSp>
        <p:pic>
          <p:nvPicPr>
            <p:cNvPr id="124" name="Image 123">
              <a:extLst>
                <a:ext uri="{FF2B5EF4-FFF2-40B4-BE49-F238E27FC236}">
                  <a16:creationId xmlns:a16="http://schemas.microsoft.com/office/drawing/2014/main" id="{245193A2-E190-96F1-8BEB-DEA957928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7387" y="5644290"/>
              <a:ext cx="518710" cy="529746"/>
            </a:xfrm>
            <a:prstGeom prst="rect">
              <a:avLst/>
            </a:prstGeom>
          </p:spPr>
        </p:pic>
      </p:grpSp>
      <p:sp>
        <p:nvSpPr>
          <p:cNvPr id="4" name="Rectangle à coins arrondis 3"/>
          <p:cNvSpPr/>
          <p:nvPr/>
        </p:nvSpPr>
        <p:spPr>
          <a:xfrm>
            <a:off x="6586824" y="6071171"/>
            <a:ext cx="3968494" cy="8728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dirty="0">
                <a:solidFill>
                  <a:srgbClr val="164194"/>
                </a:solidFill>
                <a:latin typeface="Montserrat Black" panose="00000A00000000000000" pitchFamily="2" charset="0"/>
              </a:rPr>
              <a:t>Votre EMRG vous accompagne dans l’aboutissement de votre projet professionnel en vous proposant les ateliers : « concrétiser son projet professionnel », « se préparer à l’entretien de recrutement ».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C34A797-3318-C8C1-5964-E84701B8B650}"/>
              </a:ext>
            </a:extLst>
          </p:cNvPr>
          <p:cNvSpPr txBox="1"/>
          <p:nvPr/>
        </p:nvSpPr>
        <p:spPr>
          <a:xfrm>
            <a:off x="6573996" y="-92848"/>
            <a:ext cx="1979461" cy="828045"/>
          </a:xfrm>
          <a:prstGeom prst="rect">
            <a:avLst/>
          </a:prstGeom>
          <a:noFill/>
        </p:spPr>
        <p:txBody>
          <a:bodyPr wrap="square" lIns="0" tIns="432000" rIns="0" bIns="0" anchor="t">
            <a:noAutofit/>
          </a:bodyPr>
          <a:lstStyle/>
          <a:p>
            <a:pPr marL="0" lvl="1" algn="ctr"/>
            <a:r>
              <a:rPr lang="fr-FR" sz="1600" b="1" i="0" dirty="0">
                <a:solidFill>
                  <a:schemeClr val="bg1"/>
                </a:solidFill>
                <a:latin typeface="Montserrat" panose="00000500000000000000" pitchFamily="2" charset="0"/>
              </a:rPr>
              <a:t>LE CALENDRIER</a:t>
            </a:r>
            <a:endParaRPr lang="fr-FR" sz="1600" b="1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9065E6-A9D9-E64A-EDA1-51C21939CD98}"/>
              </a:ext>
            </a:extLst>
          </p:cNvPr>
          <p:cNvSpPr txBox="1"/>
          <p:nvPr/>
        </p:nvSpPr>
        <p:spPr>
          <a:xfrm>
            <a:off x="4176022" y="4739822"/>
            <a:ext cx="12121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/>
              </a:rPr>
              <a:t>Vous accordez une importance particulière à la qualité de service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4C5BE5C-8BAA-1DA2-0C52-A741708B44A4}"/>
              </a:ext>
            </a:extLst>
          </p:cNvPr>
          <p:cNvSpPr txBox="1"/>
          <p:nvPr/>
        </p:nvSpPr>
        <p:spPr>
          <a:xfrm>
            <a:off x="2821395" y="3820438"/>
            <a:ext cx="126457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le goût de la relation client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14BA2CE-48E1-9DA2-2E9A-BA9E9488C7B4}"/>
              </a:ext>
            </a:extLst>
          </p:cNvPr>
          <p:cNvSpPr txBox="1"/>
          <p:nvPr/>
        </p:nvSpPr>
        <p:spPr>
          <a:xfrm>
            <a:off x="4238579" y="2846175"/>
            <a:ext cx="120608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avez une appétence à la conduite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46BB56A-F90E-46A9-5867-A0FF96D6D03C}"/>
              </a:ext>
            </a:extLst>
          </p:cNvPr>
          <p:cNvSpPr txBox="1"/>
          <p:nvPr/>
        </p:nvSpPr>
        <p:spPr>
          <a:xfrm>
            <a:off x="2882525" y="5598595"/>
            <a:ext cx="121408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flexibilité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14101F-05EA-448C-CC5B-304AEE4513F9}"/>
              </a:ext>
            </a:extLst>
          </p:cNvPr>
          <p:cNvSpPr txBox="1"/>
          <p:nvPr/>
        </p:nvSpPr>
        <p:spPr>
          <a:xfrm>
            <a:off x="4320416" y="6418864"/>
            <a:ext cx="120958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fr-FR" sz="800" dirty="0">
                <a:latin typeface="Montserrat"/>
              </a:rPr>
              <a:t>Vous faites preuve de maitrise de vous au quotidien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953169" y="2175111"/>
            <a:ext cx="4730037" cy="2880212"/>
            <a:chOff x="5924616" y="2138199"/>
            <a:chExt cx="4730037" cy="2864900"/>
          </a:xfrm>
        </p:grpSpPr>
        <p:sp>
          <p:nvSpPr>
            <p:cNvPr id="100" name="object 4"/>
            <p:cNvSpPr/>
            <p:nvPr/>
          </p:nvSpPr>
          <p:spPr>
            <a:xfrm>
              <a:off x="9625897" y="3096071"/>
              <a:ext cx="359194" cy="295275"/>
            </a:xfrm>
            <a:custGeom>
              <a:avLst/>
              <a:gdLst/>
              <a:ahLst/>
              <a:cxnLst/>
              <a:rect l="l" t="t" r="r" b="b"/>
              <a:pathLst>
                <a:path w="282575" h="295275">
                  <a:moveTo>
                    <a:pt x="227761" y="0"/>
                  </a:moveTo>
                  <a:lnTo>
                    <a:pt x="0" y="0"/>
                  </a:lnTo>
                  <a:lnTo>
                    <a:pt x="57073" y="148259"/>
                  </a:lnTo>
                  <a:lnTo>
                    <a:pt x="0" y="294995"/>
                  </a:lnTo>
                  <a:lnTo>
                    <a:pt x="227761" y="294995"/>
                  </a:lnTo>
                  <a:lnTo>
                    <a:pt x="282067" y="147497"/>
                  </a:lnTo>
                  <a:lnTo>
                    <a:pt x="227761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2" charset="0"/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5924616" y="2138199"/>
              <a:ext cx="4730037" cy="2864900"/>
              <a:chOff x="6204655" y="2660735"/>
              <a:chExt cx="4730037" cy="2864900"/>
            </a:xfrm>
          </p:grpSpPr>
          <p:sp>
            <p:nvSpPr>
              <p:cNvPr id="37" name="object 4"/>
              <p:cNvSpPr/>
              <p:nvPr/>
            </p:nvSpPr>
            <p:spPr>
              <a:xfrm>
                <a:off x="6207164" y="3600941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4" name="object 4"/>
              <p:cNvSpPr/>
              <p:nvPr/>
            </p:nvSpPr>
            <p:spPr>
              <a:xfrm>
                <a:off x="6952288" y="3612146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6" name="object 4"/>
              <p:cNvSpPr/>
              <p:nvPr/>
            </p:nvSpPr>
            <p:spPr>
              <a:xfrm>
                <a:off x="7695178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78" name="object 4"/>
              <p:cNvSpPr/>
              <p:nvPr/>
            </p:nvSpPr>
            <p:spPr>
              <a:xfrm>
                <a:off x="8439110" y="3607842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sp>
            <p:nvSpPr>
              <p:cNvPr id="80" name="object 4"/>
              <p:cNvSpPr/>
              <p:nvPr/>
            </p:nvSpPr>
            <p:spPr>
              <a:xfrm>
                <a:off x="9176536" y="3613888"/>
                <a:ext cx="359194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95275">
                    <a:moveTo>
                      <a:pt x="227761" y="0"/>
                    </a:moveTo>
                    <a:lnTo>
                      <a:pt x="0" y="0"/>
                    </a:lnTo>
                    <a:lnTo>
                      <a:pt x="57073" y="148259"/>
                    </a:lnTo>
                    <a:lnTo>
                      <a:pt x="0" y="294995"/>
                    </a:lnTo>
                    <a:lnTo>
                      <a:pt x="227761" y="294995"/>
                    </a:lnTo>
                    <a:lnTo>
                      <a:pt x="282067" y="147497"/>
                    </a:lnTo>
                    <a:lnTo>
                      <a:pt x="227761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endParaRPr>
                  <a:latin typeface="Montserrat" panose="00000500000000000000" pitchFamily="2" charset="0"/>
                </a:endParaRPr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6204655" y="2660735"/>
                <a:ext cx="4730037" cy="2864900"/>
                <a:chOff x="6204655" y="2660735"/>
                <a:chExt cx="4730037" cy="2864900"/>
              </a:xfrm>
            </p:grpSpPr>
            <p:sp>
              <p:nvSpPr>
                <p:cNvPr id="39" name="object 20"/>
                <p:cNvSpPr/>
                <p:nvPr/>
              </p:nvSpPr>
              <p:spPr>
                <a:xfrm>
                  <a:off x="6293760" y="3400145"/>
                  <a:ext cx="0" cy="156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56210">
                      <a:moveTo>
                        <a:pt x="0" y="0"/>
                      </a:moveTo>
                      <a:lnTo>
                        <a:pt x="0" y="155841"/>
                      </a:lnTo>
                    </a:path>
                  </a:pathLst>
                </a:custGeom>
                <a:ln w="5765">
                  <a:solidFill>
                    <a:srgbClr val="FFCB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49" name="object 23"/>
                <p:cNvSpPr txBox="1"/>
                <p:nvPr/>
              </p:nvSpPr>
              <p:spPr>
                <a:xfrm>
                  <a:off x="6269699" y="3191105"/>
                  <a:ext cx="393403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202</a:t>
                  </a:r>
                  <a:r>
                    <a:rPr lang="fr-FR" sz="1100" b="1" spc="10" dirty="0">
                      <a:solidFill>
                        <a:srgbClr val="FFCB04"/>
                      </a:solidFill>
                      <a:latin typeface="Montserrat" panose="00000500000000000000" pitchFamily="2" charset="0"/>
                      <a:cs typeface="Montserrat"/>
                    </a:rPr>
                    <a:t>6</a:t>
                  </a:r>
                  <a:endParaRPr sz="1100" dirty="0">
                    <a:latin typeface="Montserrat" panose="00000500000000000000" pitchFamily="2" charset="0"/>
                    <a:cs typeface="Montserrat"/>
                  </a:endParaRPr>
                </a:p>
              </p:txBody>
            </p:sp>
            <p:sp>
              <p:nvSpPr>
                <p:cNvPr id="50" name="object 24"/>
                <p:cNvSpPr txBox="1"/>
                <p:nvPr/>
              </p:nvSpPr>
              <p:spPr>
                <a:xfrm>
                  <a:off x="9344879" y="3239259"/>
                  <a:ext cx="382793" cy="18210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sz="1100" b="1" spc="15" dirty="0">
                      <a:solidFill>
                        <a:srgbClr val="FFCC00"/>
                      </a:solidFill>
                      <a:latin typeface="Montserrat" panose="00000500000000000000" pitchFamily="2" charset="0"/>
                      <a:cs typeface="Montserrat"/>
                    </a:rPr>
                    <a:t>202</a:t>
                  </a:r>
                  <a:r>
                    <a:rPr lang="fr-FR" sz="1100" b="1" spc="15" dirty="0">
                      <a:solidFill>
                        <a:srgbClr val="FFCC00"/>
                      </a:solidFill>
                      <a:latin typeface="Montserrat" panose="00000500000000000000" pitchFamily="2" charset="0"/>
                      <a:cs typeface="Montserrat"/>
                    </a:rPr>
                    <a:t>6</a:t>
                  </a:r>
                  <a:endParaRPr sz="1100" dirty="0">
                    <a:solidFill>
                      <a:srgbClr val="FFCC00"/>
                    </a:solidFill>
                    <a:latin typeface="Montserrat" panose="00000500000000000000" pitchFamily="2" charset="0"/>
                    <a:cs typeface="Montserrat"/>
                  </a:endParaRPr>
                </a:p>
              </p:txBody>
            </p:sp>
            <p:sp>
              <p:nvSpPr>
                <p:cNvPr id="51" name="object 31"/>
                <p:cNvSpPr/>
                <p:nvPr/>
              </p:nvSpPr>
              <p:spPr>
                <a:xfrm flipH="1">
                  <a:off x="6294424" y="3936193"/>
                  <a:ext cx="45719" cy="68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56285">
                      <a:moveTo>
                        <a:pt x="0" y="0"/>
                      </a:moveTo>
                      <a:lnTo>
                        <a:pt x="0" y="756272"/>
                      </a:lnTo>
                    </a:path>
                  </a:pathLst>
                </a:custGeom>
                <a:ln w="5740">
                  <a:solidFill>
                    <a:srgbClr val="ED1C2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2" name="object 61"/>
                <p:cNvSpPr/>
                <p:nvPr/>
              </p:nvSpPr>
              <p:spPr>
                <a:xfrm>
                  <a:off x="10495787" y="3931828"/>
                  <a:ext cx="45719" cy="181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986914">
                      <a:moveTo>
                        <a:pt x="0" y="0"/>
                      </a:moveTo>
                      <a:lnTo>
                        <a:pt x="0" y="1986851"/>
                      </a:lnTo>
                    </a:path>
                  </a:pathLst>
                </a:custGeom>
                <a:ln w="5740">
                  <a:solidFill>
                    <a:srgbClr val="FFC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6204655" y="4762012"/>
                  <a:ext cx="1306689" cy="4873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10" dirty="0">
                      <a:solidFill>
                        <a:srgbClr val="ED1C24"/>
                      </a:solidFill>
                      <a:latin typeface="Montserrat" panose="00000500000000000000" pitchFamily="2" charset="0"/>
                      <a:cs typeface="Montserrat"/>
                    </a:rPr>
                    <a:t>2 février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Communication 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de recrutement </a:t>
                  </a:r>
                </a:p>
              </p:txBody>
            </p:sp>
            <p:sp>
              <p:nvSpPr>
                <p:cNvPr id="67" name="ZoneTexte 66"/>
                <p:cNvSpPr txBox="1"/>
                <p:nvPr/>
              </p:nvSpPr>
              <p:spPr>
                <a:xfrm>
                  <a:off x="6611170" y="2660735"/>
                  <a:ext cx="1005011" cy="4744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15A29"/>
                      </a:solidFill>
                      <a:latin typeface="Montserrat" panose="00000500000000000000" pitchFamily="2" charset="0"/>
                      <a:cs typeface="Montserrat"/>
                    </a:rPr>
                    <a:t>20 février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 dépôt des candidatures</a:t>
                  </a:r>
                </a:p>
              </p:txBody>
            </p:sp>
            <p:sp>
              <p:nvSpPr>
                <p:cNvPr id="68" name="object 45"/>
                <p:cNvSpPr/>
                <p:nvPr/>
              </p:nvSpPr>
              <p:spPr>
                <a:xfrm flipH="1">
                  <a:off x="7815212" y="3999957"/>
                  <a:ext cx="81185" cy="41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89939">
                      <a:moveTo>
                        <a:pt x="0" y="0"/>
                      </a:moveTo>
                      <a:lnTo>
                        <a:pt x="0" y="789736"/>
                      </a:lnTo>
                    </a:path>
                  </a:pathLst>
                </a:custGeom>
                <a:ln w="5740">
                  <a:solidFill>
                    <a:srgbClr val="1B75BC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0" name="ZoneTexte 69"/>
                <p:cNvSpPr txBox="1"/>
                <p:nvPr/>
              </p:nvSpPr>
              <p:spPr>
                <a:xfrm>
                  <a:off x="7414066" y="4533555"/>
                  <a:ext cx="1083609" cy="351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1B75BC"/>
                      </a:solidFill>
                      <a:latin typeface="Montserrat" panose="00000500000000000000" pitchFamily="2" charset="0"/>
                      <a:cs typeface="Montserrat"/>
                    </a:rPr>
                    <a:t>17 avril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Fin des sélections</a:t>
                  </a:r>
                </a:p>
              </p:txBody>
            </p:sp>
            <p:sp>
              <p:nvSpPr>
                <p:cNvPr id="71" name="object 52"/>
                <p:cNvSpPr/>
                <p:nvPr/>
              </p:nvSpPr>
              <p:spPr>
                <a:xfrm rot="16200000" flipV="1">
                  <a:off x="8148736" y="4460055"/>
                  <a:ext cx="972596" cy="4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550">
                      <a:moveTo>
                        <a:pt x="0" y="0"/>
                      </a:moveTo>
                      <a:lnTo>
                        <a:pt x="1098499" y="0"/>
                      </a:lnTo>
                    </a:path>
                  </a:pathLst>
                </a:custGeom>
                <a:ln w="5727">
                  <a:solidFill>
                    <a:srgbClr val="92278F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7483187" y="5176125"/>
                  <a:ext cx="1506685" cy="349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7030A0"/>
                      </a:solidFill>
                      <a:latin typeface="Montserrat" panose="00000500000000000000" pitchFamily="2" charset="0"/>
                      <a:cs typeface="Montserrat"/>
                    </a:rPr>
                    <a:t> mai juin</a:t>
                  </a:r>
                </a:p>
                <a:p>
                  <a:pPr algn="r"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Période de préavis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9225562" y="2742914"/>
                  <a:ext cx="1524502" cy="4719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00B050"/>
                      </a:solidFill>
                      <a:latin typeface="Montserrat" panose="00000500000000000000" pitchFamily="2" charset="0"/>
                      <a:cs typeface="Montserrat"/>
                    </a:rPr>
                    <a:t>Entre juillet et octobre </a:t>
                  </a:r>
                </a:p>
                <a:p>
                  <a:pPr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Période de la formation + passage des certifications</a:t>
                  </a:r>
                  <a:endParaRPr lang="fr-FR" sz="7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6" name="object 50"/>
                <p:cNvSpPr/>
                <p:nvPr/>
              </p:nvSpPr>
              <p:spPr>
                <a:xfrm>
                  <a:off x="10410627" y="4181615"/>
                  <a:ext cx="170320" cy="169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6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7" name="object 50"/>
                <p:cNvSpPr/>
                <p:nvPr/>
              </p:nvSpPr>
              <p:spPr>
                <a:xfrm>
                  <a:off x="9099835" y="2973913"/>
                  <a:ext cx="125730" cy="12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730" h="125729">
                      <a:moveTo>
                        <a:pt x="62865" y="0"/>
                      </a:moveTo>
                      <a:lnTo>
                        <a:pt x="38394" y="4939"/>
                      </a:lnTo>
                      <a:lnTo>
                        <a:pt x="18411" y="18410"/>
                      </a:lnTo>
                      <a:lnTo>
                        <a:pt x="4939" y="38388"/>
                      </a:lnTo>
                      <a:lnTo>
                        <a:pt x="0" y="62852"/>
                      </a:lnTo>
                      <a:lnTo>
                        <a:pt x="4939" y="87315"/>
                      </a:lnTo>
                      <a:lnTo>
                        <a:pt x="18411" y="107294"/>
                      </a:lnTo>
                      <a:lnTo>
                        <a:pt x="38394" y="120764"/>
                      </a:lnTo>
                      <a:lnTo>
                        <a:pt x="62865" y="125704"/>
                      </a:lnTo>
                      <a:lnTo>
                        <a:pt x="87328" y="120764"/>
                      </a:lnTo>
                      <a:lnTo>
                        <a:pt x="107307" y="107294"/>
                      </a:lnTo>
                      <a:lnTo>
                        <a:pt x="120777" y="87315"/>
                      </a:lnTo>
                      <a:lnTo>
                        <a:pt x="125717" y="62852"/>
                      </a:lnTo>
                      <a:lnTo>
                        <a:pt x="120777" y="38388"/>
                      </a:lnTo>
                      <a:lnTo>
                        <a:pt x="107307" y="18410"/>
                      </a:lnTo>
                      <a:lnTo>
                        <a:pt x="87328" y="4939"/>
                      </a:lnTo>
                      <a:lnTo>
                        <a:pt x="62865" y="0"/>
                      </a:ln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 wrap="square" lIns="0" tIns="0" rIns="0" bIns="0" rtlCol="0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noProof="0" dirty="0">
                      <a:solidFill>
                        <a:schemeClr val="bg1"/>
                      </a:solidFill>
                      <a:latin typeface="Montserrat" panose="00000500000000000000" pitchFamily="2" charset="0"/>
                    </a:rPr>
                    <a:t>5</a:t>
                  </a:r>
                  <a:endParaRPr kumimoji="0" sz="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9649719" y="4362642"/>
                  <a:ext cx="1284973" cy="9770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>
                    <a:spcBef>
                      <a:spcPts val="100"/>
                    </a:spcBef>
                  </a:pPr>
                  <a:r>
                    <a:rPr lang="fr-FR" sz="800" b="1" spc="-25" dirty="0">
                      <a:solidFill>
                        <a:srgbClr val="FFC000"/>
                      </a:solidFill>
                      <a:latin typeface="Montserrat" panose="00000500000000000000" pitchFamily="2" charset="0"/>
                      <a:cs typeface="Montserrat"/>
                    </a:rPr>
                    <a:t>novembre</a:t>
                  </a:r>
                </a:p>
                <a:p>
                  <a:pPr algn="r">
                    <a:spcBef>
                      <a:spcPts val="100"/>
                    </a:spcBef>
                  </a:pP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Promotion sur le grade 2.1 + Nomination sur le poste </a:t>
                  </a:r>
                  <a:r>
                    <a:rPr lang="fr-FR" sz="900" spc="-20" dirty="0">
                      <a:latin typeface="Montserrat" panose="00000500000000000000" pitchFamily="2" charset="0"/>
                      <a:cs typeface="Montserrat"/>
                    </a:rPr>
                    <a:t>(s</a:t>
                  </a:r>
                  <a:r>
                    <a:rPr lang="fr-FR" sz="800" spc="-20" dirty="0">
                      <a:latin typeface="Montserrat" panose="00000500000000000000" pitchFamily="2" charset="0"/>
                      <a:cs typeface="Montserrat"/>
                    </a:rPr>
                    <a:t>ous réserve de votre réussite à la formation)</a:t>
                  </a:r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6223439" y="3649095"/>
                  <a:ext cx="4526626" cy="1836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600" b="1" dirty="0">
                      <a:solidFill>
                        <a:srgbClr val="164194"/>
                      </a:solidFill>
                      <a:latin typeface="Montserrat" panose="00000500000000000000" pitchFamily="2" charset="0"/>
                    </a:rPr>
                    <a:t>FEV                          MARS                       AVRIL                      MAI            JUIN       JUIL        AOU        SEPT     OCT     </a:t>
                  </a:r>
                  <a:endParaRPr lang="fr-FR" b="1" dirty="0">
                    <a:solidFill>
                      <a:srgbClr val="164194"/>
                    </a:solidFill>
                    <a:latin typeface="Montserrat" panose="00000500000000000000" pitchFamily="2" charset="0"/>
                  </a:endParaRPr>
                </a:p>
              </p:txBody>
            </p:sp>
          </p:grpSp>
        </p:grpSp>
      </p:grpSp>
      <p:pic>
        <p:nvPicPr>
          <p:cNvPr id="42" name="Image 41">
            <a:extLst>
              <a:ext uri="{FF2B5EF4-FFF2-40B4-BE49-F238E27FC236}">
                <a16:creationId xmlns:a16="http://schemas.microsoft.com/office/drawing/2014/main" id="{E15E1305-6EFA-D1DB-8B26-392AEC6C7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408" y="5398625"/>
            <a:ext cx="1216593" cy="791376"/>
          </a:xfrm>
          <a:prstGeom prst="rect">
            <a:avLst/>
          </a:prstGeom>
        </p:spPr>
      </p:pic>
      <p:sp>
        <p:nvSpPr>
          <p:cNvPr id="48" name="object 34">
            <a:extLst>
              <a:ext uri="{FF2B5EF4-FFF2-40B4-BE49-F238E27FC236}">
                <a16:creationId xmlns:a16="http://schemas.microsoft.com/office/drawing/2014/main" id="{8104476F-03B3-CCB8-A9AC-714B02DE4FAB}"/>
              </a:ext>
            </a:extLst>
          </p:cNvPr>
          <p:cNvSpPr/>
          <p:nvPr/>
        </p:nvSpPr>
        <p:spPr>
          <a:xfrm>
            <a:off x="6054070" y="4160799"/>
            <a:ext cx="125717" cy="125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fr-FR" sz="800" b="1" dirty="0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  <a:endParaRPr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C486211-5993-0B53-44D9-ABEFE7EFCC13}"/>
              </a:ext>
            </a:extLst>
          </p:cNvPr>
          <p:cNvSpPr txBox="1"/>
          <p:nvPr/>
        </p:nvSpPr>
        <p:spPr>
          <a:xfrm>
            <a:off x="2982979" y="1777390"/>
            <a:ext cx="2581167" cy="789960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0" marR="8890" lvl="1" algn="just" defTabSz="1007943">
              <a:lnSpc>
                <a:spcPts val="1000"/>
              </a:lnSpc>
              <a:spcBef>
                <a:spcPts val="600"/>
              </a:spcBef>
              <a:defRPr/>
            </a:pPr>
            <a:r>
              <a:rPr lang="fr-FR" sz="1000" b="1" dirty="0">
                <a:solidFill>
                  <a:srgbClr val="164194"/>
                </a:solidFill>
                <a:latin typeface="Montserrat"/>
              </a:rPr>
              <a:t>Les Conductrices / Conducteurs livreurs ont pour mission de participer au transport des colis. Ils s’assurent  que les clients reçoivent leurs commandes rapidement et en bon état.</a:t>
            </a:r>
          </a:p>
        </p:txBody>
      </p:sp>
      <p:sp>
        <p:nvSpPr>
          <p:cNvPr id="89" name="object 52"/>
          <p:cNvSpPr/>
          <p:nvPr/>
        </p:nvSpPr>
        <p:spPr>
          <a:xfrm>
            <a:off x="7657594" y="3542033"/>
            <a:ext cx="748814" cy="45719"/>
          </a:xfrm>
          <a:custGeom>
            <a:avLst/>
            <a:gdLst/>
            <a:ahLst/>
            <a:cxnLst/>
            <a:rect l="l" t="t" r="r" b="b"/>
            <a:pathLst>
              <a:path w="1098550">
                <a:moveTo>
                  <a:pt x="0" y="0"/>
                </a:moveTo>
                <a:lnTo>
                  <a:pt x="1098499" y="0"/>
                </a:lnTo>
              </a:path>
            </a:pathLst>
          </a:custGeom>
          <a:ln w="5727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680" y="2547072"/>
            <a:ext cx="1027482" cy="1027482"/>
          </a:xfrm>
          <a:prstGeom prst="rect">
            <a:avLst/>
          </a:prstGeom>
        </p:spPr>
      </p:pic>
      <p:pic>
        <p:nvPicPr>
          <p:cNvPr id="141" name="Image 140">
            <a:extLst>
              <a:ext uri="{FF2B5EF4-FFF2-40B4-BE49-F238E27FC236}">
                <a16:creationId xmlns:a16="http://schemas.microsoft.com/office/drawing/2014/main" id="{5A629817-B7CA-A529-208C-0283880036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8053" y="3561886"/>
            <a:ext cx="1028700" cy="8286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6" y="4594093"/>
            <a:ext cx="884685" cy="8846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01" y="6056966"/>
            <a:ext cx="1079064" cy="107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0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8099637BB9B4DA8FFA29A16221CDE" ma:contentTypeVersion="10" ma:contentTypeDescription="Crée un document." ma:contentTypeScope="" ma:versionID="0508959e5ee574966320a44acd2a90ef">
  <xsd:schema xmlns:xsd="http://www.w3.org/2001/XMLSchema" xmlns:xs="http://www.w3.org/2001/XMLSchema" xmlns:p="http://schemas.microsoft.com/office/2006/metadata/properties" xmlns:ns2="cba67230-309f-467a-84e2-8673b1eded2b" xmlns:ns3="068c7a01-b351-44ec-ab16-8b0355ca5944" targetNamespace="http://schemas.microsoft.com/office/2006/metadata/properties" ma:root="true" ma:fieldsID="3d3863ff52807389a144597d31b3aea0" ns2:_="" ns3:_="">
    <xsd:import namespace="cba67230-309f-467a-84e2-8673b1eded2b"/>
    <xsd:import namespace="068c7a01-b351-44ec-ab16-8b0355ca59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67230-309f-467a-84e2-8673b1ede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c7a01-b351-44ec-ab16-8b0355ca594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d26f97-53e7-4356-8041-146d9437e944}" ma:internalName="TaxCatchAll" ma:showField="CatchAllData" ma:web="068c7a01-b351-44ec-ab16-8b0355ca59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8c7a01-b351-44ec-ab16-8b0355ca5944" xsi:nil="true"/>
    <lcf76f155ced4ddcb4097134ff3c332f xmlns="cba67230-309f-467a-84e2-8673b1eded2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807F99-4647-49F5-BBD6-F1F86D124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a67230-309f-467a-84e2-8673b1eded2b"/>
    <ds:schemaRef ds:uri="068c7a01-b351-44ec-ab16-8b0355ca5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006D6C-5CC9-4931-9624-2495D25056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F7535-3739-4AA6-8F73-ED47DF7B328A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68c7a01-b351-44ec-ab16-8b0355ca5944"/>
    <ds:schemaRef ds:uri="cba67230-309f-467a-84e2-8673b1eded2b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1947</TotalTime>
  <Words>458</Words>
  <Application>Microsoft Office PowerPoint</Application>
  <PresentationFormat>Personnalisé</PresentationFormat>
  <Paragraphs>77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Black</vt:lpstr>
      <vt:lpstr>Montserrat ExtraBold</vt:lpstr>
      <vt:lpstr>Times New Roman</vt:lpstr>
      <vt:lpstr>Thème Office</vt:lpstr>
      <vt:lpstr>CONDUCTRICE / CONDUCTEUR LIVREUR A LA BSCC, ET SI C’ÉTAIT VOUS ?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Xuan NGUYEN</dc:creator>
  <cp:lastModifiedBy>DJADI Nafissa</cp:lastModifiedBy>
  <cp:revision>1331</cp:revision>
  <dcterms:created xsi:type="dcterms:W3CDTF">2022-08-29T14:17:59Z</dcterms:created>
  <dcterms:modified xsi:type="dcterms:W3CDTF">2026-02-13T09:49:06Z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e0428da-ac0f-4a84-a429-a80e20cb35de_Enabled">
    <vt:lpwstr>true</vt:lpwstr>
  </property>
  <property fmtid="{D5CDD505-2E9C-101B-9397-08002B2CF9AE}" pid="3" name="MSIP_Label_ee0428da-ac0f-4a84-a429-a80e20cb35de_SetDate">
    <vt:lpwstr>2022-08-31T13:24:21Z</vt:lpwstr>
  </property>
  <property fmtid="{D5CDD505-2E9C-101B-9397-08002B2CF9AE}" pid="4" name="MSIP_Label_ee0428da-ac0f-4a84-a429-a80e20cb35de_Method">
    <vt:lpwstr>Standard</vt:lpwstr>
  </property>
  <property fmtid="{D5CDD505-2E9C-101B-9397-08002B2CF9AE}" pid="5" name="MSIP_Label_ee0428da-ac0f-4a84-a429-a80e20cb35de_Name">
    <vt:lpwstr>ee0428da-ac0f-4a84-a429-a80e20cb35de</vt:lpwstr>
  </property>
  <property fmtid="{D5CDD505-2E9C-101B-9397-08002B2CF9AE}" pid="6" name="MSIP_Label_ee0428da-ac0f-4a84-a429-a80e20cb35de_SiteId">
    <vt:lpwstr>80c03608-5f64-40bb-9c70-9394abe6011c</vt:lpwstr>
  </property>
  <property fmtid="{D5CDD505-2E9C-101B-9397-08002B2CF9AE}" pid="7" name="MSIP_Label_ee0428da-ac0f-4a84-a429-a80e20cb35de_ActionId">
    <vt:lpwstr>a723751c-1acd-44f8-9a7d-e7e7c1724387</vt:lpwstr>
  </property>
  <property fmtid="{D5CDD505-2E9C-101B-9397-08002B2CF9AE}" pid="8" name="MSIP_Label_ee0428da-ac0f-4a84-a429-a80e20cb35de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C1 - Interne</vt:lpwstr>
  </property>
  <property fmtid="{D5CDD505-2E9C-101B-9397-08002B2CF9AE}" pid="11" name="ContentTypeId">
    <vt:lpwstr>0x01010013D8099637BB9B4DA8FFA29A16221CDE</vt:lpwstr>
  </property>
  <property fmtid="{D5CDD505-2E9C-101B-9397-08002B2CF9AE}" pid="12" name="MediaServiceImageTags">
    <vt:lpwstr/>
  </property>
</Properties>
</file>