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08" r:id="rId7"/>
  </p:sldMasterIdLst>
  <p:notesMasterIdLst>
    <p:notesMasterId r:id="rId52"/>
  </p:notesMasterIdLst>
  <p:handoutMasterIdLst>
    <p:handoutMasterId r:id="rId53"/>
  </p:handoutMasterIdLst>
  <p:sldIdLst>
    <p:sldId id="257" r:id="rId8"/>
    <p:sldId id="365" r:id="rId9"/>
    <p:sldId id="373" r:id="rId10"/>
    <p:sldId id="374" r:id="rId11"/>
    <p:sldId id="439" r:id="rId12"/>
    <p:sldId id="266" r:id="rId13"/>
    <p:sldId id="491" r:id="rId14"/>
    <p:sldId id="493" r:id="rId15"/>
    <p:sldId id="479" r:id="rId16"/>
    <p:sldId id="480" r:id="rId17"/>
    <p:sldId id="486" r:id="rId18"/>
    <p:sldId id="473" r:id="rId19"/>
    <p:sldId id="507" r:id="rId20"/>
    <p:sldId id="508" r:id="rId21"/>
    <p:sldId id="509" r:id="rId22"/>
    <p:sldId id="510" r:id="rId23"/>
    <p:sldId id="489" r:id="rId24"/>
    <p:sldId id="488" r:id="rId25"/>
    <p:sldId id="274" r:id="rId26"/>
    <p:sldId id="460" r:id="rId27"/>
    <p:sldId id="496" r:id="rId28"/>
    <p:sldId id="481" r:id="rId29"/>
    <p:sldId id="513" r:id="rId30"/>
    <p:sldId id="514" r:id="rId31"/>
    <p:sldId id="470" r:id="rId32"/>
    <p:sldId id="471" r:id="rId33"/>
    <p:sldId id="448" r:id="rId34"/>
    <p:sldId id="336" r:id="rId35"/>
    <p:sldId id="515" r:id="rId36"/>
    <p:sldId id="483" r:id="rId37"/>
    <p:sldId id="465" r:id="rId38"/>
    <p:sldId id="516" r:id="rId39"/>
    <p:sldId id="517" r:id="rId40"/>
    <p:sldId id="444" r:id="rId41"/>
    <p:sldId id="435" r:id="rId42"/>
    <p:sldId id="505" r:id="rId43"/>
    <p:sldId id="499" r:id="rId44"/>
    <p:sldId id="445" r:id="rId45"/>
    <p:sldId id="442" r:id="rId46"/>
    <p:sldId id="449" r:id="rId47"/>
    <p:sldId id="467" r:id="rId48"/>
    <p:sldId id="462" r:id="rId49"/>
    <p:sldId id="497" r:id="rId50"/>
    <p:sldId id="518" r:id="rId51"/>
  </p:sldIdLst>
  <p:sldSz cx="6858000" cy="9906000" type="A4"/>
  <p:notesSz cx="9931400" cy="67945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46808C"/>
    <a:srgbClr val="00748C"/>
    <a:srgbClr val="FF9900"/>
    <a:srgbClr val="0563C1"/>
    <a:srgbClr val="D5E0E4"/>
    <a:srgbClr val="84BCC8"/>
    <a:srgbClr val="FFFFFF"/>
    <a:srgbClr val="FBFBFB"/>
    <a:srgbClr val="0073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ACAAC-25F8-6B80-130B-CF03BEE57579}" v="94" dt="2022-09-05T08:10:59.722"/>
    <p1510:client id="{0BDB3620-3884-41A2-BA87-701FAD17EA9B}" v="63" dt="2022-01-13T11:15:55.984"/>
    <p1510:client id="{0C883487-317B-94B2-3A82-9DC98C868A01}" v="1" dt="2022-08-01T10:26:00.550"/>
    <p1510:client id="{11BA08C6-16F5-4F55-AE24-D5BADA3ECB12}" v="110" dt="2021-09-30T08:41:54.538"/>
    <p1510:client id="{145A99EE-700C-49A2-BCB1-1C62926977F6}" v="59" dt="2022-01-13T13:13:00.747"/>
    <p1510:client id="{152FDC2C-7B90-4743-8D3F-8E01FF5DF664}" v="51" dt="2021-06-02T13:36:15.321"/>
    <p1510:client id="{15E4F3C9-BED3-4074-A663-727169CA09B9}" v="150" dt="2021-03-23T10:54:56.118"/>
    <p1510:client id="{1E4CB74B-CD1A-497E-872F-644F394C4E56}" v="4" dt="2021-03-16T13:14:44.755"/>
    <p1510:client id="{24324B62-E003-4694-BF57-88ACEFDA63BD}" v="90" dt="2021-09-29T13:15:53.544"/>
    <p1510:client id="{26BC2A4D-D5F9-400A-BB2D-6B728452BAA4}" v="73" dt="2022-02-14T10:59:52.306"/>
    <p1510:client id="{26DCE0E8-096F-7189-B5D2-71F6F0EF4DD4}" v="451" dt="2022-08-26T14:36:33.207"/>
    <p1510:client id="{28B0D7B4-3C82-4689-B261-8367EE19D180}" v="90" dt="2021-09-30T09:43:52.785"/>
    <p1510:client id="{291D7A52-D9AF-209B-287E-DF0B87B02B8D}" v="1" dt="2022-08-02T09:34:33.390"/>
    <p1510:client id="{29D6CCCE-EC6E-4A96-A1A3-E76DCE9A1202}" v="90" dt="2021-03-17T10:23:05.838"/>
    <p1510:client id="{2A757E26-AFA0-4432-9511-2DFDA26D0223}" v="79" dt="2020-01-17T09:05:43.290"/>
    <p1510:client id="{2F7D0D93-5EEE-D6B4-0898-D254CAB85B3E}" v="1" dt="2022-07-27T10:15:22.441"/>
    <p1510:client id="{322B6F73-49F1-4D4F-B2F0-D5DC1E4721C1}" v="13" dt="2022-02-21T15:57:33.608"/>
    <p1510:client id="{3362B6B1-2FFF-4DE7-BE64-C1009D45F102}" v="15" dt="2021-08-03T14:17:26.483"/>
    <p1510:client id="{3D11D3C7-F29B-71FB-2A69-05B70C2FD285}" v="423" dt="2022-07-21T16:10:23.675"/>
    <p1510:client id="{41B35E16-F295-40C0-A0E1-79B6EF9566B8}" v="69" dt="2022-07-18T13:03:26.942"/>
    <p1510:client id="{421E846E-254B-4B56-B8E2-D6869B445085}" v="147" dt="2022-01-13T10:39:06.605"/>
    <p1510:client id="{46D43E1F-244B-4EDA-B5C3-6927B8A8AED2}" v="191" dt="2020-01-20T14:32:15.737"/>
    <p1510:client id="{4890E7E1-16E1-4853-8D0E-F961B9C34356}" v="23" dt="2021-06-03T11:04:52.798"/>
    <p1510:client id="{4A682B2D-3768-4D01-AF59-5E52FCBD25EF}" v="41" dt="2021-09-29T08:34:00.640"/>
    <p1510:client id="{4AA3068A-D5DF-4F3F-88EB-48DAA81281F1}" v="225" dt="2020-01-20T14:18:50.677"/>
    <p1510:client id="{4C9A32B6-0B8F-4D19-BE3F-2DF7F492E512}" v="4" dt="2020-11-17T08:59:01.141"/>
    <p1510:client id="{4E69BBF3-D048-44B2-A6EA-32B0F7A74B19}" v="17" dt="2021-06-16T17:05:17.577"/>
    <p1510:client id="{534394AF-BB08-D8A5-6959-BA38A031090D}" v="6" dt="2022-08-09T06:54:34.363"/>
    <p1510:client id="{53E1BD7F-B207-4C59-8A6C-4C584D781E5D}" v="1" dt="2020-12-15T16:59:38.858"/>
    <p1510:client id="{5450A541-85D4-4E93-B2BD-5961F6FFDB77}" v="138" dt="2021-03-22T15:21:05.701"/>
    <p1510:client id="{587AC4A2-7EE3-4362-BDDD-3EB7BF77CA7A}" v="16" dt="2021-07-09T10:58:38.074"/>
    <p1510:client id="{58C963BD-028B-51CA-261E-01C9083EA4EB}" v="1" dt="2022-09-23T13:15:35.126"/>
    <p1510:client id="{59A174FD-A4E6-7163-CBFB-A397BA56BB06}" v="3" dt="2022-07-27T09:36:46.469"/>
    <p1510:client id="{5B743273-AB24-4466-B05C-52C6D788DB1C}" v="195" dt="2022-01-13T15:30:46.806"/>
    <p1510:client id="{605BD734-71B6-CB07-4838-BA586B991919}" v="2" dt="2022-07-18T13:50:03.644"/>
    <p1510:client id="{621646C9-6155-4708-B285-5CC39C50D176}" v="12" dt="2021-12-01T15:17:44.435"/>
    <p1510:client id="{66DC7C60-CF57-2D23-75ED-3D619FED08AC}" v="6" dt="2022-03-24T15:51:18.965"/>
    <p1510:client id="{671B5D56-7847-4051-B785-F38D0D33A8FB}" v="10" dt="2021-01-11T09:50:44.784"/>
    <p1510:client id="{6AF59AB9-1216-485B-9B43-17FADFE4CA2D}" v="507" dt="2020-01-14T16:34:58.193"/>
    <p1510:client id="{73B6B1B3-924D-A3DA-3452-3010DE9CD672}" v="5" dt="2022-08-02T09:32:51.174"/>
    <p1510:client id="{751A0C4E-AC50-44BF-903B-DDFE6A35815D}" v="1" dt="2020-01-16T14:12:06.655"/>
    <p1510:client id="{7A37C9CA-485C-0407-6E56-EA2C4063567F}" v="80" dt="2023-04-20T12:32:58.083"/>
    <p1510:client id="{7CB5C1B8-B696-497C-A243-FD9DD7CF98AD}" v="31" dt="2021-03-22T11:13:01.830"/>
    <p1510:client id="{7FAF916A-CBA5-9B95-4BFA-1D69453ACF0E}" v="124" dt="2022-08-05T12:35:46.574"/>
    <p1510:client id="{829D957D-D22B-1005-F1F8-F08AE3A5D2B9}" v="310" dt="2022-07-21T12:58:42.624"/>
    <p1510:client id="{830494B2-1EB0-4EC6-8F07-DBCD57253927}" v="80" dt="2022-02-14T10:03:23.440"/>
    <p1510:client id="{88FA59FE-4881-43AB-9EF3-62532183EDD5}" v="1" dt="2021-05-03T11:34:36.408"/>
    <p1510:client id="{8E15ABD3-16AC-6948-6C3E-9D3E3F8159B0}" v="566" dt="2022-08-09T09:27:01.679"/>
    <p1510:client id="{8E7425FB-D4D5-4941-8906-D59C9C71C4ED}" v="30" dt="2021-03-17T15:31:40.879"/>
    <p1510:client id="{91723CA3-0129-4CE1-69A9-929A02172C15}" v="5" dt="2022-08-03T10:03:59.228"/>
    <p1510:client id="{9274DFB1-6B06-0744-62FD-1918794BC2FB}" v="12" dt="2022-09-23T13:13:51.921"/>
    <p1510:client id="{9311D8B3-9593-4D90-A70F-8AD6B59D3379}" v="11" dt="2022-01-11T14:26:55.687"/>
    <p1510:client id="{98C07D0E-32AA-4B6B-5A8C-D92B39383433}" v="7" dt="2022-08-02T13:51:00.653"/>
    <p1510:client id="{9BE7E97C-2A72-2F63-83E4-80E78BE8AA0D}" v="54" dt="2022-08-17T10:09:43.486"/>
    <p1510:client id="{9F951DD9-B12F-4963-850E-C9C06266F486}" v="2" dt="2021-09-13T12:04:06.796"/>
    <p1510:client id="{A0BEBA86-8C46-E31B-3AD7-2FED71A555C0}" v="47" dt="2022-08-02T10:57:32.687"/>
    <p1510:client id="{A5D2B6B5-D85E-45CE-B9AD-462FACF72781}" v="4" dt="2021-11-23T14:13:16.790"/>
    <p1510:client id="{A66884A6-703E-EEA6-4B5A-7B384300D24C}" v="114" dt="2022-08-09T10:29:30.849"/>
    <p1510:client id="{A6DECA71-51AA-4CCF-ACD1-EBEF0F7412BD}" v="1" dt="2021-09-28T12:00:21.543"/>
    <p1510:client id="{A838B209-2A19-AA3C-2528-5043D6F1E5ED}" v="123" dt="2023-05-22T12:41:02.038"/>
    <p1510:client id="{B29A01A6-0F3D-D414-2BC2-3AA100CA8937}" v="356" dt="2023-05-22T12:28:31.052"/>
    <p1510:client id="{BA03A374-F550-CF94-472C-804475C14729}" v="508" dt="2022-08-05T16:08:29.508"/>
    <p1510:client id="{BBF17B37-FC18-C3AF-F787-7257D7D64B73}" v="888" dt="2022-08-02T14:44:02.869"/>
    <p1510:client id="{BC14354B-9D11-940A-C6C5-A7A7DB2C6BBA}" v="484" dt="2022-08-30T14:13:04.890"/>
    <p1510:client id="{BCCAC935-8F1E-E55B-135A-01D1ED7FF5FC}" v="121" dt="2022-07-22T07:36:38.264"/>
    <p1510:client id="{C2446FC5-5AF0-03E3-BAA6-2B806765DF5C}" v="407" dt="2022-08-08T14:22:03.451"/>
    <p1510:client id="{C673BAE5-54E3-0739-05F4-F754A514FF57}" v="180" dt="2022-08-18T09:45:51.809"/>
    <p1510:client id="{D794F438-083A-4C22-9323-912A97C30D69}" v="14" dt="2021-03-17T10:36:07.738"/>
    <p1510:client id="{DDD30AFA-33D4-43FE-B68E-8CAB4B81FA8D}" v="55" dt="2022-01-13T13:03:05.706"/>
    <p1510:client id="{E16BA0C2-A093-4EE4-AD2B-ACF1E963D796}" v="1" dt="2021-03-23T11:22:18.193"/>
    <p1510:client id="{E42406AC-9CB9-46BD-846B-336EAEC8623E}" v="28" dt="2020-01-15T08:28:12.603"/>
    <p1510:client id="{EB2BA3F7-4FA7-3A7A-4960-874C17F9EC19}" v="8" dt="2022-08-18T13:11:22.636"/>
    <p1510:client id="{EF12B8A8-3A8F-462F-949B-6787D7F56AE5}" v="35" dt="2021-12-01T16:10:40.220"/>
    <p1510:client id="{F20D59CE-0C17-D01D-AC7D-4601AEF4C6A7}" v="331" dt="2022-08-02T10:48:50.198"/>
    <p1510:client id="{F3AE347A-CB5E-593C-6829-5A1FCE3BE227}" v="10" dt="2022-07-25T07:23:00.110"/>
    <p1510:client id="{F4F95A88-68D0-4A7B-A04B-A9785DB35D6B}" v="359" dt="2020-01-15T09:55:19.885"/>
    <p1510:client id="{F4FB30D5-679A-493A-AB50-0D99287FCFCA}" v="2" dt="2021-12-20T10:15:14.81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97" autoAdjust="0"/>
    <p:restoredTop sz="94660"/>
  </p:normalViewPr>
  <p:slideViewPr>
    <p:cSldViewPr snapToGrid="0">
      <p:cViewPr varScale="1">
        <p:scale>
          <a:sx n="42" d="100"/>
          <a:sy n="42" d="100"/>
        </p:scale>
        <p:origin x="26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C3E22-8BE8-45A7-8501-F637A36A007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4CCC401B-90E8-4C6D-9E68-2847A604648B}">
      <dgm:prSet custT="1"/>
      <dgm:spPr>
        <a:solidFill>
          <a:srgbClr val="FF0000"/>
        </a:solidFill>
        <a:ln>
          <a:noFill/>
        </a:ln>
      </dgm:spPr>
      <dgm:t>
        <a:bodyPr/>
        <a:lstStyle/>
        <a:p>
          <a:r>
            <a:rPr lang="fr-FR" sz="2800" b="1">
              <a:latin typeface="Montserrat" panose="00000500000000000000"/>
            </a:rPr>
            <a:t>CONNAITRE SON MARCHE DE L’EMPLOI</a:t>
          </a:r>
        </a:p>
      </dgm:t>
    </dgm:pt>
    <dgm:pt modelId="{690F4FE8-24D6-4B50-8723-5D19C387BA5D}" type="parTrans" cxnId="{998CC874-E36F-4C38-8D9F-86B7A8FAE5A3}">
      <dgm:prSet/>
      <dgm:spPr/>
      <dgm:t>
        <a:bodyPr/>
        <a:lstStyle/>
        <a:p>
          <a:endParaRPr lang="fr-FR"/>
        </a:p>
      </dgm:t>
    </dgm:pt>
    <dgm:pt modelId="{A1BAC8EF-0515-4F7A-A825-C31546AFFF33}" type="sibTrans" cxnId="{998CC874-E36F-4C38-8D9F-86B7A8FAE5A3}">
      <dgm:prSet/>
      <dgm:spPr/>
      <dgm:t>
        <a:bodyPr/>
        <a:lstStyle/>
        <a:p>
          <a:endParaRPr lang="fr-FR"/>
        </a:p>
      </dgm:t>
    </dgm:pt>
    <dgm:pt modelId="{31729802-76DC-4AB6-B530-A1D3E26E6600}" type="pres">
      <dgm:prSet presAssocID="{9D8C3E22-8BE8-45A7-8501-F637A36A0072}" presName="hierChild1" presStyleCnt="0">
        <dgm:presLayoutVars>
          <dgm:orgChart val="1"/>
          <dgm:chPref val="1"/>
          <dgm:dir/>
          <dgm:animOne val="branch"/>
          <dgm:animLvl val="lvl"/>
          <dgm:resizeHandles/>
        </dgm:presLayoutVars>
      </dgm:prSet>
      <dgm:spPr/>
    </dgm:pt>
    <dgm:pt modelId="{4D3A6015-2F00-4B48-958A-A0F5D0D24B35}" type="pres">
      <dgm:prSet presAssocID="{4CCC401B-90E8-4C6D-9E68-2847A604648B}" presName="hierRoot1" presStyleCnt="0">
        <dgm:presLayoutVars>
          <dgm:hierBranch val="init"/>
        </dgm:presLayoutVars>
      </dgm:prSet>
      <dgm:spPr/>
    </dgm:pt>
    <dgm:pt modelId="{6317330F-1BAC-4EBB-9416-92DFE1D3E88C}" type="pres">
      <dgm:prSet presAssocID="{4CCC401B-90E8-4C6D-9E68-2847A604648B}" presName="rootComposite1" presStyleCnt="0"/>
      <dgm:spPr/>
    </dgm:pt>
    <dgm:pt modelId="{FE945DE9-5D7A-449F-A037-4B7CC14F1197}" type="pres">
      <dgm:prSet presAssocID="{4CCC401B-90E8-4C6D-9E68-2847A604648B}" presName="rootText1" presStyleLbl="node0" presStyleIdx="0" presStyleCnt="1" custScaleX="336773" custLinFactNeighborX="-173" custLinFactNeighborY="6551">
        <dgm:presLayoutVars>
          <dgm:chPref val="3"/>
        </dgm:presLayoutVars>
      </dgm:prSet>
      <dgm:spPr/>
    </dgm:pt>
    <dgm:pt modelId="{EDAAD5B8-78E9-4E24-BBA3-9AF2CF46F0CE}" type="pres">
      <dgm:prSet presAssocID="{4CCC401B-90E8-4C6D-9E68-2847A604648B}" presName="rootConnector1" presStyleLbl="node1" presStyleIdx="0" presStyleCnt="0"/>
      <dgm:spPr/>
    </dgm:pt>
    <dgm:pt modelId="{363A34AD-B1CA-4872-8648-75EBC47DEEEC}" type="pres">
      <dgm:prSet presAssocID="{4CCC401B-90E8-4C6D-9E68-2847A604648B}" presName="hierChild2" presStyleCnt="0"/>
      <dgm:spPr/>
    </dgm:pt>
    <dgm:pt modelId="{41CD9A67-61C1-433F-9E7F-A77668874904}" type="pres">
      <dgm:prSet presAssocID="{4CCC401B-90E8-4C6D-9E68-2847A604648B}" presName="hierChild3" presStyleCnt="0"/>
      <dgm:spPr/>
    </dgm:pt>
  </dgm:ptLst>
  <dgm:cxnLst>
    <dgm:cxn modelId="{998CC874-E36F-4C38-8D9F-86B7A8FAE5A3}" srcId="{9D8C3E22-8BE8-45A7-8501-F637A36A0072}" destId="{4CCC401B-90E8-4C6D-9E68-2847A604648B}" srcOrd="0" destOrd="0" parTransId="{690F4FE8-24D6-4B50-8723-5D19C387BA5D}" sibTransId="{A1BAC8EF-0515-4F7A-A825-C31546AFFF33}"/>
    <dgm:cxn modelId="{EDA2AF7F-CB8E-4BA8-9BCF-E4FB36FC3C46}" type="presOf" srcId="{4CCC401B-90E8-4C6D-9E68-2847A604648B}" destId="{FE945DE9-5D7A-449F-A037-4B7CC14F1197}" srcOrd="0" destOrd="0" presId="urn:microsoft.com/office/officeart/2005/8/layout/orgChart1"/>
    <dgm:cxn modelId="{C3C4508D-0433-49FD-A28E-6860585BD6F8}" type="presOf" srcId="{4CCC401B-90E8-4C6D-9E68-2847A604648B}" destId="{EDAAD5B8-78E9-4E24-BBA3-9AF2CF46F0CE}" srcOrd="1" destOrd="0" presId="urn:microsoft.com/office/officeart/2005/8/layout/orgChart1"/>
    <dgm:cxn modelId="{3FA336B0-3F17-4D39-82E9-96DA53CC0C01}" type="presOf" srcId="{9D8C3E22-8BE8-45A7-8501-F637A36A0072}" destId="{31729802-76DC-4AB6-B530-A1D3E26E6600}" srcOrd="0" destOrd="0" presId="urn:microsoft.com/office/officeart/2005/8/layout/orgChart1"/>
    <dgm:cxn modelId="{3934C05F-6C3D-4896-821C-1CBC5A25B5EB}" type="presParOf" srcId="{31729802-76DC-4AB6-B530-A1D3E26E6600}" destId="{4D3A6015-2F00-4B48-958A-A0F5D0D24B35}" srcOrd="0" destOrd="0" presId="urn:microsoft.com/office/officeart/2005/8/layout/orgChart1"/>
    <dgm:cxn modelId="{A2195C90-57CE-4912-A73A-DBAC11317052}" type="presParOf" srcId="{4D3A6015-2F00-4B48-958A-A0F5D0D24B35}" destId="{6317330F-1BAC-4EBB-9416-92DFE1D3E88C}" srcOrd="0" destOrd="0" presId="urn:microsoft.com/office/officeart/2005/8/layout/orgChart1"/>
    <dgm:cxn modelId="{43B41B06-E78B-494C-938F-7C030F0F415A}" type="presParOf" srcId="{6317330F-1BAC-4EBB-9416-92DFE1D3E88C}" destId="{FE945DE9-5D7A-449F-A037-4B7CC14F1197}" srcOrd="0" destOrd="0" presId="urn:microsoft.com/office/officeart/2005/8/layout/orgChart1"/>
    <dgm:cxn modelId="{7BD9EB47-3551-4386-87FA-AD35B4C3166A}" type="presParOf" srcId="{6317330F-1BAC-4EBB-9416-92DFE1D3E88C}" destId="{EDAAD5B8-78E9-4E24-BBA3-9AF2CF46F0CE}" srcOrd="1" destOrd="0" presId="urn:microsoft.com/office/officeart/2005/8/layout/orgChart1"/>
    <dgm:cxn modelId="{BA926886-4F9A-4739-B483-7ED1EC63C3A1}" type="presParOf" srcId="{4D3A6015-2F00-4B48-958A-A0F5D0D24B35}" destId="{363A34AD-B1CA-4872-8648-75EBC47DEEEC}" srcOrd="1" destOrd="0" presId="urn:microsoft.com/office/officeart/2005/8/layout/orgChart1"/>
    <dgm:cxn modelId="{277F2867-4721-46EB-972C-51107C09E48A}" type="presParOf" srcId="{4D3A6015-2F00-4B48-958A-A0F5D0D24B35}" destId="{41CD9A67-61C1-433F-9E7F-A7766887490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45DE9-5D7A-449F-A037-4B7CC14F1197}">
      <dsp:nvSpPr>
        <dsp:cNvPr id="0" name=""/>
        <dsp:cNvSpPr/>
      </dsp:nvSpPr>
      <dsp:spPr>
        <a:xfrm>
          <a:off x="3" y="75763"/>
          <a:ext cx="6870427" cy="1020038"/>
        </a:xfrm>
        <a:prstGeom prst="rect">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a:latin typeface="Montserrat" panose="00000500000000000000"/>
            </a:rPr>
            <a:t>CONNAITRE SON MARCHE DE L’EMPLOI</a:t>
          </a:r>
        </a:p>
      </dsp:txBody>
      <dsp:txXfrm>
        <a:off x="3" y="75763"/>
        <a:ext cx="6870427" cy="102003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304381" cy="34016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4701" y="0"/>
            <a:ext cx="4304381" cy="340160"/>
          </a:xfrm>
          <a:prstGeom prst="rect">
            <a:avLst/>
          </a:prstGeom>
        </p:spPr>
        <p:txBody>
          <a:bodyPr vert="horz" lIns="91440" tIns="45720" rIns="91440" bIns="45720" rtlCol="0"/>
          <a:lstStyle>
            <a:lvl1pPr algn="r">
              <a:defRPr sz="1200"/>
            </a:lvl1pPr>
          </a:lstStyle>
          <a:p>
            <a:fld id="{4128840B-545D-41F2-94EA-778CC819F67A}" type="datetimeFigureOut">
              <a:rPr lang="fr-FR" smtClean="0"/>
              <a:t>16/05/2025</a:t>
            </a:fld>
            <a:endParaRPr lang="fr-FR"/>
          </a:p>
        </p:txBody>
      </p:sp>
      <p:sp>
        <p:nvSpPr>
          <p:cNvPr id="4" name="Espace réservé du pied de page 3"/>
          <p:cNvSpPr>
            <a:spLocks noGrp="1"/>
          </p:cNvSpPr>
          <p:nvPr>
            <p:ph type="ftr" sz="quarter" idx="2"/>
          </p:nvPr>
        </p:nvSpPr>
        <p:spPr>
          <a:xfrm>
            <a:off x="2" y="6454342"/>
            <a:ext cx="4304381" cy="34015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4701" y="6454342"/>
            <a:ext cx="4304381" cy="340159"/>
          </a:xfrm>
          <a:prstGeom prst="rect">
            <a:avLst/>
          </a:prstGeom>
        </p:spPr>
        <p:txBody>
          <a:bodyPr vert="horz" lIns="91440" tIns="45720" rIns="91440" bIns="45720" rtlCol="0" anchor="b"/>
          <a:lstStyle>
            <a:lvl1pPr algn="r">
              <a:defRPr sz="1200"/>
            </a:lvl1pPr>
          </a:lstStyle>
          <a:p>
            <a:fld id="{7AB88CA0-1FBA-4B0F-973A-5C57405F4393}" type="slidenum">
              <a:rPr lang="fr-FR" smtClean="0"/>
              <a:t>‹N°›</a:t>
            </a:fld>
            <a:endParaRPr lang="fr-FR"/>
          </a:p>
        </p:txBody>
      </p:sp>
    </p:spTree>
    <p:extLst>
      <p:ext uri="{BB962C8B-B14F-4D97-AF65-F5344CB8AC3E}">
        <p14:creationId xmlns:p14="http://schemas.microsoft.com/office/powerpoint/2010/main" val="364966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4303452" cy="340327"/>
          </a:xfrm>
          <a:prstGeom prst="rect">
            <a:avLst/>
          </a:prstGeom>
        </p:spPr>
        <p:txBody>
          <a:bodyPr vert="horz" lIns="91851" tIns="45925" rIns="91851" bIns="45925" rtlCol="0"/>
          <a:lstStyle>
            <a:lvl1pPr algn="l">
              <a:defRPr sz="1200"/>
            </a:lvl1pPr>
          </a:lstStyle>
          <a:p>
            <a:endParaRPr lang="fr-FR"/>
          </a:p>
        </p:txBody>
      </p:sp>
      <p:sp>
        <p:nvSpPr>
          <p:cNvPr id="3" name="Espace réservé de la date 2"/>
          <p:cNvSpPr>
            <a:spLocks noGrp="1"/>
          </p:cNvSpPr>
          <p:nvPr>
            <p:ph type="dt" idx="1"/>
          </p:nvPr>
        </p:nvSpPr>
        <p:spPr>
          <a:xfrm>
            <a:off x="5625628" y="2"/>
            <a:ext cx="4303452" cy="340327"/>
          </a:xfrm>
          <a:prstGeom prst="rect">
            <a:avLst/>
          </a:prstGeom>
        </p:spPr>
        <p:txBody>
          <a:bodyPr vert="horz" lIns="91851" tIns="45925" rIns="91851" bIns="45925" rtlCol="0"/>
          <a:lstStyle>
            <a:lvl1pPr algn="r">
              <a:defRPr sz="1200"/>
            </a:lvl1pPr>
          </a:lstStyle>
          <a:p>
            <a:fld id="{2963A771-62CB-43E7-ACEF-19156ED49676}" type="datetimeFigureOut">
              <a:rPr lang="fr-FR" smtClean="0"/>
              <a:t>16/05/2025</a:t>
            </a:fld>
            <a:endParaRPr lang="fr-FR"/>
          </a:p>
        </p:txBody>
      </p:sp>
      <p:sp>
        <p:nvSpPr>
          <p:cNvPr id="4" name="Espace réservé de l'image des diapositives 3"/>
          <p:cNvSpPr>
            <a:spLocks noGrp="1" noRot="1" noChangeAspect="1"/>
          </p:cNvSpPr>
          <p:nvPr>
            <p:ph type="sldImg" idx="2"/>
          </p:nvPr>
        </p:nvSpPr>
        <p:spPr>
          <a:xfrm>
            <a:off x="4171950" y="849313"/>
            <a:ext cx="1587500" cy="2293937"/>
          </a:xfrm>
          <a:prstGeom prst="rect">
            <a:avLst/>
          </a:prstGeom>
          <a:noFill/>
          <a:ln w="12700">
            <a:solidFill>
              <a:prstClr val="black"/>
            </a:solidFill>
          </a:ln>
        </p:spPr>
        <p:txBody>
          <a:bodyPr vert="horz" lIns="91851" tIns="45925" rIns="91851" bIns="45925" rtlCol="0" anchor="ctr"/>
          <a:lstStyle/>
          <a:p>
            <a:endParaRPr lang="fr-FR"/>
          </a:p>
        </p:txBody>
      </p:sp>
      <p:sp>
        <p:nvSpPr>
          <p:cNvPr id="5" name="Espace réservé des commentaires 4"/>
          <p:cNvSpPr>
            <a:spLocks noGrp="1"/>
          </p:cNvSpPr>
          <p:nvPr>
            <p:ph type="body" sz="quarter" idx="3"/>
          </p:nvPr>
        </p:nvSpPr>
        <p:spPr>
          <a:xfrm>
            <a:off x="992212" y="3269768"/>
            <a:ext cx="7946979" cy="2675559"/>
          </a:xfrm>
          <a:prstGeom prst="rect">
            <a:avLst/>
          </a:prstGeom>
        </p:spPr>
        <p:txBody>
          <a:bodyPr vert="horz" lIns="91851" tIns="45925" rIns="91851" bIns="4592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6454174"/>
            <a:ext cx="4303452" cy="340327"/>
          </a:xfrm>
          <a:prstGeom prst="rect">
            <a:avLst/>
          </a:prstGeom>
        </p:spPr>
        <p:txBody>
          <a:bodyPr vert="horz" lIns="91851" tIns="45925" rIns="91851" bIns="4592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5628" y="6454174"/>
            <a:ext cx="4303452" cy="340327"/>
          </a:xfrm>
          <a:prstGeom prst="rect">
            <a:avLst/>
          </a:prstGeom>
        </p:spPr>
        <p:txBody>
          <a:bodyPr vert="horz" lIns="91851" tIns="45925" rIns="91851" bIns="45925" rtlCol="0" anchor="b"/>
          <a:lstStyle>
            <a:lvl1pPr algn="r">
              <a:defRPr sz="1200"/>
            </a:lvl1pPr>
          </a:lstStyle>
          <a:p>
            <a:fld id="{D78B7C52-3AAF-4BF1-A6EF-8DCE53DAFAEB}" type="slidenum">
              <a:rPr lang="fr-FR" smtClean="0"/>
              <a:t>‹N°›</a:t>
            </a:fld>
            <a:endParaRPr lang="fr-FR"/>
          </a:p>
        </p:txBody>
      </p:sp>
    </p:spTree>
    <p:extLst>
      <p:ext uri="{BB962C8B-B14F-4D97-AF65-F5344CB8AC3E}">
        <p14:creationId xmlns:p14="http://schemas.microsoft.com/office/powerpoint/2010/main" val="2237967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a:t>
            </a:fld>
            <a:endParaRPr lang="fr-FR"/>
          </a:p>
        </p:txBody>
      </p:sp>
    </p:spTree>
    <p:extLst>
      <p:ext uri="{BB962C8B-B14F-4D97-AF65-F5344CB8AC3E}">
        <p14:creationId xmlns:p14="http://schemas.microsoft.com/office/powerpoint/2010/main" val="185220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10</a:t>
            </a:fld>
            <a:endParaRPr lang="fr-FR"/>
          </a:p>
        </p:txBody>
      </p:sp>
    </p:spTree>
    <p:extLst>
      <p:ext uri="{BB962C8B-B14F-4D97-AF65-F5344CB8AC3E}">
        <p14:creationId xmlns:p14="http://schemas.microsoft.com/office/powerpoint/2010/main" val="304939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11</a:t>
            </a:fld>
            <a:endParaRPr lang="fr-FR"/>
          </a:p>
        </p:txBody>
      </p:sp>
    </p:spTree>
    <p:extLst>
      <p:ext uri="{BB962C8B-B14F-4D97-AF65-F5344CB8AC3E}">
        <p14:creationId xmlns:p14="http://schemas.microsoft.com/office/powerpoint/2010/main" val="2282680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12</a:t>
            </a:fld>
            <a:endParaRPr lang="fr-FR"/>
          </a:p>
        </p:txBody>
      </p:sp>
    </p:spTree>
    <p:extLst>
      <p:ext uri="{BB962C8B-B14F-4D97-AF65-F5344CB8AC3E}">
        <p14:creationId xmlns:p14="http://schemas.microsoft.com/office/powerpoint/2010/main" val="1188229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Demande</a:t>
            </a:r>
            <a:r>
              <a:rPr lang="fr-FR" baseline="0" dirty="0"/>
              <a:t> passage en e-learning</a:t>
            </a:r>
          </a:p>
          <a:p>
            <a:endParaRPr lang="fr-FR" dirty="0"/>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13</a:t>
            </a:fld>
            <a:endParaRPr lang="fr-FR"/>
          </a:p>
        </p:txBody>
      </p:sp>
    </p:spTree>
    <p:extLst>
      <p:ext uri="{BB962C8B-B14F-4D97-AF65-F5344CB8AC3E}">
        <p14:creationId xmlns:p14="http://schemas.microsoft.com/office/powerpoint/2010/main" val="2520680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14</a:t>
            </a:fld>
            <a:endParaRPr lang="fr-FR"/>
          </a:p>
        </p:txBody>
      </p:sp>
    </p:spTree>
    <p:extLst>
      <p:ext uri="{BB962C8B-B14F-4D97-AF65-F5344CB8AC3E}">
        <p14:creationId xmlns:p14="http://schemas.microsoft.com/office/powerpoint/2010/main" val="1025549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15</a:t>
            </a:fld>
            <a:endParaRPr lang="fr-FR"/>
          </a:p>
        </p:txBody>
      </p:sp>
    </p:spTree>
    <p:extLst>
      <p:ext uri="{BB962C8B-B14F-4D97-AF65-F5344CB8AC3E}">
        <p14:creationId xmlns:p14="http://schemas.microsoft.com/office/powerpoint/2010/main" val="3098014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16</a:t>
            </a:fld>
            <a:endParaRPr lang="fr-FR"/>
          </a:p>
        </p:txBody>
      </p:sp>
    </p:spTree>
    <p:extLst>
      <p:ext uri="{BB962C8B-B14F-4D97-AF65-F5344CB8AC3E}">
        <p14:creationId xmlns:p14="http://schemas.microsoft.com/office/powerpoint/2010/main" val="3634581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19</a:t>
            </a:fld>
            <a:endParaRPr lang="fr-FR"/>
          </a:p>
        </p:txBody>
      </p:sp>
    </p:spTree>
    <p:extLst>
      <p:ext uri="{BB962C8B-B14F-4D97-AF65-F5344CB8AC3E}">
        <p14:creationId xmlns:p14="http://schemas.microsoft.com/office/powerpoint/2010/main" val="3703133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20</a:t>
            </a:fld>
            <a:endParaRPr lang="fr-FR"/>
          </a:p>
        </p:txBody>
      </p:sp>
    </p:spTree>
    <p:extLst>
      <p:ext uri="{BB962C8B-B14F-4D97-AF65-F5344CB8AC3E}">
        <p14:creationId xmlns:p14="http://schemas.microsoft.com/office/powerpoint/2010/main" val="3295430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21</a:t>
            </a:fld>
            <a:endParaRPr lang="fr-FR"/>
          </a:p>
        </p:txBody>
      </p:sp>
    </p:spTree>
    <p:extLst>
      <p:ext uri="{BB962C8B-B14F-4D97-AF65-F5344CB8AC3E}">
        <p14:creationId xmlns:p14="http://schemas.microsoft.com/office/powerpoint/2010/main" val="166499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a:t>
            </a:fld>
            <a:endParaRPr lang="fr-FR"/>
          </a:p>
        </p:txBody>
      </p:sp>
    </p:spTree>
    <p:extLst>
      <p:ext uri="{BB962C8B-B14F-4D97-AF65-F5344CB8AC3E}">
        <p14:creationId xmlns:p14="http://schemas.microsoft.com/office/powerpoint/2010/main" val="3766433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22</a:t>
            </a:fld>
            <a:endParaRPr lang="fr-FR"/>
          </a:p>
        </p:txBody>
      </p:sp>
    </p:spTree>
    <p:extLst>
      <p:ext uri="{BB962C8B-B14F-4D97-AF65-F5344CB8AC3E}">
        <p14:creationId xmlns:p14="http://schemas.microsoft.com/office/powerpoint/2010/main" val="2667564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23</a:t>
            </a:fld>
            <a:endParaRPr lang="fr-FR"/>
          </a:p>
        </p:txBody>
      </p:sp>
    </p:spTree>
    <p:extLst>
      <p:ext uri="{BB962C8B-B14F-4D97-AF65-F5344CB8AC3E}">
        <p14:creationId xmlns:p14="http://schemas.microsoft.com/office/powerpoint/2010/main" val="2767123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24</a:t>
            </a:fld>
            <a:endParaRPr lang="fr-FR"/>
          </a:p>
        </p:txBody>
      </p:sp>
    </p:spTree>
    <p:extLst>
      <p:ext uri="{BB962C8B-B14F-4D97-AF65-F5344CB8AC3E}">
        <p14:creationId xmlns:p14="http://schemas.microsoft.com/office/powerpoint/2010/main" val="1044555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25</a:t>
            </a:fld>
            <a:endParaRPr lang="fr-FR"/>
          </a:p>
        </p:txBody>
      </p:sp>
    </p:spTree>
    <p:extLst>
      <p:ext uri="{BB962C8B-B14F-4D97-AF65-F5344CB8AC3E}">
        <p14:creationId xmlns:p14="http://schemas.microsoft.com/office/powerpoint/2010/main" val="1765394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26</a:t>
            </a:fld>
            <a:endParaRPr lang="fr-FR"/>
          </a:p>
        </p:txBody>
      </p:sp>
    </p:spTree>
    <p:extLst>
      <p:ext uri="{BB962C8B-B14F-4D97-AF65-F5344CB8AC3E}">
        <p14:creationId xmlns:p14="http://schemas.microsoft.com/office/powerpoint/2010/main" val="4249999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Demand</a:t>
            </a:r>
            <a:r>
              <a:rPr lang="fr-FR" baseline="0" dirty="0"/>
              <a:t>e passage en e-learning</a:t>
            </a:r>
            <a:endParaRPr lang="fr-FR" dirty="0"/>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27</a:t>
            </a:fld>
            <a:endParaRPr lang="fr-FR"/>
          </a:p>
        </p:txBody>
      </p:sp>
    </p:spTree>
    <p:extLst>
      <p:ext uri="{BB962C8B-B14F-4D97-AF65-F5344CB8AC3E}">
        <p14:creationId xmlns:p14="http://schemas.microsoft.com/office/powerpoint/2010/main" val="2294007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28</a:t>
            </a:fld>
            <a:endParaRPr lang="fr-FR"/>
          </a:p>
        </p:txBody>
      </p:sp>
    </p:spTree>
    <p:extLst>
      <p:ext uri="{BB962C8B-B14F-4D97-AF65-F5344CB8AC3E}">
        <p14:creationId xmlns:p14="http://schemas.microsoft.com/office/powerpoint/2010/main" val="3752481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30</a:t>
            </a:fld>
            <a:endParaRPr lang="fr-FR"/>
          </a:p>
        </p:txBody>
      </p:sp>
    </p:spTree>
    <p:extLst>
      <p:ext uri="{BB962C8B-B14F-4D97-AF65-F5344CB8AC3E}">
        <p14:creationId xmlns:p14="http://schemas.microsoft.com/office/powerpoint/2010/main" val="430954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31</a:t>
            </a:fld>
            <a:endParaRPr lang="fr-FR"/>
          </a:p>
        </p:txBody>
      </p:sp>
    </p:spTree>
    <p:extLst>
      <p:ext uri="{BB962C8B-B14F-4D97-AF65-F5344CB8AC3E}">
        <p14:creationId xmlns:p14="http://schemas.microsoft.com/office/powerpoint/2010/main" val="3923554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32</a:t>
            </a:fld>
            <a:endParaRPr lang="fr-FR"/>
          </a:p>
        </p:txBody>
      </p:sp>
    </p:spTree>
    <p:extLst>
      <p:ext uri="{BB962C8B-B14F-4D97-AF65-F5344CB8AC3E}">
        <p14:creationId xmlns:p14="http://schemas.microsoft.com/office/powerpoint/2010/main" val="60554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a:t>
            </a:fld>
            <a:endParaRPr lang="fr-FR"/>
          </a:p>
        </p:txBody>
      </p:sp>
    </p:spTree>
    <p:extLst>
      <p:ext uri="{BB962C8B-B14F-4D97-AF65-F5344CB8AC3E}">
        <p14:creationId xmlns:p14="http://schemas.microsoft.com/office/powerpoint/2010/main" val="1246473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34</a:t>
            </a:fld>
            <a:endParaRPr lang="fr-FR"/>
          </a:p>
        </p:txBody>
      </p:sp>
    </p:spTree>
    <p:extLst>
      <p:ext uri="{BB962C8B-B14F-4D97-AF65-F5344CB8AC3E}">
        <p14:creationId xmlns:p14="http://schemas.microsoft.com/office/powerpoint/2010/main" val="1111917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35</a:t>
            </a:fld>
            <a:endParaRPr lang="fr-FR"/>
          </a:p>
        </p:txBody>
      </p:sp>
    </p:spTree>
    <p:extLst>
      <p:ext uri="{BB962C8B-B14F-4D97-AF65-F5344CB8AC3E}">
        <p14:creationId xmlns:p14="http://schemas.microsoft.com/office/powerpoint/2010/main" val="1139188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D78B7C52-3AAF-4BF1-A6EF-8DCE53DAFAEB}" type="slidenum">
              <a:rPr lang="fr-FR" smtClean="0"/>
              <a:t>36</a:t>
            </a:fld>
            <a:endParaRPr lang="fr-FR"/>
          </a:p>
        </p:txBody>
      </p:sp>
    </p:spTree>
    <p:extLst>
      <p:ext uri="{BB962C8B-B14F-4D97-AF65-F5344CB8AC3E}">
        <p14:creationId xmlns:p14="http://schemas.microsoft.com/office/powerpoint/2010/main" val="1274612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D78B7C52-3AAF-4BF1-A6EF-8DCE53DAFAEB}" type="slidenum">
              <a:rPr lang="fr-FR" smtClean="0"/>
              <a:t>37</a:t>
            </a:fld>
            <a:endParaRPr lang="fr-FR"/>
          </a:p>
        </p:txBody>
      </p:sp>
    </p:spTree>
    <p:extLst>
      <p:ext uri="{BB962C8B-B14F-4D97-AF65-F5344CB8AC3E}">
        <p14:creationId xmlns:p14="http://schemas.microsoft.com/office/powerpoint/2010/main" val="722060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38</a:t>
            </a:fld>
            <a:endParaRPr lang="fr-FR"/>
          </a:p>
        </p:txBody>
      </p:sp>
    </p:spTree>
    <p:extLst>
      <p:ext uri="{BB962C8B-B14F-4D97-AF65-F5344CB8AC3E}">
        <p14:creationId xmlns:p14="http://schemas.microsoft.com/office/powerpoint/2010/main" val="99954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a:p>
            <a:endParaRPr lang="fr-FR" dirty="0"/>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39</a:t>
            </a:fld>
            <a:endParaRPr lang="fr-FR"/>
          </a:p>
        </p:txBody>
      </p:sp>
    </p:spTree>
    <p:extLst>
      <p:ext uri="{BB962C8B-B14F-4D97-AF65-F5344CB8AC3E}">
        <p14:creationId xmlns:p14="http://schemas.microsoft.com/office/powerpoint/2010/main" val="2434419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40</a:t>
            </a:fld>
            <a:endParaRPr lang="fr-FR"/>
          </a:p>
        </p:txBody>
      </p:sp>
    </p:spTree>
    <p:extLst>
      <p:ext uri="{BB962C8B-B14F-4D97-AF65-F5344CB8AC3E}">
        <p14:creationId xmlns:p14="http://schemas.microsoft.com/office/powerpoint/2010/main" val="2019832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41</a:t>
            </a:fld>
            <a:endParaRPr lang="fr-FR"/>
          </a:p>
        </p:txBody>
      </p:sp>
    </p:spTree>
    <p:extLst>
      <p:ext uri="{BB962C8B-B14F-4D97-AF65-F5344CB8AC3E}">
        <p14:creationId xmlns:p14="http://schemas.microsoft.com/office/powerpoint/2010/main" val="824254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42</a:t>
            </a:fld>
            <a:endParaRPr lang="fr-FR"/>
          </a:p>
        </p:txBody>
      </p:sp>
    </p:spTree>
    <p:extLst>
      <p:ext uri="{BB962C8B-B14F-4D97-AF65-F5344CB8AC3E}">
        <p14:creationId xmlns:p14="http://schemas.microsoft.com/office/powerpoint/2010/main" val="3781316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43</a:t>
            </a:fld>
            <a:endParaRPr lang="fr-FR"/>
          </a:p>
        </p:txBody>
      </p:sp>
    </p:spTree>
    <p:extLst>
      <p:ext uri="{BB962C8B-B14F-4D97-AF65-F5344CB8AC3E}">
        <p14:creationId xmlns:p14="http://schemas.microsoft.com/office/powerpoint/2010/main" val="394618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a:t>
            </a:fld>
            <a:endParaRPr lang="fr-FR"/>
          </a:p>
        </p:txBody>
      </p:sp>
    </p:spTree>
    <p:extLst>
      <p:ext uri="{BB962C8B-B14F-4D97-AF65-F5344CB8AC3E}">
        <p14:creationId xmlns:p14="http://schemas.microsoft.com/office/powerpoint/2010/main" val="3648753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B664F-8058-8614-1075-0D97930917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945F7B-0F2F-BB8C-9F5C-3FBF2C765E76}"/>
              </a:ext>
            </a:extLst>
          </p:cNvPr>
          <p:cNvSpPr>
            <a:spLocks noGrp="1" noRot="1" noChangeAspect="1"/>
          </p:cNvSpPr>
          <p:nvPr>
            <p:ph type="sldImg"/>
          </p:nvPr>
        </p:nvSpPr>
        <p:spPr>
          <a:xfrm>
            <a:off x="4171950" y="849313"/>
            <a:ext cx="1587500" cy="2293937"/>
          </a:xfrm>
        </p:spPr>
      </p:sp>
      <p:sp>
        <p:nvSpPr>
          <p:cNvPr id="3" name="Espace réservé des commentaires 2">
            <a:extLst>
              <a:ext uri="{FF2B5EF4-FFF2-40B4-BE49-F238E27FC236}">
                <a16:creationId xmlns:a16="http://schemas.microsoft.com/office/drawing/2014/main" id="{1C54A65F-83F3-00C8-1055-5E4A2C5BB5AF}"/>
              </a:ext>
            </a:extLst>
          </p:cNvPr>
          <p:cNvSpPr>
            <a:spLocks noGrp="1"/>
          </p:cNvSpPr>
          <p:nvPr>
            <p:ph type="body" idx="1"/>
          </p:nvPr>
        </p:nvSpPr>
        <p:spPr/>
        <p:txBody>
          <a:bodyPr/>
          <a:lstStyle/>
          <a:p>
            <a:r>
              <a:rPr lang="fr-FR" dirty="0"/>
              <a:t>Maintien</a:t>
            </a:r>
          </a:p>
        </p:txBody>
      </p:sp>
      <p:sp>
        <p:nvSpPr>
          <p:cNvPr id="4" name="Espace réservé du numéro de diapositive 3">
            <a:extLst>
              <a:ext uri="{FF2B5EF4-FFF2-40B4-BE49-F238E27FC236}">
                <a16:creationId xmlns:a16="http://schemas.microsoft.com/office/drawing/2014/main" id="{40C93A51-9642-69E9-6020-975F3BFD6FF7}"/>
              </a:ext>
            </a:extLst>
          </p:cNvPr>
          <p:cNvSpPr>
            <a:spLocks noGrp="1"/>
          </p:cNvSpPr>
          <p:nvPr>
            <p:ph type="sldNum" sz="quarter" idx="10"/>
          </p:nvPr>
        </p:nvSpPr>
        <p:spPr/>
        <p:txBody>
          <a:bodyPr/>
          <a:lstStyle/>
          <a:p>
            <a:fld id="{9B48AAC2-CC53-4F33-9A24-BE1939480BB5}" type="slidenum">
              <a:rPr lang="fr-FR" smtClean="0"/>
              <a:t>44</a:t>
            </a:fld>
            <a:endParaRPr lang="fr-FR"/>
          </a:p>
        </p:txBody>
      </p:sp>
    </p:spTree>
    <p:extLst>
      <p:ext uri="{BB962C8B-B14F-4D97-AF65-F5344CB8AC3E}">
        <p14:creationId xmlns:p14="http://schemas.microsoft.com/office/powerpoint/2010/main" val="369345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5</a:t>
            </a:fld>
            <a:endParaRPr lang="fr-FR"/>
          </a:p>
        </p:txBody>
      </p:sp>
    </p:spTree>
    <p:extLst>
      <p:ext uri="{BB962C8B-B14F-4D97-AF65-F5344CB8AC3E}">
        <p14:creationId xmlns:p14="http://schemas.microsoft.com/office/powerpoint/2010/main" val="18893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6</a:t>
            </a:fld>
            <a:endParaRPr lang="fr-FR"/>
          </a:p>
        </p:txBody>
      </p:sp>
    </p:spTree>
    <p:extLst>
      <p:ext uri="{BB962C8B-B14F-4D97-AF65-F5344CB8AC3E}">
        <p14:creationId xmlns:p14="http://schemas.microsoft.com/office/powerpoint/2010/main" val="280182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7</a:t>
            </a:fld>
            <a:endParaRPr lang="fr-FR"/>
          </a:p>
        </p:txBody>
      </p:sp>
    </p:spTree>
    <p:extLst>
      <p:ext uri="{BB962C8B-B14F-4D97-AF65-F5344CB8AC3E}">
        <p14:creationId xmlns:p14="http://schemas.microsoft.com/office/powerpoint/2010/main" val="52205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8</a:t>
            </a:fld>
            <a:endParaRPr lang="fr-FR"/>
          </a:p>
        </p:txBody>
      </p:sp>
    </p:spTree>
    <p:extLst>
      <p:ext uri="{BB962C8B-B14F-4D97-AF65-F5344CB8AC3E}">
        <p14:creationId xmlns:p14="http://schemas.microsoft.com/office/powerpoint/2010/main" val="726866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9</a:t>
            </a:fld>
            <a:endParaRPr lang="fr-FR"/>
          </a:p>
        </p:txBody>
      </p:sp>
    </p:spTree>
    <p:extLst>
      <p:ext uri="{BB962C8B-B14F-4D97-AF65-F5344CB8AC3E}">
        <p14:creationId xmlns:p14="http://schemas.microsoft.com/office/powerpoint/2010/main" val="4178654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86867B9-D1C8-424C-9A6E-FE4B8545F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487561" y="5176172"/>
            <a:ext cx="6176250" cy="1040000"/>
          </a:xfrm>
        </p:spPr>
        <p:txBody>
          <a:bodyPr>
            <a:noAutofit/>
          </a:bodyPr>
          <a:lstStyle>
            <a:lvl1pPr marL="0" indent="0" algn="r">
              <a:buNone/>
              <a:defRPr sz="1238">
                <a:solidFill>
                  <a:schemeClr val="tx1"/>
                </a:solidFill>
                <a:latin typeface="Montserrat SemiBold" panose="00000700000000000000" pitchFamily="2"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Tree>
    <p:extLst>
      <p:ext uri="{BB962C8B-B14F-4D97-AF65-F5344CB8AC3E}">
        <p14:creationId xmlns:p14="http://schemas.microsoft.com/office/powerpoint/2010/main" val="636791888"/>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1674A91-9338-4837-8DA3-31951353E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16/05/2025</a:t>
            </a:fld>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32553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BB4171D-494C-4AF7-9AF7-C5764BD48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255212076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8" name="Image 7" descr="Une image contenant flèche&#10;&#10;Description générée automatiquement">
            <a:extLst>
              <a:ext uri="{FF2B5EF4-FFF2-40B4-BE49-F238E27FC236}">
                <a16:creationId xmlns:a16="http://schemas.microsoft.com/office/drawing/2014/main" id="{638C4610-9B6C-4B79-8212-E1277B038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487561" y="5176172"/>
            <a:ext cx="6176250" cy="1040000"/>
          </a:xfrm>
        </p:spPr>
        <p:txBody>
          <a:bodyPr>
            <a:noAutofit/>
          </a:bodyPr>
          <a:lstStyle>
            <a:lvl1pPr marL="0" indent="0" algn="r">
              <a:buNone/>
              <a:defRPr sz="1238">
                <a:solidFill>
                  <a:schemeClr val="tx2"/>
                </a:solidFill>
                <a:latin typeface="Montserrat SemiBold" panose="00000700000000000000" pitchFamily="2"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Tree>
    <p:extLst>
      <p:ext uri="{BB962C8B-B14F-4D97-AF65-F5344CB8AC3E}">
        <p14:creationId xmlns:p14="http://schemas.microsoft.com/office/powerpoint/2010/main" val="282927867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931923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77DDCE6-6692-475A-A995-D0CC8C06F9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1011" y="3118556"/>
            <a:ext cx="5668566" cy="6787444"/>
          </a:xfrm>
          <a:prstGeom prst="rect">
            <a:avLst/>
          </a:prstGeom>
        </p:spPr>
      </p:pic>
      <p:pic>
        <p:nvPicPr>
          <p:cNvPr id="12" name="Image 11">
            <a:extLst>
              <a:ext uri="{FF2B5EF4-FFF2-40B4-BE49-F238E27FC236}">
                <a16:creationId xmlns:a16="http://schemas.microsoft.com/office/drawing/2014/main" id="{4578B7E5-0F89-44DF-B5AA-3205E7E6F21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884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86128B2-5975-444A-847D-EE7FAB373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300218" y="1468704"/>
            <a:ext cx="6277500" cy="2600000"/>
          </a:xfrm>
        </p:spPr>
        <p:txBody>
          <a:bodyPr anchor="b">
            <a:noAutofit/>
          </a:bodyPr>
          <a:lstStyle>
            <a:lvl1pPr algn="r">
              <a:defRPr sz="2531" b="0" cap="none" baseline="0">
                <a:solidFill>
                  <a:schemeClr val="tx2"/>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300218" y="4054121"/>
            <a:ext cx="6277500" cy="2080000"/>
          </a:xfrm>
        </p:spPr>
        <p:txBody>
          <a:bodyPr>
            <a:noAutofit/>
          </a:bodyPr>
          <a:lstStyle>
            <a:lvl1pPr marL="0" indent="0" algn="r">
              <a:buNone/>
              <a:defRPr sz="1969" cap="none" baseline="0">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30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3023325" y="9012849"/>
            <a:ext cx="810000" cy="364000"/>
          </a:xfrm>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399632" y="9012849"/>
            <a:ext cx="2531250" cy="364000"/>
          </a:xfrm>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107282"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3105250"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5146083"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466892"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2464861"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4505694"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215362" y="1699159"/>
            <a:ext cx="6378750" cy="2444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124183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51" y="205230"/>
            <a:ext cx="6378749"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214650"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du graphique 7">
            <a:extLst>
              <a:ext uri="{FF2B5EF4-FFF2-40B4-BE49-F238E27FC236}">
                <a16:creationId xmlns:a16="http://schemas.microsoft.com/office/drawing/2014/main" id="{C2E71DD0-9C3D-484B-9611-63D334EE7BAE}"/>
              </a:ext>
            </a:extLst>
          </p:cNvPr>
          <p:cNvSpPr>
            <a:spLocks noGrp="1"/>
          </p:cNvSpPr>
          <p:nvPr>
            <p:ph type="chart" sz="quarter" idx="14"/>
          </p:nvPr>
        </p:nvSpPr>
        <p:spPr>
          <a:xfrm>
            <a:off x="3518015" y="2239959"/>
            <a:ext cx="3075384" cy="6219200"/>
          </a:xfrm>
        </p:spPr>
        <p:txBody>
          <a:bodyPr anchor="ctr"/>
          <a:lstStyle>
            <a:lvl1pPr algn="ctr">
              <a:defRPr sz="78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19861362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489276" y="205230"/>
            <a:ext cx="3104837"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489275"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073151"/>
            <a:ext cx="3074938" cy="6218767"/>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229463673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49" y="205230"/>
            <a:ext cx="6378750" cy="156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857376"/>
            <a:ext cx="6350066" cy="6601783"/>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331481431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D696E97F-46E3-468D-AE9B-9BCCA90D1F50}" type="datetime1">
              <a:rPr lang="fr-FR" smtClean="0"/>
              <a:t>16/05/2025</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38CE0C-F8D9-4FA4-90BE-2CFBDF03F078}" type="slidenum">
              <a:rPr lang="fr-FR" smtClean="0"/>
              <a:t>‹N°›</a:t>
            </a:fld>
            <a:endParaRPr lang="fr-FR"/>
          </a:p>
        </p:txBody>
      </p:sp>
    </p:spTree>
    <p:extLst>
      <p:ext uri="{BB962C8B-B14F-4D97-AF65-F5344CB8AC3E}">
        <p14:creationId xmlns:p14="http://schemas.microsoft.com/office/powerpoint/2010/main" val="192973569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0A1A46CC-A089-47D3-9DCC-8A40447B4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153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167E34F-9E04-4BFF-AA1D-C847F864F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866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72D43AA-F02F-4708-9E68-442AC9352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2"/>
                </a:solidFill>
                <a:latin typeface="+mj-lt"/>
              </a:defRPr>
            </a:lvl1pPr>
          </a:lstStyle>
          <a:p>
            <a:r>
              <a:rPr lang="fr-FR"/>
              <a:t>Modifiez le style du titre</a:t>
            </a:r>
          </a:p>
        </p:txBody>
      </p:sp>
    </p:spTree>
    <p:extLst>
      <p:ext uri="{BB962C8B-B14F-4D97-AF65-F5344CB8AC3E}">
        <p14:creationId xmlns:p14="http://schemas.microsoft.com/office/powerpoint/2010/main" val="3088307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6461CBB-4C0C-470D-847A-D852A5E57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487561" y="5176172"/>
            <a:ext cx="6176250" cy="1040000"/>
          </a:xfrm>
        </p:spPr>
        <p:txBody>
          <a:bodyPr>
            <a:noAutofit/>
          </a:bodyPr>
          <a:lstStyle>
            <a:lvl1pPr marL="0" indent="0" algn="r">
              <a:buNone/>
              <a:defRPr sz="1238">
                <a:solidFill>
                  <a:schemeClr val="tx1"/>
                </a:solidFill>
                <a:latin typeface="Montserrat SemiBold" panose="00000700000000000000" pitchFamily="2"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Tree>
    <p:extLst>
      <p:ext uri="{BB962C8B-B14F-4D97-AF65-F5344CB8AC3E}">
        <p14:creationId xmlns:p14="http://schemas.microsoft.com/office/powerpoint/2010/main" val="233055967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302429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4AF233-EE1D-44FC-9EA4-B41E7B0FA12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1011" y="3118556"/>
            <a:ext cx="5668566" cy="6787444"/>
          </a:xfrm>
          <a:prstGeom prst="rect">
            <a:avLst/>
          </a:prstGeom>
        </p:spPr>
      </p:pic>
      <p:pic>
        <p:nvPicPr>
          <p:cNvPr id="12" name="Image 11">
            <a:extLst>
              <a:ext uri="{FF2B5EF4-FFF2-40B4-BE49-F238E27FC236}">
                <a16:creationId xmlns:a16="http://schemas.microsoft.com/office/drawing/2014/main" id="{D96A10E9-DF38-4BD0-8246-980001F4D9C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1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46C7650-6C61-48D0-829C-B8432DBAD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300218" y="1468704"/>
            <a:ext cx="6277500" cy="2600000"/>
          </a:xfrm>
        </p:spPr>
        <p:txBody>
          <a:bodyPr anchor="b">
            <a:noAutofit/>
          </a:bodyPr>
          <a:lstStyle>
            <a:lvl1pPr algn="r">
              <a:defRPr sz="2531"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300218" y="4054121"/>
            <a:ext cx="6277500" cy="2080000"/>
          </a:xfrm>
        </p:spPr>
        <p:txBody>
          <a:bodyPr>
            <a:noAutofit/>
          </a:bodyPr>
          <a:lstStyle>
            <a:lvl1pPr marL="0" indent="0" algn="r">
              <a:buNone/>
              <a:defRPr sz="1969" cap="none" baseline="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87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3023325" y="9012849"/>
            <a:ext cx="810000" cy="364000"/>
          </a:xfrm>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399632" y="9012849"/>
            <a:ext cx="2531250" cy="364000"/>
          </a:xfrm>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188863" y="9012849"/>
            <a:ext cx="344250" cy="364000"/>
          </a:xfrm>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107282"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3105250"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5146083"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466892"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2464861"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4505694"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215362" y="1699159"/>
            <a:ext cx="6378750" cy="2444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6589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51" y="205230"/>
            <a:ext cx="6378749"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214650"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du graphique 7">
            <a:extLst>
              <a:ext uri="{FF2B5EF4-FFF2-40B4-BE49-F238E27FC236}">
                <a16:creationId xmlns:a16="http://schemas.microsoft.com/office/drawing/2014/main" id="{011AB2F4-6E98-437F-93B3-7480D705C967}"/>
              </a:ext>
            </a:extLst>
          </p:cNvPr>
          <p:cNvSpPr>
            <a:spLocks noGrp="1"/>
          </p:cNvSpPr>
          <p:nvPr>
            <p:ph type="chart" sz="quarter" idx="14"/>
          </p:nvPr>
        </p:nvSpPr>
        <p:spPr>
          <a:xfrm>
            <a:off x="3518015" y="2239959"/>
            <a:ext cx="3075384" cy="6219200"/>
          </a:xfrm>
        </p:spPr>
        <p:txBody>
          <a:bodyPr anchor="ctr"/>
          <a:lstStyle>
            <a:lvl1pPr algn="ctr">
              <a:defRPr sz="78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252887477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489276" y="205230"/>
            <a:ext cx="3104837"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489275"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073151"/>
            <a:ext cx="3074938" cy="6218767"/>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28029205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A3C28F0-2A3E-48B8-8E6E-32F0C7DEE6D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1011" y="3118556"/>
            <a:ext cx="5668566" cy="6787444"/>
          </a:xfrm>
          <a:prstGeom prst="rect">
            <a:avLst/>
          </a:prstGeom>
        </p:spPr>
      </p:pic>
      <p:pic>
        <p:nvPicPr>
          <p:cNvPr id="9" name="Image 8">
            <a:extLst>
              <a:ext uri="{FF2B5EF4-FFF2-40B4-BE49-F238E27FC236}">
                <a16:creationId xmlns:a16="http://schemas.microsoft.com/office/drawing/2014/main" id="{A2DA4B9A-7D07-4389-9526-0E13E090D38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D696E97F-46E3-468D-AE9B-9BCCA90D1F50}" type="datetime1">
              <a:rPr lang="fr-FR" smtClean="0"/>
              <a:t>16/05/2025</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38CE0C-F8D9-4FA4-90BE-2CFBDF03F078}" type="slidenum">
              <a:rPr lang="fr-FR" smtClean="0"/>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954355"/>
      </p:ext>
    </p:extLst>
  </p:cSld>
  <p:clrMapOvr>
    <a:masterClrMapping/>
  </p:clrMapOvr>
  <p:hf hdr="0" ft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49" y="205230"/>
            <a:ext cx="6378750" cy="156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857376"/>
            <a:ext cx="6350066" cy="6601783"/>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24643504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52FA9A5F-7652-4AE3-9131-EB6893AA8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428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C4FBD3D-282F-4BD5-B39C-11DF55D25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043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75409C-B406-432E-B42F-49E3C8AEF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1044296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1" name="Image 10" descr="Une image contenant texte, clipart&#10;&#10;Description générée automatiquement">
            <a:extLst>
              <a:ext uri="{FF2B5EF4-FFF2-40B4-BE49-F238E27FC236}">
                <a16:creationId xmlns:a16="http://schemas.microsoft.com/office/drawing/2014/main" id="{592C8634-0936-4F06-81C7-C4D16C9D1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487561" y="5176172"/>
            <a:ext cx="6176250" cy="1040000"/>
          </a:xfrm>
        </p:spPr>
        <p:txBody>
          <a:bodyPr>
            <a:noAutofit/>
          </a:bodyPr>
          <a:lstStyle>
            <a:lvl1pPr marL="0" indent="0" algn="r">
              <a:buNone/>
              <a:defRPr sz="1238">
                <a:solidFill>
                  <a:schemeClr val="tx2"/>
                </a:solidFill>
                <a:latin typeface="Montserrat SemiBold" panose="00000700000000000000" pitchFamily="2"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Tree>
    <p:extLst>
      <p:ext uri="{BB962C8B-B14F-4D97-AF65-F5344CB8AC3E}">
        <p14:creationId xmlns:p14="http://schemas.microsoft.com/office/powerpoint/2010/main" val="146721146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1601586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7C88EF9-CF12-4D4B-BBFE-B8551B67D5F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1011" y="3118556"/>
            <a:ext cx="5668566" cy="6787444"/>
          </a:xfrm>
          <a:prstGeom prst="rect">
            <a:avLst/>
          </a:prstGeom>
        </p:spPr>
      </p:pic>
      <p:pic>
        <p:nvPicPr>
          <p:cNvPr id="11" name="Image 10">
            <a:extLst>
              <a:ext uri="{FF2B5EF4-FFF2-40B4-BE49-F238E27FC236}">
                <a16:creationId xmlns:a16="http://schemas.microsoft.com/office/drawing/2014/main" id="{BF2294CA-CB1B-40C0-B018-795579471D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999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3D408108-6915-4533-B0F3-015048570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300218" y="1468704"/>
            <a:ext cx="6277500" cy="2600000"/>
          </a:xfrm>
        </p:spPr>
        <p:txBody>
          <a:bodyPr anchor="b">
            <a:noAutofit/>
          </a:bodyPr>
          <a:lstStyle>
            <a:lvl1pPr algn="r">
              <a:defRPr sz="2531" b="0" cap="none" baseline="0">
                <a:solidFill>
                  <a:schemeClr val="tx2"/>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300218" y="4054121"/>
            <a:ext cx="6277500" cy="2080000"/>
          </a:xfrm>
        </p:spPr>
        <p:txBody>
          <a:bodyPr>
            <a:noAutofit/>
          </a:bodyPr>
          <a:lstStyle>
            <a:lvl1pPr marL="0" indent="0" algn="r">
              <a:buNone/>
              <a:defRPr sz="1969" cap="none" baseline="0">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978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3023325" y="9012849"/>
            <a:ext cx="810000" cy="364000"/>
          </a:xfrm>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399632" y="9012849"/>
            <a:ext cx="2531250" cy="364000"/>
          </a:xfrm>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188863" y="9012849"/>
            <a:ext cx="344250" cy="364000"/>
          </a:xfrm>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107282"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3105250"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5146083"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466892"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2464861"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4505694"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215362" y="1699159"/>
            <a:ext cx="6378750" cy="2444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6511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51" y="205230"/>
            <a:ext cx="6378749"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214650"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du graphique 7">
            <a:extLst>
              <a:ext uri="{FF2B5EF4-FFF2-40B4-BE49-F238E27FC236}">
                <a16:creationId xmlns:a16="http://schemas.microsoft.com/office/drawing/2014/main" id="{F59E5750-C5C1-4775-A5F4-74F7198F5A5A}"/>
              </a:ext>
            </a:extLst>
          </p:cNvPr>
          <p:cNvSpPr>
            <a:spLocks noGrp="1"/>
          </p:cNvSpPr>
          <p:nvPr>
            <p:ph type="chart" sz="quarter" idx="14"/>
          </p:nvPr>
        </p:nvSpPr>
        <p:spPr>
          <a:xfrm>
            <a:off x="3518015" y="2239959"/>
            <a:ext cx="3075384" cy="6219200"/>
          </a:xfrm>
        </p:spPr>
        <p:txBody>
          <a:bodyPr anchor="ctr"/>
          <a:lstStyle>
            <a:lvl1pPr algn="ctr">
              <a:defRPr sz="78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16747053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CD047C62-8D97-451E-82F6-1C0CF7FC0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300218" y="1468704"/>
            <a:ext cx="6277500" cy="2600000"/>
          </a:xfrm>
        </p:spPr>
        <p:txBody>
          <a:bodyPr anchor="b">
            <a:noAutofit/>
          </a:bodyPr>
          <a:lstStyle>
            <a:lvl1pPr algn="r">
              <a:defRPr sz="2531"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300218" y="4054121"/>
            <a:ext cx="6277500" cy="2080000"/>
          </a:xfrm>
        </p:spPr>
        <p:txBody>
          <a:bodyPr>
            <a:noAutofit/>
          </a:bodyPr>
          <a:lstStyle>
            <a:lvl1pPr marL="0" indent="0" algn="r">
              <a:buNone/>
              <a:defRPr sz="1969" cap="none" baseline="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16/05/2025</a:t>
            </a:fld>
            <a:endParaRPr lang="fr-F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endParaRPr lang="fr-F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691817"/>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489276" y="205230"/>
            <a:ext cx="3104837"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489275"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073151"/>
            <a:ext cx="3074938" cy="6218767"/>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101990210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49" y="205230"/>
            <a:ext cx="6378750" cy="156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857376"/>
            <a:ext cx="6350066" cy="6601783"/>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390225435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5E6D991-6AC3-41BA-BD94-67D1956BE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995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0A751F2-D8ED-45B8-B8CC-6430981BD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189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C319EFE-D536-40DA-8C5D-CA32ADAA5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2"/>
                </a:solidFill>
                <a:latin typeface="+mj-lt"/>
              </a:defRPr>
            </a:lvl1pPr>
          </a:lstStyle>
          <a:p>
            <a:r>
              <a:rPr lang="fr-FR"/>
              <a:t>Modifiez le style du titre</a:t>
            </a:r>
          </a:p>
        </p:txBody>
      </p:sp>
    </p:spTree>
    <p:extLst>
      <p:ext uri="{BB962C8B-B14F-4D97-AF65-F5344CB8AC3E}">
        <p14:creationId xmlns:p14="http://schemas.microsoft.com/office/powerpoint/2010/main" val="42441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3023325" y="9012849"/>
            <a:ext cx="810000" cy="364000"/>
          </a:xfrm>
        </p:spPr>
        <p:txBody>
          <a:bodyPr>
            <a:noAutofit/>
          </a:bodyPr>
          <a:lstStyle>
            <a:lvl1pPr>
              <a:defRPr>
                <a:solidFill>
                  <a:schemeClr val="tx1"/>
                </a:solidFill>
              </a:defRPr>
            </a:lvl1pPr>
          </a:lstStyle>
          <a:p>
            <a:fld id="{D696E97F-46E3-468D-AE9B-9BCCA90D1F50}" type="datetime1">
              <a:rPr lang="fr-FR" smtClean="0"/>
              <a:t>16/05/2025</a:t>
            </a:fld>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399632" y="9012849"/>
            <a:ext cx="2531250" cy="364000"/>
          </a:xfrm>
        </p:spPr>
        <p:txBody>
          <a:bodyPr>
            <a:noAutofit/>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188863" y="9012849"/>
            <a:ext cx="344250" cy="364000"/>
          </a:xfrm>
        </p:spPr>
        <p:txBody>
          <a:bodyPr>
            <a:noAutofit/>
          </a:bodyPr>
          <a:lstStyle>
            <a:lvl1pPr>
              <a:defRPr>
                <a:solidFill>
                  <a:schemeClr val="tx1"/>
                </a:solidFill>
              </a:defRPr>
            </a:lvl1pPr>
          </a:lstStyle>
          <a:p>
            <a:fld id="{2638CE0C-F8D9-4FA4-90BE-2CFBDF03F078}" type="slidenum">
              <a:rPr lang="fr-FR" smtClean="0"/>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107282"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3105250"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5146083"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466892"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2464861"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4505694"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215362" y="1699159"/>
            <a:ext cx="6378750" cy="2444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1907381"/>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51" y="205230"/>
            <a:ext cx="6378749"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214650"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16/05/2025</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sp>
        <p:nvSpPr>
          <p:cNvPr id="8" name="Espace réservé du graphique 7">
            <a:extLst>
              <a:ext uri="{FF2B5EF4-FFF2-40B4-BE49-F238E27FC236}">
                <a16:creationId xmlns:a16="http://schemas.microsoft.com/office/drawing/2014/main" id="{1DBB2F51-53BE-4976-88F0-FE68A35A7FE7}"/>
              </a:ext>
            </a:extLst>
          </p:cNvPr>
          <p:cNvSpPr>
            <a:spLocks noGrp="1"/>
          </p:cNvSpPr>
          <p:nvPr>
            <p:ph type="chart" sz="quarter" idx="14"/>
          </p:nvPr>
        </p:nvSpPr>
        <p:spPr>
          <a:xfrm>
            <a:off x="3518015" y="2239959"/>
            <a:ext cx="3075384" cy="6219200"/>
          </a:xfrm>
        </p:spPr>
        <p:txBody>
          <a:bodyPr anchor="ctr"/>
          <a:lstStyle>
            <a:lvl1pPr algn="ctr">
              <a:defRPr sz="78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3699503651"/>
      </p:ext>
    </p:extLst>
  </p:cSld>
  <p:clrMapOvr>
    <a:masterClrMapping/>
  </p:clrMapOvr>
  <p:hf hdr="0" ft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489276" y="205230"/>
            <a:ext cx="3104837"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489275"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16/05/2025</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073151"/>
            <a:ext cx="3074938" cy="6218767"/>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4048001552"/>
      </p:ext>
    </p:extLst>
  </p:cSld>
  <p:clrMapOvr>
    <a:masterClrMapping/>
  </p:clrMapOvr>
  <p:hf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49" y="205230"/>
            <a:ext cx="6378750" cy="156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16/05/2025</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857376"/>
            <a:ext cx="6350066" cy="6601783"/>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142598048"/>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E28E5B9E-76C4-4945-974F-56E7B36DA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16/05/2025</a:t>
            </a:fld>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98985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F62C4F5-15C6-4FEA-93AB-A9418BE68457}"/>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215363" y="205230"/>
            <a:ext cx="6378750" cy="156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215363" y="1699159"/>
            <a:ext cx="6378749" cy="676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3024000" y="9012849"/>
            <a:ext cx="810000" cy="364000"/>
          </a:xfrm>
          <a:prstGeom prst="rect">
            <a:avLst/>
          </a:prstGeom>
        </p:spPr>
        <p:txBody>
          <a:bodyPr vert="horz" lIns="91440" tIns="45720" rIns="91440" bIns="45720" rtlCol="0" anchor="ctr">
            <a:noAutofit/>
          </a:bodyPr>
          <a:lstStyle>
            <a:lvl1pPr algn="ctr">
              <a:lnSpc>
                <a:spcPct val="100000"/>
              </a:lnSpc>
              <a:defRPr sz="675">
                <a:solidFill>
                  <a:schemeClr val="tx1"/>
                </a:solidFill>
              </a:defRPr>
            </a:lvl1pPr>
          </a:lstStyle>
          <a:p>
            <a:fld id="{D696E97F-46E3-468D-AE9B-9BCCA90D1F50}" type="datetime1">
              <a:rPr lang="fr-FR" smtClean="0"/>
              <a:t>16/05/2025</a:t>
            </a:fld>
            <a:endParaRPr lang="fr-F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399632" y="9012849"/>
            <a:ext cx="2531250" cy="364000"/>
          </a:xfrm>
          <a:prstGeom prst="rect">
            <a:avLst/>
          </a:prstGeom>
        </p:spPr>
        <p:txBody>
          <a:bodyPr vert="horz" lIns="91440" tIns="45720" rIns="91440" bIns="45720" rtlCol="0" anchor="ctr">
            <a:noAutofit/>
          </a:bodyPr>
          <a:lstStyle>
            <a:lvl1pPr algn="l">
              <a:lnSpc>
                <a:spcPct val="100000"/>
              </a:lnSpc>
              <a:defRPr sz="675" b="1" cap="none" baseline="0">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188863" y="9012849"/>
            <a:ext cx="344250" cy="364000"/>
          </a:xfrm>
          <a:prstGeom prst="rect">
            <a:avLst/>
          </a:prstGeom>
        </p:spPr>
        <p:txBody>
          <a:bodyPr vert="horz" lIns="91440" tIns="45720" rIns="91440" bIns="45720" rtlCol="0" anchor="ctr">
            <a:noAutofit/>
          </a:bodyPr>
          <a:lstStyle>
            <a:lvl1pPr algn="l">
              <a:lnSpc>
                <a:spcPct val="100000"/>
              </a:lnSpc>
              <a:defRPr sz="675" b="1">
                <a:solidFill>
                  <a:schemeClr val="tx1"/>
                </a:solidFill>
              </a:defRPr>
            </a:lvl1pPr>
          </a:lstStyle>
          <a:p>
            <a:fld id="{2638CE0C-F8D9-4FA4-90BE-2CFBDF03F078}" type="slidenum">
              <a:rPr lang="fr-FR" smtClean="0"/>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3494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514350" rtl="0" eaLnBrk="1" latinLnBrk="0" hangingPunct="1">
        <a:lnSpc>
          <a:spcPct val="100000"/>
        </a:lnSpc>
        <a:spcBef>
          <a:spcPct val="0"/>
        </a:spcBef>
        <a:buNone/>
        <a:defRPr sz="1744" b="1" kern="1200">
          <a:solidFill>
            <a:schemeClr val="tx1"/>
          </a:solidFill>
          <a:latin typeface="+mn-lt"/>
          <a:ea typeface="+mj-ea"/>
          <a:cs typeface="+mj-cs"/>
        </a:defRPr>
      </a:lvl1pPr>
    </p:titleStyle>
    <p:bodyStyle>
      <a:lvl1pPr marL="0" indent="0" algn="l" defTabSz="514350" rtl="0" eaLnBrk="1" latinLnBrk="0" hangingPunct="1">
        <a:lnSpc>
          <a:spcPct val="100000"/>
        </a:lnSpc>
        <a:spcBef>
          <a:spcPts val="788"/>
        </a:spcBef>
        <a:spcAft>
          <a:spcPts val="394"/>
        </a:spcAft>
        <a:buFont typeface="Arial" panose="020B0604020202020204" pitchFamily="34" charset="0"/>
        <a:buNone/>
        <a:defRPr sz="1294" kern="1200">
          <a:solidFill>
            <a:schemeClr val="tx1"/>
          </a:solidFill>
          <a:latin typeface="+mn-lt"/>
          <a:ea typeface="+mn-ea"/>
          <a:cs typeface="+mn-cs"/>
        </a:defRPr>
      </a:lvl1pPr>
      <a:lvl2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ontserrat SemiBold" panose="00000700000000000000" pitchFamily="2" charset="0"/>
          <a:ea typeface="+mn-ea"/>
          <a:cs typeface="+mn-cs"/>
        </a:defRPr>
      </a:lvl2pPr>
      <a:lvl3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n-lt"/>
          <a:ea typeface="+mn-ea"/>
          <a:cs typeface="+mn-cs"/>
        </a:defRPr>
      </a:lvl3pPr>
      <a:lvl4pPr marL="10125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4pPr>
      <a:lvl5pPr marL="20250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3F418ED-72C8-434D-9492-BF90981C9C7D}"/>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215363" y="205230"/>
            <a:ext cx="6378750" cy="156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215363" y="1699159"/>
            <a:ext cx="6378749" cy="676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3024000" y="9012849"/>
            <a:ext cx="810000" cy="364000"/>
          </a:xfrm>
          <a:prstGeom prst="rect">
            <a:avLst/>
          </a:prstGeom>
        </p:spPr>
        <p:txBody>
          <a:bodyPr vert="horz" lIns="91440" tIns="45720" rIns="91440" bIns="45720" rtlCol="0" anchor="ctr">
            <a:noAutofit/>
          </a:bodyPr>
          <a:lstStyle>
            <a:lvl1pPr algn="ctr">
              <a:lnSpc>
                <a:spcPct val="100000"/>
              </a:lnSpc>
              <a:defRPr sz="675">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399632" y="9012849"/>
            <a:ext cx="2531250" cy="364000"/>
          </a:xfrm>
          <a:prstGeom prst="rect">
            <a:avLst/>
          </a:prstGeom>
        </p:spPr>
        <p:txBody>
          <a:bodyPr vert="horz" lIns="91440" tIns="45720" rIns="91440" bIns="45720" rtlCol="0" anchor="ctr">
            <a:noAutofit/>
          </a:bodyPr>
          <a:lstStyle>
            <a:lvl1pPr algn="l">
              <a:lnSpc>
                <a:spcPct val="100000"/>
              </a:lnSpc>
              <a:defRPr sz="675" b="1" cap="none" baseline="0">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188863" y="9012849"/>
            <a:ext cx="344250" cy="364000"/>
          </a:xfrm>
          <a:prstGeom prst="rect">
            <a:avLst/>
          </a:prstGeom>
        </p:spPr>
        <p:txBody>
          <a:bodyPr vert="horz" lIns="91440" tIns="45720" rIns="91440" bIns="45720" rtlCol="0" anchor="ctr">
            <a:noAutofit/>
          </a:bodyPr>
          <a:lstStyle>
            <a:lvl1pPr algn="l">
              <a:lnSpc>
                <a:spcPct val="100000"/>
              </a:lnSpc>
              <a:defRPr sz="675"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5175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514350" rtl="0" eaLnBrk="1" latinLnBrk="0" hangingPunct="1">
        <a:lnSpc>
          <a:spcPct val="100000"/>
        </a:lnSpc>
        <a:spcBef>
          <a:spcPct val="0"/>
        </a:spcBef>
        <a:buNone/>
        <a:defRPr sz="1744" b="1" kern="1200">
          <a:solidFill>
            <a:schemeClr val="tx1"/>
          </a:solidFill>
          <a:latin typeface="+mn-lt"/>
          <a:ea typeface="+mj-ea"/>
          <a:cs typeface="+mj-cs"/>
        </a:defRPr>
      </a:lvl1pPr>
    </p:titleStyle>
    <p:bodyStyle>
      <a:lvl1pPr marL="0" indent="0" algn="l" defTabSz="514350" rtl="0" eaLnBrk="1" latinLnBrk="0" hangingPunct="1">
        <a:lnSpc>
          <a:spcPct val="100000"/>
        </a:lnSpc>
        <a:spcBef>
          <a:spcPts val="788"/>
        </a:spcBef>
        <a:spcAft>
          <a:spcPts val="394"/>
        </a:spcAft>
        <a:buFont typeface="Arial" panose="020B0604020202020204" pitchFamily="34" charset="0"/>
        <a:buNone/>
        <a:defRPr sz="1294" kern="1200">
          <a:solidFill>
            <a:schemeClr val="tx1"/>
          </a:solidFill>
          <a:latin typeface="+mn-lt"/>
          <a:ea typeface="+mn-ea"/>
          <a:cs typeface="+mn-cs"/>
        </a:defRPr>
      </a:lvl1pPr>
      <a:lvl2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ontserrat SemiBold" panose="00000700000000000000" pitchFamily="2" charset="0"/>
          <a:ea typeface="+mn-ea"/>
          <a:cs typeface="+mn-cs"/>
        </a:defRPr>
      </a:lvl2pPr>
      <a:lvl3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n-lt"/>
          <a:ea typeface="+mn-ea"/>
          <a:cs typeface="+mn-cs"/>
        </a:defRPr>
      </a:lvl3pPr>
      <a:lvl4pPr marL="10125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4pPr>
      <a:lvl5pPr marL="20250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50EDF8D-0625-44EE-B591-266A111B8D93}"/>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215363" y="205230"/>
            <a:ext cx="6378750" cy="156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215363" y="1699159"/>
            <a:ext cx="6378749" cy="676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3024000" y="9012849"/>
            <a:ext cx="810000" cy="364000"/>
          </a:xfrm>
          <a:prstGeom prst="rect">
            <a:avLst/>
          </a:prstGeom>
        </p:spPr>
        <p:txBody>
          <a:bodyPr vert="horz" lIns="91440" tIns="45720" rIns="91440" bIns="45720" rtlCol="0" anchor="ctr">
            <a:noAutofit/>
          </a:bodyPr>
          <a:lstStyle>
            <a:lvl1pPr algn="ctr">
              <a:lnSpc>
                <a:spcPct val="100000"/>
              </a:lnSpc>
              <a:defRPr sz="675">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399632" y="9012849"/>
            <a:ext cx="2531250" cy="364000"/>
          </a:xfrm>
          <a:prstGeom prst="rect">
            <a:avLst/>
          </a:prstGeom>
        </p:spPr>
        <p:txBody>
          <a:bodyPr vert="horz" lIns="91440" tIns="45720" rIns="91440" bIns="45720" rtlCol="0" anchor="ctr">
            <a:noAutofit/>
          </a:bodyPr>
          <a:lstStyle>
            <a:lvl1pPr algn="l">
              <a:lnSpc>
                <a:spcPct val="100000"/>
              </a:lnSpc>
              <a:defRPr sz="675" b="1" cap="none" baseline="0">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188863" y="9012849"/>
            <a:ext cx="344250" cy="364000"/>
          </a:xfrm>
          <a:prstGeom prst="rect">
            <a:avLst/>
          </a:prstGeom>
        </p:spPr>
        <p:txBody>
          <a:bodyPr vert="horz" lIns="91440" tIns="45720" rIns="91440" bIns="45720" rtlCol="0" anchor="ctr">
            <a:noAutofit/>
          </a:bodyPr>
          <a:lstStyle>
            <a:lvl1pPr algn="l">
              <a:lnSpc>
                <a:spcPct val="100000"/>
              </a:lnSpc>
              <a:defRPr sz="675"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579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514350" rtl="0" eaLnBrk="1" latinLnBrk="0" hangingPunct="1">
        <a:lnSpc>
          <a:spcPct val="100000"/>
        </a:lnSpc>
        <a:spcBef>
          <a:spcPct val="0"/>
        </a:spcBef>
        <a:buNone/>
        <a:defRPr sz="1744" b="1" kern="1200">
          <a:solidFill>
            <a:schemeClr val="tx1"/>
          </a:solidFill>
          <a:latin typeface="+mn-lt"/>
          <a:ea typeface="+mj-ea"/>
          <a:cs typeface="+mj-cs"/>
        </a:defRPr>
      </a:lvl1pPr>
    </p:titleStyle>
    <p:bodyStyle>
      <a:lvl1pPr marL="0" indent="0" algn="l" defTabSz="514350" rtl="0" eaLnBrk="1" latinLnBrk="0" hangingPunct="1">
        <a:lnSpc>
          <a:spcPct val="100000"/>
        </a:lnSpc>
        <a:spcBef>
          <a:spcPts val="788"/>
        </a:spcBef>
        <a:spcAft>
          <a:spcPts val="394"/>
        </a:spcAft>
        <a:buFont typeface="Arial" panose="020B0604020202020204" pitchFamily="34" charset="0"/>
        <a:buNone/>
        <a:defRPr sz="1294" kern="1200">
          <a:solidFill>
            <a:schemeClr val="tx1"/>
          </a:solidFill>
          <a:latin typeface="+mn-lt"/>
          <a:ea typeface="+mn-ea"/>
          <a:cs typeface="+mn-cs"/>
        </a:defRPr>
      </a:lvl1pPr>
      <a:lvl2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ontserrat SemiBold" panose="00000700000000000000" pitchFamily="2" charset="0"/>
          <a:ea typeface="+mn-ea"/>
          <a:cs typeface="+mn-cs"/>
        </a:defRPr>
      </a:lvl2pPr>
      <a:lvl3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n-lt"/>
          <a:ea typeface="+mn-ea"/>
          <a:cs typeface="+mn-cs"/>
        </a:defRPr>
      </a:lvl3pPr>
      <a:lvl4pPr marL="10125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4pPr>
      <a:lvl5pPr marL="20250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855791E-DA24-47D8-9D47-B141A2303746}"/>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215363" y="205230"/>
            <a:ext cx="6378750" cy="156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215363" y="1699159"/>
            <a:ext cx="6378749" cy="676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3024000" y="9012849"/>
            <a:ext cx="810000" cy="364000"/>
          </a:xfrm>
          <a:prstGeom prst="rect">
            <a:avLst/>
          </a:prstGeom>
        </p:spPr>
        <p:txBody>
          <a:bodyPr vert="horz" lIns="91440" tIns="45720" rIns="91440" bIns="45720" rtlCol="0" anchor="ctr">
            <a:noAutofit/>
          </a:bodyPr>
          <a:lstStyle>
            <a:lvl1pPr algn="ctr">
              <a:lnSpc>
                <a:spcPct val="100000"/>
              </a:lnSpc>
              <a:defRPr sz="675">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399632" y="9012849"/>
            <a:ext cx="2531250" cy="364000"/>
          </a:xfrm>
          <a:prstGeom prst="rect">
            <a:avLst/>
          </a:prstGeom>
        </p:spPr>
        <p:txBody>
          <a:bodyPr vert="horz" lIns="91440" tIns="45720" rIns="91440" bIns="45720" rtlCol="0" anchor="ctr">
            <a:noAutofit/>
          </a:bodyPr>
          <a:lstStyle>
            <a:lvl1pPr algn="l">
              <a:lnSpc>
                <a:spcPct val="100000"/>
              </a:lnSpc>
              <a:defRPr sz="675" b="1" cap="none" baseline="0">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188863" y="9012849"/>
            <a:ext cx="344250" cy="364000"/>
          </a:xfrm>
          <a:prstGeom prst="rect">
            <a:avLst/>
          </a:prstGeom>
        </p:spPr>
        <p:txBody>
          <a:bodyPr vert="horz" lIns="91440" tIns="45720" rIns="91440" bIns="45720" rtlCol="0" anchor="ctr">
            <a:noAutofit/>
          </a:bodyPr>
          <a:lstStyle>
            <a:lvl1pPr algn="l">
              <a:lnSpc>
                <a:spcPct val="100000"/>
              </a:lnSpc>
              <a:defRPr sz="675"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0422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514350" rtl="0" eaLnBrk="1" latinLnBrk="0" hangingPunct="1">
        <a:lnSpc>
          <a:spcPct val="100000"/>
        </a:lnSpc>
        <a:spcBef>
          <a:spcPct val="0"/>
        </a:spcBef>
        <a:buNone/>
        <a:defRPr sz="1744" b="1" kern="1200">
          <a:solidFill>
            <a:schemeClr val="tx1"/>
          </a:solidFill>
          <a:latin typeface="+mn-lt"/>
          <a:ea typeface="+mj-ea"/>
          <a:cs typeface="+mj-cs"/>
        </a:defRPr>
      </a:lvl1pPr>
    </p:titleStyle>
    <p:bodyStyle>
      <a:lvl1pPr marL="0" indent="0" algn="l" defTabSz="514350" rtl="0" eaLnBrk="1" latinLnBrk="0" hangingPunct="1">
        <a:lnSpc>
          <a:spcPct val="100000"/>
        </a:lnSpc>
        <a:spcBef>
          <a:spcPts val="788"/>
        </a:spcBef>
        <a:spcAft>
          <a:spcPts val="394"/>
        </a:spcAft>
        <a:buFont typeface="Arial" panose="020B0604020202020204" pitchFamily="34" charset="0"/>
        <a:buNone/>
        <a:defRPr sz="1294" kern="1200">
          <a:solidFill>
            <a:schemeClr val="tx1"/>
          </a:solidFill>
          <a:latin typeface="+mn-lt"/>
          <a:ea typeface="+mn-ea"/>
          <a:cs typeface="+mn-cs"/>
        </a:defRPr>
      </a:lvl1pPr>
      <a:lvl2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ontserrat SemiBold" panose="00000700000000000000" pitchFamily="2" charset="0"/>
          <a:ea typeface="+mn-ea"/>
          <a:cs typeface="+mn-cs"/>
        </a:defRPr>
      </a:lvl2pPr>
      <a:lvl3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n-lt"/>
          <a:ea typeface="+mn-ea"/>
          <a:cs typeface="+mn-cs"/>
        </a:defRPr>
      </a:lvl3pPr>
      <a:lvl4pPr marL="10125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4pPr>
      <a:lvl5pPr marL="20250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laposte.sharepoint.com/sites/hubpointcom1-filieres/EMRG/SitePages/Univers-2.aspx"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laposte.sharepoint.com/sites/hubpointcom1-filieres/EMRG/SitePages/Univers-4.aspx" TargetMode="Externa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hyperlink" Target="https://laposte.sharepoint.com/sites/hubpointcom1-filieres/EMRG/SitePages/Univers%205.aspx" TargetMode="Externa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s://laposte.sharepoint.com/sites/hubpointcom1-filieres/EMRG/SitePages/univers-3.asp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laposte.sharepoint.com/sites/hubpointcom1-filieres/EMRG/SitePages/Univers-1.aspx" TargetMode="External"/><Relationship Id="rId4" Type="http://schemas.openxmlformats.org/officeDocument/2006/relationships/diagramData" Target="../diagrams/data1.xml"/><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ctrTitle"/>
          </p:nvPr>
        </p:nvSpPr>
        <p:spPr>
          <a:xfrm>
            <a:off x="161824" y="5351761"/>
            <a:ext cx="6585056" cy="1946031"/>
          </a:xfrm>
          <a:ln>
            <a:noFill/>
          </a:ln>
        </p:spPr>
        <p:txBody>
          <a:bodyPr>
            <a:normAutofit fontScale="90000"/>
          </a:bodyPr>
          <a:lstStyle/>
          <a:p>
            <a:pPr>
              <a:lnSpc>
                <a:spcPct val="100000"/>
              </a:lnSpc>
            </a:pPr>
            <a:br>
              <a:rPr lang="fr-FR" sz="5300" b="1">
                <a:solidFill>
                  <a:srgbClr val="00748C"/>
                </a:solidFill>
                <a:latin typeface="Montserrat" panose="00000500000000000000" pitchFamily="2" charset="0"/>
                <a:ea typeface="Calibri" panose="020F0502020204030204" pitchFamily="34" charset="0"/>
                <a:cs typeface="Montserrat-Light"/>
              </a:rPr>
            </a:br>
            <a:r>
              <a:rPr lang="fr-FR" sz="5300" b="1">
                <a:solidFill>
                  <a:srgbClr val="00748C"/>
                </a:solidFill>
                <a:latin typeface="Montserrat" panose="00000500000000000000" pitchFamily="2" charset="0"/>
                <a:ea typeface="Calibri" panose="020F0502020204030204" pitchFamily="34" charset="0"/>
                <a:cs typeface="Montserrat-Light"/>
              </a:rPr>
              <a:t>Catalogue des Ateliers </a:t>
            </a:r>
            <a:r>
              <a:rPr lang="fr-FR" sz="5300" b="1">
                <a:solidFill>
                  <a:srgbClr val="FF9900"/>
                </a:solidFill>
                <a:latin typeface="Montserrat" panose="00000500000000000000" pitchFamily="2" charset="0"/>
                <a:ea typeface="Calibri" panose="020F0502020204030204" pitchFamily="34" charset="0"/>
                <a:cs typeface="Montserrat-Light"/>
              </a:rPr>
              <a:t>E</a:t>
            </a:r>
            <a:r>
              <a:rPr lang="fr-FR" sz="5300" b="1">
                <a:solidFill>
                  <a:srgbClr val="00748C"/>
                </a:solidFill>
                <a:latin typeface="Montserrat" panose="00000500000000000000" pitchFamily="2" charset="0"/>
                <a:ea typeface="Calibri" panose="020F0502020204030204" pitchFamily="34" charset="0"/>
                <a:cs typeface="Montserrat-Light"/>
              </a:rPr>
              <a:t>M</a:t>
            </a:r>
            <a:r>
              <a:rPr lang="fr-FR" sz="5300" b="1">
                <a:solidFill>
                  <a:srgbClr val="FF9900"/>
                </a:solidFill>
                <a:latin typeface="Montserrat" panose="00000500000000000000" pitchFamily="2" charset="0"/>
                <a:ea typeface="Calibri" panose="020F0502020204030204" pitchFamily="34" charset="0"/>
                <a:cs typeface="Montserrat-Light"/>
              </a:rPr>
              <a:t>R</a:t>
            </a:r>
            <a:r>
              <a:rPr lang="fr-FR" sz="5300" b="1">
                <a:solidFill>
                  <a:srgbClr val="00748C"/>
                </a:solidFill>
                <a:latin typeface="Montserrat" panose="00000500000000000000" pitchFamily="2" charset="0"/>
                <a:ea typeface="Calibri" panose="020F0502020204030204" pitchFamily="34" charset="0"/>
                <a:cs typeface="Montserrat-Light"/>
              </a:rPr>
              <a:t>G </a:t>
            </a:r>
            <a:br>
              <a:rPr lang="fr-FR" sz="5400">
                <a:solidFill>
                  <a:srgbClr val="00748C"/>
                </a:solidFill>
                <a:latin typeface="Montserrat" panose="00000500000000000000" pitchFamily="2" charset="0"/>
                <a:ea typeface="Calibri" panose="020F0502020204030204" pitchFamily="34" charset="0"/>
                <a:cs typeface="Montserrat-Light"/>
              </a:rPr>
            </a:br>
            <a:endParaRPr lang="fr-FR" sz="2700">
              <a:solidFill>
                <a:schemeClr val="accent2">
                  <a:lumMod val="50000"/>
                </a:schemeClr>
              </a:solidFill>
            </a:endParaRPr>
          </a:p>
        </p:txBody>
      </p:sp>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smtClean="0"/>
              <a:t>1</a:t>
            </a:fld>
            <a:endParaRPr lang="fr-FR"/>
          </a:p>
        </p:txBody>
      </p:sp>
      <p:sp>
        <p:nvSpPr>
          <p:cNvPr id="5" name="ZoneTexte 4"/>
          <p:cNvSpPr txBox="1"/>
          <p:nvPr/>
        </p:nvSpPr>
        <p:spPr>
          <a:xfrm>
            <a:off x="4935415" y="246185"/>
            <a:ext cx="1711570" cy="827109"/>
          </a:xfrm>
          <a:prstGeom prst="rect">
            <a:avLst/>
          </a:prstGeom>
          <a:solidFill>
            <a:schemeClr val="bg1"/>
          </a:solidFill>
        </p:spPr>
        <p:txBody>
          <a:bodyPr wrap="square" rtlCol="0">
            <a:spAutoFit/>
          </a:bodyPr>
          <a:lstStyle/>
          <a:p>
            <a:endParaRPr lang="fr-FR"/>
          </a:p>
        </p:txBody>
      </p:sp>
      <p:sp>
        <p:nvSpPr>
          <p:cNvPr id="6" name="ZoneTexte 5"/>
          <p:cNvSpPr txBox="1"/>
          <p:nvPr/>
        </p:nvSpPr>
        <p:spPr>
          <a:xfrm>
            <a:off x="61929" y="9445099"/>
            <a:ext cx="2016370" cy="307777"/>
          </a:xfrm>
          <a:prstGeom prst="rect">
            <a:avLst/>
          </a:prstGeom>
          <a:noFill/>
        </p:spPr>
        <p:txBody>
          <a:bodyPr wrap="square" rtlCol="0">
            <a:spAutoFit/>
          </a:bodyPr>
          <a:lstStyle/>
          <a:p>
            <a:r>
              <a:rPr lang="fr-FR" sz="1400"/>
              <a:t>Version 2021</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68" y="2594778"/>
            <a:ext cx="5061079" cy="2467521"/>
          </a:xfrm>
          <a:prstGeom prst="rect">
            <a:avLst/>
          </a:prstGeom>
        </p:spPr>
      </p:pic>
      <p:pic>
        <p:nvPicPr>
          <p:cNvPr id="4" name="Image 3"/>
          <p:cNvPicPr>
            <a:picLocks noChangeAspect="1"/>
          </p:cNvPicPr>
          <p:nvPr/>
        </p:nvPicPr>
        <p:blipFill>
          <a:blip r:embed="rId4"/>
          <a:stretch>
            <a:fillRect/>
          </a:stretch>
        </p:blipFill>
        <p:spPr>
          <a:xfrm>
            <a:off x="161824" y="9027487"/>
            <a:ext cx="1167645" cy="878513"/>
          </a:xfrm>
          <a:prstGeom prst="rect">
            <a:avLst/>
          </a:prstGeom>
        </p:spPr>
      </p:pic>
    </p:spTree>
    <p:extLst>
      <p:ext uri="{BB962C8B-B14F-4D97-AF65-F5344CB8AC3E}">
        <p14:creationId xmlns:p14="http://schemas.microsoft.com/office/powerpoint/2010/main" val="3291609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638CE0C-F8D9-4FA4-90BE-2CFBDF03F078}" type="slidenum">
              <a:rPr lang="fr-FR" smtClean="0">
                <a:latin typeface="Montserrat" panose="00000500000000000000" pitchFamily="2" charset="0"/>
              </a:rPr>
              <a:t>10</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499100" y="893848"/>
            <a:ext cx="6017476" cy="74114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latin typeface="Montserrat-Light"/>
                <a:cs typeface="Times New Roman"/>
              </a:rPr>
              <a:t>EMRG - DEVENIR CHARGÉ DE CLIENTÈLE A LA BGPN (1h) - CLASSE VIRTUELLE </a:t>
            </a:r>
            <a:endParaRPr lang="fr-FR" sz="2000" dirty="0"/>
          </a:p>
          <a:p>
            <a:pPr algn="ctr">
              <a:lnSpc>
                <a:spcPct val="107000"/>
              </a:lnSpc>
            </a:pPr>
            <a:r>
              <a:rPr lang="fr-FR" sz="1108" i="1" dirty="0">
                <a:solidFill>
                  <a:srgbClr val="002060"/>
                </a:solidFill>
                <a:latin typeface="Montserrat-Light"/>
                <a:cs typeface="Times New Roman"/>
              </a:rPr>
              <a:t>Code </a:t>
            </a:r>
            <a:r>
              <a:rPr lang="fr-FR" sz="1108" i="1" dirty="0" err="1">
                <a:solidFill>
                  <a:srgbClr val="002060"/>
                </a:solidFill>
                <a:latin typeface="Montserrat-Light"/>
                <a:cs typeface="Times New Roman"/>
              </a:rPr>
              <a:t>Boform</a:t>
            </a:r>
            <a:r>
              <a:rPr lang="fr-FR" sz="1108" i="1" dirty="0">
                <a:solidFill>
                  <a:srgbClr val="002060"/>
                </a:solidFill>
                <a:latin typeface="Montserrat-Light"/>
                <a:cs typeface="Times New Roman"/>
              </a:rPr>
              <a:t> =</a:t>
            </a:r>
            <a:r>
              <a:rPr lang="fr-FR" sz="1108" b="1" i="1" dirty="0">
                <a:solidFill>
                  <a:srgbClr val="002060"/>
                </a:solidFill>
                <a:latin typeface="Montserrat-Light"/>
                <a:cs typeface="Times New Roman"/>
              </a:rPr>
              <a:t> ZDKY</a:t>
            </a:r>
          </a:p>
          <a:p>
            <a:pPr algn="ctr">
              <a:lnSpc>
                <a:spcPct val="107000"/>
              </a:lnSpc>
            </a:pPr>
            <a:endParaRPr lang="fr-FR" sz="1846"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Objectifs de l’atelier  : </a:t>
            </a:r>
            <a:endParaRPr lang="fr-FR" sz="1103" dirty="0">
              <a:solidFill>
                <a:srgbClr val="002060"/>
              </a:solidFill>
              <a:ea typeface="+mn-lt"/>
              <a:cs typeface="Times New Roman"/>
            </a:endParaRPr>
          </a:p>
          <a:p>
            <a:pPr>
              <a:lnSpc>
                <a:spcPct val="107000"/>
              </a:lnSpc>
            </a:pPr>
            <a:r>
              <a:rPr lang="fr-FR" sz="1103" dirty="0">
                <a:solidFill>
                  <a:srgbClr val="002060"/>
                </a:solidFill>
                <a:latin typeface="Montserrat"/>
                <a:cs typeface="Times New Roman"/>
              </a:rPr>
              <a:t>Présenter et valoriser le métier de chargé de clientèle  </a:t>
            </a:r>
          </a:p>
          <a:p>
            <a:pPr>
              <a:lnSpc>
                <a:spcPct val="107000"/>
              </a:lnSpc>
            </a:pPr>
            <a:r>
              <a:rPr lang="fr-FR" sz="1103" dirty="0">
                <a:solidFill>
                  <a:srgbClr val="002060"/>
                </a:solidFill>
                <a:latin typeface="Montserrat"/>
                <a:cs typeface="Times New Roman"/>
              </a:rPr>
              <a:t>Connaitre les possibilités de mobilité sur la région</a:t>
            </a:r>
            <a:endParaRPr lang="fr-FR" sz="1103" dirty="0">
              <a:solidFill>
                <a:srgbClr val="003DA5"/>
              </a:solidFill>
              <a:latin typeface="Montserrat"/>
              <a:cs typeface="Times New Roman"/>
            </a:endParaRPr>
          </a:p>
          <a:p>
            <a:pPr>
              <a:lnSpc>
                <a:spcPct val="107000"/>
              </a:lnSpc>
            </a:pPr>
            <a:r>
              <a:rPr lang="fr-FR" sz="1103" dirty="0">
                <a:solidFill>
                  <a:srgbClr val="002060"/>
                </a:solidFill>
                <a:latin typeface="Montserrat"/>
                <a:cs typeface="Times New Roman"/>
              </a:rPr>
              <a:t>Permettre aux participants de se projeter sur le métier et se préparer à candidater </a:t>
            </a:r>
            <a:endParaRPr lang="fr-FR" sz="1103" dirty="0"/>
          </a:p>
          <a:p>
            <a:pPr>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Programme : </a:t>
            </a:r>
            <a:endParaRPr lang="fr-FR" sz="1103" b="1" dirty="0">
              <a:solidFill>
                <a:srgbClr val="FF0000"/>
              </a:solidFill>
              <a:latin typeface="Montserrat"/>
              <a:cs typeface="Times New Roman" panose="02020603050405020304" pitchFamily="18" charset="0"/>
            </a:endParaRPr>
          </a:p>
          <a:p>
            <a:pPr>
              <a:lnSpc>
                <a:spcPct val="107000"/>
              </a:lnSpc>
            </a:pPr>
            <a:r>
              <a:rPr lang="fr-FR" sz="1103" dirty="0">
                <a:solidFill>
                  <a:srgbClr val="002060"/>
                </a:solidFill>
                <a:latin typeface="Montserrat"/>
                <a:cs typeface="Times New Roman" panose="02020603050405020304" pitchFamily="18" charset="0"/>
              </a:rPr>
              <a:t>Les enjeux de la BGPN</a:t>
            </a:r>
          </a:p>
          <a:p>
            <a:pPr>
              <a:lnSpc>
                <a:spcPct val="107000"/>
              </a:lnSpc>
            </a:pPr>
            <a:r>
              <a:rPr lang="fr-FR" sz="1103" dirty="0">
                <a:solidFill>
                  <a:srgbClr val="002060"/>
                </a:solidFill>
                <a:latin typeface="Montserrat"/>
                <a:cs typeface="Times New Roman" panose="02020603050405020304" pitchFamily="18" charset="0"/>
              </a:rPr>
              <a:t>Les métiers en bureau de poste</a:t>
            </a:r>
          </a:p>
          <a:p>
            <a:pPr>
              <a:lnSpc>
                <a:spcPct val="107000"/>
              </a:lnSpc>
            </a:pPr>
            <a:r>
              <a:rPr lang="fr-FR" sz="1103" dirty="0">
                <a:solidFill>
                  <a:srgbClr val="002060"/>
                </a:solidFill>
                <a:latin typeface="Montserrat"/>
                <a:cs typeface="Times New Roman" panose="02020603050405020304" pitchFamily="18" charset="0"/>
              </a:rPr>
              <a:t>Le parcours client</a:t>
            </a:r>
          </a:p>
          <a:p>
            <a:pPr>
              <a:lnSpc>
                <a:spcPct val="107000"/>
              </a:lnSpc>
            </a:pPr>
            <a:r>
              <a:rPr lang="fr-FR" sz="1103" dirty="0">
                <a:solidFill>
                  <a:srgbClr val="002060"/>
                </a:solidFill>
                <a:latin typeface="Montserrat"/>
                <a:cs typeface="Times New Roman" panose="02020603050405020304" pitchFamily="18" charset="0"/>
              </a:rPr>
              <a:t>Le métier de chargé de clientèle​</a:t>
            </a:r>
          </a:p>
          <a:p>
            <a:pPr>
              <a:lnSpc>
                <a:spcPct val="107000"/>
              </a:lnSpc>
            </a:pPr>
            <a:r>
              <a:rPr lang="fr-FR" sz="1103" dirty="0">
                <a:solidFill>
                  <a:srgbClr val="002060"/>
                </a:solidFill>
                <a:latin typeface="Montserrat"/>
                <a:cs typeface="Times New Roman" panose="02020603050405020304" pitchFamily="18" charset="0"/>
              </a:rPr>
              <a:t>Se préparer à candidater​</a:t>
            </a:r>
          </a:p>
          <a:p>
            <a:pPr>
              <a:lnSpc>
                <a:spcPct val="107000"/>
              </a:lnSpc>
            </a:pPr>
            <a:r>
              <a:rPr lang="fr-FR" sz="1103" dirty="0">
                <a:solidFill>
                  <a:srgbClr val="002060"/>
                </a:solidFill>
                <a:latin typeface="Montserrat"/>
                <a:cs typeface="Times New Roman" panose="02020603050405020304" pitchFamily="18" charset="0"/>
              </a:rPr>
              <a:t>Les épreuves de sélection et l’offre de poste​</a:t>
            </a:r>
          </a:p>
          <a:p>
            <a:pPr>
              <a:lnSpc>
                <a:spcPct val="107000"/>
              </a:lnSpc>
            </a:pPr>
            <a:endParaRPr lang="fr-FR" sz="1103" dirty="0">
              <a:solidFill>
                <a:srgbClr val="003DA5"/>
              </a:solidFill>
              <a:latin typeface="Montserrat"/>
              <a:cs typeface="Times New Roman" panose="02020603050405020304" pitchFamily="18" charset="0"/>
            </a:endParaRPr>
          </a:p>
          <a:p>
            <a:pPr>
              <a:lnSpc>
                <a:spcPct val="107000"/>
              </a:lnSpc>
            </a:pPr>
            <a:endParaRPr lang="fr-FR" sz="1103" dirty="0">
              <a:solidFill>
                <a:srgbClr val="003DA5"/>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Cible :</a:t>
            </a:r>
            <a:r>
              <a:rPr lang="fr-FR" sz="1103" b="1" dirty="0">
                <a:solidFill>
                  <a:srgbClr val="FF0000"/>
                </a:solidFill>
                <a:latin typeface="Montserrat"/>
                <a:cs typeface="Times New Roman"/>
              </a:rPr>
              <a:t> </a:t>
            </a:r>
          </a:p>
          <a:p>
            <a:pPr>
              <a:lnSpc>
                <a:spcPct val="107000"/>
              </a:lnSpc>
            </a:pPr>
            <a:endParaRPr lang="fr-FR" sz="1103" b="1" dirty="0">
              <a:solidFill>
                <a:srgbClr val="FF0000"/>
              </a:solidFill>
              <a:latin typeface="Montserrat"/>
              <a:cs typeface="Times New Roman"/>
            </a:endParaRPr>
          </a:p>
          <a:p>
            <a:pPr>
              <a:lnSpc>
                <a:spcPct val="107000"/>
              </a:lnSpc>
            </a:pPr>
            <a:r>
              <a:rPr lang="fr-FR" sz="1103" dirty="0">
                <a:solidFill>
                  <a:srgbClr val="002060"/>
                </a:solidFill>
                <a:latin typeface="Montserrat"/>
                <a:cs typeface="Times New Roman" panose="02020603050405020304" pitchFamily="18" charset="0"/>
              </a:rPr>
              <a:t>Tous les collaborateurs ayant un souhait d'évolution vers ce métier</a:t>
            </a:r>
          </a:p>
          <a:p>
            <a:pPr>
              <a:lnSpc>
                <a:spcPct val="107000"/>
              </a:lnSpc>
            </a:pPr>
            <a:endParaRPr lang="fr-FR" sz="1103" b="1" dirty="0">
              <a:solidFill>
                <a:srgbClr val="002060"/>
              </a:solidFill>
              <a:latin typeface="Montserrat"/>
              <a:cs typeface="Times New Roman" panose="02020603050405020304" pitchFamily="18" charset="0"/>
            </a:endParaRPr>
          </a:p>
          <a:p>
            <a:pPr indent="-210741">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err="1">
                <a:solidFill>
                  <a:srgbClr val="002060"/>
                </a:solidFill>
                <a:latin typeface="Montserrat"/>
                <a:cs typeface="Times New Roman"/>
              </a:rPr>
              <a:t>Pré-requis</a:t>
            </a:r>
            <a:r>
              <a:rPr lang="fr-FR" sz="1103" b="1" dirty="0">
                <a:solidFill>
                  <a:srgbClr val="002060"/>
                </a:solidFill>
                <a:latin typeface="Montserrat"/>
                <a:cs typeface="Times New Roman"/>
              </a:rPr>
              <a:t> :  </a:t>
            </a:r>
            <a:r>
              <a:rPr lang="fr-FR" sz="1103" dirty="0">
                <a:solidFill>
                  <a:srgbClr val="002060"/>
                </a:solidFill>
                <a:latin typeface="Montserrat"/>
                <a:cs typeface="Times New Roman"/>
              </a:rPr>
              <a:t>aucun</a:t>
            </a:r>
            <a:endParaRPr lang="fr-FR" sz="1103" dirty="0">
              <a:cs typeface="Times New Roman"/>
            </a:endParaRP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Livrables de l'atelier : </a:t>
            </a:r>
            <a:r>
              <a:rPr lang="fr-FR" sz="1103" dirty="0">
                <a:solidFill>
                  <a:srgbClr val="002060"/>
                </a:solidFill>
                <a:latin typeface="Montserrat"/>
                <a:cs typeface="Times New Roman" panose="02020603050405020304" pitchFamily="18" charset="0"/>
              </a:rPr>
              <a:t>Support participant</a:t>
            </a:r>
          </a:p>
          <a:p>
            <a:pPr marL="421838" indent="-210741">
              <a:lnSpc>
                <a:spcPct val="107000"/>
              </a:lnSpc>
              <a:spcAft>
                <a:spcPts val="739"/>
              </a:spcAft>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Modalités </a:t>
            </a:r>
            <a:endParaRPr lang="fr-FR" sz="1103" dirty="0">
              <a:solidFill>
                <a:srgbClr val="002060"/>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Durée : </a:t>
            </a:r>
            <a:r>
              <a:rPr lang="fr-FR" sz="1103" b="1" dirty="0">
                <a:solidFill>
                  <a:srgbClr val="002060"/>
                </a:solidFill>
                <a:latin typeface="Montserrat"/>
                <a:cs typeface="Times New Roman"/>
              </a:rPr>
              <a:t>1H</a:t>
            </a:r>
          </a:p>
          <a:p>
            <a:pPr marL="421838" indent="-210741">
              <a:lnSpc>
                <a:spcPct val="107000"/>
              </a:lnSpc>
              <a:buFont typeface="Arial"/>
              <a:buChar char="•"/>
            </a:pPr>
            <a:r>
              <a:rPr lang="fr-FR" sz="1097" dirty="0">
                <a:solidFill>
                  <a:srgbClr val="002060"/>
                </a:solidFill>
                <a:latin typeface="Montserrat"/>
                <a:cs typeface="Times New Roman"/>
              </a:rPr>
              <a:t>Nombre de participants maximum : </a:t>
            </a:r>
            <a:r>
              <a:rPr lang="fr-FR" sz="1097" b="1" dirty="0">
                <a:solidFill>
                  <a:srgbClr val="002060"/>
                </a:solidFill>
                <a:latin typeface="Montserrat"/>
                <a:cs typeface="Times New Roman"/>
              </a:rPr>
              <a:t>25 </a:t>
            </a:r>
            <a:endParaRPr lang="fr-FR" sz="1103" b="1" dirty="0">
              <a:solidFill>
                <a:srgbClr val="FF0000"/>
              </a:solidFill>
              <a:cs typeface="Times New Roman"/>
            </a:endParaRPr>
          </a:p>
          <a:p>
            <a:pPr marL="421838" indent="-210741">
              <a:lnSpc>
                <a:spcPct val="107000"/>
              </a:lnSpc>
              <a:buFont typeface="Arial"/>
              <a:buChar char="•"/>
            </a:pPr>
            <a:r>
              <a:rPr lang="fr-FR" sz="1097" dirty="0">
                <a:solidFill>
                  <a:srgbClr val="002060"/>
                </a:solidFill>
                <a:latin typeface="Montserrat"/>
                <a:cs typeface="Times New Roman"/>
              </a:rPr>
              <a:t>Nombre de participants minimum : </a:t>
            </a:r>
            <a:r>
              <a:rPr lang="fr-FR" sz="1097" b="1" dirty="0">
                <a:solidFill>
                  <a:srgbClr val="002060"/>
                </a:solidFill>
                <a:latin typeface="Montserrat"/>
                <a:cs typeface="Times New Roman"/>
              </a:rPr>
              <a:t>3</a:t>
            </a:r>
            <a:endParaRPr lang="fr-FR" sz="1097" b="1" dirty="0">
              <a:cs typeface="Times New Roman"/>
            </a:endParaRPr>
          </a:p>
          <a:p>
            <a:pPr marL="421838" indent="-210741">
              <a:lnSpc>
                <a:spcPct val="107000"/>
              </a:lnSpc>
              <a:buFont typeface="Arial"/>
              <a:buChar char="•"/>
            </a:pPr>
            <a:r>
              <a:rPr lang="fr-FR" sz="1103" b="1" dirty="0">
                <a:solidFill>
                  <a:srgbClr val="002060"/>
                </a:solidFill>
                <a:latin typeface="Montserrat"/>
                <a:cs typeface="Times New Roman"/>
              </a:rPr>
              <a:t>Classe virtuelle</a:t>
            </a:r>
            <a:endParaRPr lang="fr-FR" sz="1103" b="1" dirty="0">
              <a:solidFill>
                <a:srgbClr val="003DA5"/>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Statut :  </a:t>
            </a:r>
            <a:r>
              <a:rPr lang="fr-FR" sz="1103" b="1" dirty="0">
                <a:solidFill>
                  <a:srgbClr val="002060"/>
                </a:solidFill>
                <a:latin typeface="Montserrat"/>
                <a:cs typeface="Times New Roman"/>
              </a:rPr>
              <a:t>Visible à tous  </a:t>
            </a:r>
            <a:endParaRPr lang="fr-FR" sz="1103" b="1" dirty="0">
              <a:solidFill>
                <a:srgbClr val="002060"/>
              </a:solidFill>
              <a:cs typeface="Times New Roman"/>
            </a:endParaRPr>
          </a:p>
          <a:p>
            <a:pPr marL="421838" indent="-210741">
              <a:lnSpc>
                <a:spcPct val="107000"/>
              </a:lnSpc>
              <a:buFont typeface="Arial"/>
              <a:buChar char="•"/>
            </a:pPr>
            <a:r>
              <a:rPr lang="fr-FR" sz="1103" dirty="0">
                <a:solidFill>
                  <a:srgbClr val="002060"/>
                </a:solidFill>
                <a:latin typeface="Montserrat"/>
                <a:ea typeface="Calibri"/>
                <a:cs typeface="Times New Roman"/>
              </a:rPr>
              <a:t>Déploiement : </a:t>
            </a:r>
            <a:r>
              <a:rPr lang="fr-FR" sz="1103" b="1" dirty="0">
                <a:solidFill>
                  <a:srgbClr val="002060"/>
                </a:solidFill>
                <a:latin typeface="Montserrat"/>
                <a:ea typeface="Calibri"/>
                <a:cs typeface="Times New Roman"/>
              </a:rPr>
              <a:t>Régional </a:t>
            </a:r>
          </a:p>
        </p:txBody>
      </p:sp>
      <p:pic>
        <p:nvPicPr>
          <p:cNvPr id="5" name="Image 4"/>
          <p:cNvPicPr>
            <a:picLocks noChangeAspect="1"/>
          </p:cNvPicPr>
          <p:nvPr/>
        </p:nvPicPr>
        <p:blipFill>
          <a:blip r:embed="rId3"/>
          <a:stretch>
            <a:fillRect/>
          </a:stretch>
        </p:blipFill>
        <p:spPr>
          <a:xfrm>
            <a:off x="263770" y="8706425"/>
            <a:ext cx="923322" cy="694689"/>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00035" y="8300762"/>
            <a:ext cx="3877994" cy="302240"/>
          </a:xfrm>
          <a:prstGeom prst="rect">
            <a:avLst/>
          </a:prstGeom>
          <a:solidFill>
            <a:srgbClr val="FFFFFF"/>
          </a:solidFill>
          <a:ln w="28575">
            <a:solidFill>
              <a:srgbClr val="00748C"/>
            </a:solidFill>
            <a:miter lim="800000"/>
            <a:headEnd/>
            <a:tailEnd/>
          </a:ln>
        </p:spPr>
        <p:txBody>
          <a:bodyPr rot="0" vert="horz" wrap="square" lIns="84406" tIns="42203" rIns="84406" bIns="42203" anchor="t" anchorCtr="0">
            <a:noAutofit/>
          </a:bodyPr>
          <a:lstStyle/>
          <a:p>
            <a:pPr algn="ctr">
              <a:lnSpc>
                <a:spcPct val="107000"/>
              </a:lnSpc>
              <a:spcAft>
                <a:spcPts val="739"/>
              </a:spcAft>
            </a:pPr>
            <a:r>
              <a:rPr lang="fr-FR" sz="1015" b="1">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39"/>
              </a:spcAft>
            </a:pP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9" name="ZoneTexte 8"/>
          <p:cNvSpPr txBox="1"/>
          <p:nvPr/>
        </p:nvSpPr>
        <p:spPr>
          <a:xfrm>
            <a:off x="5832389" y="8464378"/>
            <a:ext cx="1025611" cy="1173892"/>
          </a:xfrm>
          <a:prstGeom prst="rect">
            <a:avLst/>
          </a:prstGeom>
          <a:solidFill>
            <a:schemeClr val="bg1"/>
          </a:solidFill>
        </p:spPr>
        <p:txBody>
          <a:bodyPr wrap="square" rtlCol="0">
            <a:spAutoFit/>
          </a:bodyPr>
          <a:lstStyle/>
          <a:p>
            <a:pPr algn="l"/>
            <a:endParaRPr lang="fr-FR" dirty="0">
              <a:solidFill>
                <a:schemeClr val="accent5"/>
              </a:solidFill>
            </a:endParaRPr>
          </a:p>
        </p:txBody>
      </p:sp>
    </p:spTree>
    <p:extLst>
      <p:ext uri="{BB962C8B-B14F-4D97-AF65-F5344CB8AC3E}">
        <p14:creationId xmlns:p14="http://schemas.microsoft.com/office/powerpoint/2010/main" val="3595395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638CE0C-F8D9-4FA4-90BE-2CFBDF03F078}" type="slidenum">
              <a:rPr lang="fr-FR" smtClean="0">
                <a:latin typeface="Montserrat" panose="00000500000000000000" pitchFamily="2" charset="0"/>
              </a:rPr>
              <a:t>11</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366987" y="860836"/>
            <a:ext cx="6017476" cy="74114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ct val="107000"/>
              </a:lnSpc>
            </a:pPr>
            <a:endParaRPr lang="fr-FR" sz="1846" b="1" dirty="0">
              <a:solidFill>
                <a:srgbClr val="002060"/>
              </a:solidFill>
              <a:latin typeface="Montserrat-Light"/>
              <a:ea typeface="Calibri" panose="020F0502020204030204" pitchFamily="34" charset="0"/>
              <a:cs typeface="Montserrat-Light"/>
            </a:endParaRPr>
          </a:p>
          <a:p>
            <a:pPr algn="ctr">
              <a:lnSpc>
                <a:spcPct val="107000"/>
              </a:lnSpc>
            </a:pPr>
            <a:r>
              <a:rPr lang="fr-FR" sz="1846" b="1" dirty="0">
                <a:solidFill>
                  <a:srgbClr val="002060"/>
                </a:solidFill>
                <a:latin typeface="Montserrat-Light"/>
                <a:ea typeface="Calibri"/>
              </a:rPr>
              <a:t> EMRG - DEVENIR CHARGE DE CLIENTÈLE EN CENTRE RELATION EXPERTISE CLIENT. (1h) -</a:t>
            </a:r>
            <a:r>
              <a:rPr lang="fr-FR" sz="1846" dirty="0">
                <a:ea typeface="+mn-lt"/>
                <a:cs typeface="+mn-lt"/>
              </a:rPr>
              <a:t> </a:t>
            </a:r>
            <a:r>
              <a:rPr lang="fr-FR" sz="1846" b="1" dirty="0">
                <a:solidFill>
                  <a:srgbClr val="002060"/>
                </a:solidFill>
                <a:latin typeface="Montserrat-Light"/>
                <a:ea typeface="Calibri"/>
              </a:rPr>
              <a:t>CLASSE VIRTUELLE</a:t>
            </a:r>
          </a:p>
          <a:p>
            <a:pPr algn="ctr">
              <a:lnSpc>
                <a:spcPct val="107000"/>
              </a:lnSpc>
            </a:pPr>
            <a:r>
              <a:rPr lang="fr-FR" sz="1108" i="1" dirty="0">
                <a:solidFill>
                  <a:srgbClr val="002060"/>
                </a:solidFill>
                <a:latin typeface="Montserrat-Light"/>
                <a:cs typeface="Times New Roman"/>
              </a:rPr>
              <a:t>Code </a:t>
            </a:r>
            <a:r>
              <a:rPr lang="fr-FR" sz="1108" i="1" dirty="0" err="1">
                <a:solidFill>
                  <a:srgbClr val="002060"/>
                </a:solidFill>
                <a:latin typeface="Montserrat-Light"/>
                <a:cs typeface="Times New Roman"/>
              </a:rPr>
              <a:t>Boform</a:t>
            </a:r>
            <a:r>
              <a:rPr lang="fr-FR" sz="1108" i="1" dirty="0">
                <a:solidFill>
                  <a:srgbClr val="002060"/>
                </a:solidFill>
                <a:latin typeface="Montserrat-Light"/>
                <a:cs typeface="Times New Roman"/>
              </a:rPr>
              <a:t>  =</a:t>
            </a:r>
            <a:r>
              <a:rPr lang="fr-FR" sz="1108" b="1" i="1" dirty="0">
                <a:solidFill>
                  <a:srgbClr val="002060"/>
                </a:solidFill>
                <a:latin typeface="Montserrat-Light"/>
                <a:cs typeface="Times New Roman"/>
              </a:rPr>
              <a:t> ZDQQ</a:t>
            </a:r>
          </a:p>
          <a:p>
            <a:pPr algn="ctr">
              <a:lnSpc>
                <a:spcPct val="107000"/>
              </a:lnSpc>
            </a:pPr>
            <a:endParaRPr lang="fr-FR" sz="1846"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Objectifs de l’atelier  :</a:t>
            </a:r>
          </a:p>
          <a:p>
            <a:pPr>
              <a:lnSpc>
                <a:spcPct val="107000"/>
              </a:lnSpc>
            </a:pPr>
            <a:r>
              <a:rPr lang="fr-FR" sz="1103" dirty="0">
                <a:solidFill>
                  <a:srgbClr val="002060"/>
                </a:solidFill>
                <a:latin typeface="Montserrat"/>
                <a:cs typeface="Times New Roman"/>
              </a:rPr>
              <a:t>Présenter et valoriser le métier de chargé de clientèle en CREC</a:t>
            </a:r>
          </a:p>
          <a:p>
            <a:pPr>
              <a:lnSpc>
                <a:spcPct val="107000"/>
              </a:lnSpc>
            </a:pPr>
            <a:r>
              <a:rPr lang="fr-FR" sz="1103" dirty="0">
                <a:solidFill>
                  <a:srgbClr val="002060"/>
                </a:solidFill>
                <a:latin typeface="Montserrat"/>
                <a:cs typeface="Times New Roman"/>
              </a:rPr>
              <a:t>Connaître les possibilités d’évolution vers ce métier</a:t>
            </a:r>
          </a:p>
          <a:p>
            <a:pPr>
              <a:lnSpc>
                <a:spcPct val="107000"/>
              </a:lnSpc>
            </a:pPr>
            <a:r>
              <a:rPr lang="fr-FR" sz="1103" dirty="0">
                <a:solidFill>
                  <a:srgbClr val="002060"/>
                </a:solidFill>
                <a:latin typeface="Montserrat"/>
                <a:cs typeface="Times New Roman"/>
              </a:rPr>
              <a:t>Permettre aux participants de se projeter sur le métier et se préparer à candidater</a:t>
            </a:r>
          </a:p>
          <a:p>
            <a:pPr>
              <a:lnSpc>
                <a:spcPct val="107000"/>
              </a:lnSpc>
            </a:pPr>
            <a:endParaRPr lang="fr-FR" sz="1103" dirty="0">
              <a:solidFill>
                <a:srgbClr val="002060"/>
              </a:solidFill>
              <a:latin typeface="Montserrat"/>
              <a:cs typeface="Times New Roman"/>
            </a:endParaRPr>
          </a:p>
          <a:p>
            <a:pPr>
              <a:lnSpc>
                <a:spcPct val="107000"/>
              </a:lnSpc>
            </a:pPr>
            <a:r>
              <a:rPr lang="fr-FR" sz="1103" b="1" dirty="0">
                <a:solidFill>
                  <a:srgbClr val="002060"/>
                </a:solidFill>
                <a:latin typeface="Montserrat"/>
                <a:cs typeface="Times New Roman"/>
              </a:rPr>
              <a:t>Programme : </a:t>
            </a:r>
          </a:p>
          <a:p>
            <a:pPr>
              <a:lnSpc>
                <a:spcPct val="107000"/>
              </a:lnSpc>
            </a:pPr>
            <a:r>
              <a:rPr lang="fr-FR" sz="1103" dirty="0">
                <a:solidFill>
                  <a:srgbClr val="002060"/>
                </a:solidFill>
                <a:latin typeface="Montserrat"/>
                <a:cs typeface="Times New Roman"/>
              </a:rPr>
              <a:t>Les enjeux de la branche Banque postale​</a:t>
            </a:r>
          </a:p>
          <a:p>
            <a:pPr>
              <a:lnSpc>
                <a:spcPct val="107000"/>
              </a:lnSpc>
            </a:pPr>
            <a:r>
              <a:rPr lang="fr-FR" sz="1103" dirty="0">
                <a:solidFill>
                  <a:srgbClr val="002060"/>
                </a:solidFill>
                <a:latin typeface="Montserrat"/>
                <a:cs typeface="Times New Roman"/>
              </a:rPr>
              <a:t>Les métiers du CREC​</a:t>
            </a:r>
          </a:p>
          <a:p>
            <a:pPr>
              <a:lnSpc>
                <a:spcPct val="107000"/>
              </a:lnSpc>
            </a:pPr>
            <a:r>
              <a:rPr lang="fr-FR" sz="1103" dirty="0">
                <a:solidFill>
                  <a:srgbClr val="002060"/>
                </a:solidFill>
                <a:latin typeface="Montserrat"/>
                <a:cs typeface="Times New Roman"/>
              </a:rPr>
              <a:t>Le métier de chargé de clientèle​</a:t>
            </a:r>
          </a:p>
          <a:p>
            <a:pPr>
              <a:lnSpc>
                <a:spcPct val="107000"/>
              </a:lnSpc>
            </a:pPr>
            <a:r>
              <a:rPr lang="fr-FR" sz="1103" dirty="0">
                <a:solidFill>
                  <a:srgbClr val="002060"/>
                </a:solidFill>
                <a:latin typeface="Montserrat"/>
                <a:cs typeface="Times New Roman"/>
              </a:rPr>
              <a:t>Se préparer à candidater​</a:t>
            </a:r>
          </a:p>
          <a:p>
            <a:pPr>
              <a:lnSpc>
                <a:spcPct val="107000"/>
              </a:lnSpc>
            </a:pPr>
            <a:r>
              <a:rPr lang="fr-FR" sz="1103" dirty="0">
                <a:solidFill>
                  <a:srgbClr val="002060"/>
                </a:solidFill>
                <a:latin typeface="Montserrat"/>
                <a:cs typeface="Times New Roman"/>
              </a:rPr>
              <a:t>Les épreuves de sélection et l’offre de poste​</a:t>
            </a:r>
          </a:p>
          <a:p>
            <a:pPr marL="421838" indent="-210741">
              <a:lnSpc>
                <a:spcPct val="107000"/>
              </a:lnSpc>
              <a:buFont typeface="Arial" panose="020B0604020202020204" pitchFamily="34" charset="0"/>
              <a:buChar char="•"/>
            </a:pPr>
            <a:endParaRPr lang="fr-FR" sz="1103" dirty="0">
              <a:solidFill>
                <a:srgbClr val="002060"/>
              </a:solidFill>
              <a:latin typeface="Montserrat"/>
              <a:cs typeface="Times New Roman" panose="02020603050405020304" pitchFamily="18" charset="0"/>
            </a:endParaRPr>
          </a:p>
          <a:p>
            <a:pPr indent="-210741">
              <a:lnSpc>
                <a:spcPct val="107000"/>
              </a:lnSpc>
              <a:buFont typeface="Arial" panose="020B0604020202020204" pitchFamily="34" charset="0"/>
              <a:buChar char="•"/>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Cible : </a:t>
            </a:r>
            <a:r>
              <a:rPr lang="fr-FR" sz="1103" dirty="0">
                <a:solidFill>
                  <a:srgbClr val="002060"/>
                </a:solidFill>
                <a:latin typeface="Montserrat"/>
                <a:cs typeface="Times New Roman"/>
              </a:rPr>
              <a:t>Tous les collaborateurs ayant un souhait d'évolution vers ce métier</a:t>
            </a: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r>
              <a:rPr lang="fr-FR" sz="1103" b="1" dirty="0" err="1">
                <a:solidFill>
                  <a:srgbClr val="002060"/>
                </a:solidFill>
                <a:latin typeface="Montserrat"/>
                <a:cs typeface="Times New Roman"/>
              </a:rPr>
              <a:t>Pré-requis</a:t>
            </a:r>
            <a:r>
              <a:rPr lang="fr-FR" sz="1103" b="1" dirty="0">
                <a:solidFill>
                  <a:srgbClr val="002060"/>
                </a:solidFill>
                <a:latin typeface="Montserrat"/>
                <a:cs typeface="Times New Roman"/>
              </a:rPr>
              <a:t> : </a:t>
            </a:r>
            <a:r>
              <a:rPr lang="fr-FR" sz="1103" dirty="0">
                <a:solidFill>
                  <a:srgbClr val="002060"/>
                </a:solidFill>
                <a:latin typeface="Montserrat"/>
                <a:cs typeface="Times New Roman"/>
              </a:rPr>
              <a:t>Aucun</a:t>
            </a:r>
          </a:p>
          <a:p>
            <a:pPr>
              <a:lnSpc>
                <a:spcPct val="107000"/>
              </a:lnSpc>
            </a:pPr>
            <a:endParaRPr lang="fr-FR" sz="1103" b="1" dirty="0">
              <a:solidFill>
                <a:srgbClr val="FF0000"/>
              </a:solidFill>
              <a:cs typeface="Times New Roman" panose="02020603050405020304" pitchFamily="18" charset="0"/>
            </a:endParaRP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Livrables de l'atelier : </a:t>
            </a:r>
            <a:r>
              <a:rPr lang="fr-FR" sz="1103" dirty="0">
                <a:solidFill>
                  <a:srgbClr val="002060"/>
                </a:solidFill>
                <a:latin typeface="Montserrat"/>
                <a:cs typeface="Times New Roman"/>
              </a:rPr>
              <a:t>Support participant</a:t>
            </a:r>
          </a:p>
          <a:p>
            <a:pPr>
              <a:lnSpc>
                <a:spcPct val="107000"/>
              </a:lnSpc>
            </a:pPr>
            <a:endParaRPr lang="fr-FR" sz="1103" b="1" dirty="0">
              <a:solidFill>
                <a:srgbClr val="002060"/>
              </a:solidFill>
              <a:latin typeface="Montserrat"/>
              <a:cs typeface="Times New Roman"/>
            </a:endParaRPr>
          </a:p>
          <a:p>
            <a:pPr>
              <a:lnSpc>
                <a:spcPct val="107000"/>
              </a:lnSpc>
            </a:pPr>
            <a:endParaRPr lang="fr-FR" sz="1103" b="1" dirty="0">
              <a:solidFill>
                <a:srgbClr val="002060"/>
              </a:solidFill>
              <a:latin typeface="Montserrat"/>
              <a:cs typeface="Times New Roman"/>
            </a:endParaRPr>
          </a:p>
          <a:p>
            <a:pPr>
              <a:lnSpc>
                <a:spcPct val="107000"/>
              </a:lnSpc>
            </a:pPr>
            <a:r>
              <a:rPr lang="fr-FR" sz="1103" b="1" dirty="0">
                <a:solidFill>
                  <a:srgbClr val="002060"/>
                </a:solidFill>
                <a:latin typeface="Montserrat" panose="00000500000000000000" pitchFamily="2" charset="0"/>
                <a:cs typeface="Times New Roman"/>
              </a:rPr>
              <a:t>Modalités </a:t>
            </a:r>
            <a:endParaRPr lang="fr-FR" sz="1103" dirty="0">
              <a:solidFill>
                <a:srgbClr val="002060"/>
              </a:solidFill>
              <a:latin typeface="Montserrat" panose="00000500000000000000" pitchFamily="2" charset="0"/>
              <a:cs typeface="Times New Roman"/>
            </a:endParaRPr>
          </a:p>
          <a:p>
            <a:pPr marL="421838" indent="-210741">
              <a:lnSpc>
                <a:spcPct val="107000"/>
              </a:lnSpc>
              <a:buFont typeface="Arial"/>
              <a:buChar char="•"/>
            </a:pPr>
            <a:r>
              <a:rPr lang="fr-FR" sz="1103" dirty="0">
                <a:solidFill>
                  <a:srgbClr val="002060"/>
                </a:solidFill>
                <a:latin typeface="Montserrat" panose="00000500000000000000" pitchFamily="2" charset="0"/>
                <a:cs typeface="Times New Roman"/>
              </a:rPr>
              <a:t>Durée : </a:t>
            </a:r>
            <a:r>
              <a:rPr lang="fr-FR" sz="1103" b="1" dirty="0">
                <a:solidFill>
                  <a:srgbClr val="002060"/>
                </a:solidFill>
                <a:latin typeface="Montserrat" panose="00000500000000000000" pitchFamily="2" charset="0"/>
                <a:cs typeface="Times New Roman"/>
              </a:rPr>
              <a:t>1H</a:t>
            </a:r>
          </a:p>
          <a:p>
            <a:pPr marL="421838" indent="-210741">
              <a:lnSpc>
                <a:spcPct val="107000"/>
              </a:lnSpc>
              <a:buFont typeface="Arial"/>
              <a:buChar char="•"/>
            </a:pPr>
            <a:r>
              <a:rPr lang="fr-FR" sz="1103" dirty="0">
                <a:solidFill>
                  <a:srgbClr val="002060"/>
                </a:solidFill>
                <a:latin typeface="Montserrat" panose="00000500000000000000" pitchFamily="2" charset="0"/>
                <a:cs typeface="Times New Roman"/>
              </a:rPr>
              <a:t>Nombre de participants maximum : </a:t>
            </a:r>
            <a:r>
              <a:rPr lang="fr-FR" sz="1103" b="1" dirty="0">
                <a:solidFill>
                  <a:srgbClr val="002060"/>
                </a:solidFill>
                <a:latin typeface="Montserrat" panose="00000500000000000000" pitchFamily="2" charset="0"/>
                <a:cs typeface="Times New Roman"/>
              </a:rPr>
              <a:t>25</a:t>
            </a:r>
          </a:p>
          <a:p>
            <a:pPr marL="421838" indent="-210741">
              <a:lnSpc>
                <a:spcPct val="107000"/>
              </a:lnSpc>
              <a:buFont typeface="Arial"/>
              <a:buChar char="•"/>
            </a:pPr>
            <a:r>
              <a:rPr lang="fr-FR" sz="1097" dirty="0">
                <a:solidFill>
                  <a:srgbClr val="002060"/>
                </a:solidFill>
                <a:latin typeface="Montserrat"/>
                <a:cs typeface="Times New Roman"/>
              </a:rPr>
              <a:t>Nombre de participants minimum :</a:t>
            </a:r>
            <a:r>
              <a:rPr lang="fr-FR" sz="1097" b="1" dirty="0">
                <a:solidFill>
                  <a:srgbClr val="002060"/>
                </a:solidFill>
                <a:latin typeface="Montserrat"/>
                <a:cs typeface="Times New Roman"/>
              </a:rPr>
              <a:t> 3</a:t>
            </a:r>
          </a:p>
          <a:p>
            <a:pPr marL="421838" indent="-210741">
              <a:lnSpc>
                <a:spcPct val="107000"/>
              </a:lnSpc>
              <a:buFont typeface="Arial"/>
              <a:buChar char="•"/>
            </a:pPr>
            <a:r>
              <a:rPr lang="fr-FR" sz="1103" dirty="0">
                <a:solidFill>
                  <a:srgbClr val="002060"/>
                </a:solidFill>
                <a:latin typeface="Montserrat" panose="00000500000000000000" pitchFamily="2" charset="0"/>
                <a:cs typeface="Times New Roman"/>
              </a:rPr>
              <a:t>Classe Virtuelle</a:t>
            </a:r>
            <a:endParaRPr lang="fr-FR" sz="1103" dirty="0">
              <a:latin typeface="Montserrat" panose="00000500000000000000" pitchFamily="2" charset="0"/>
              <a:cs typeface="Times New Roman"/>
            </a:endParaRPr>
          </a:p>
          <a:p>
            <a:pPr marL="421838" indent="-210741">
              <a:lnSpc>
                <a:spcPct val="107000"/>
              </a:lnSpc>
              <a:buFont typeface="Arial"/>
              <a:buChar char="•"/>
            </a:pPr>
            <a:r>
              <a:rPr lang="fr-FR" sz="1103" dirty="0">
                <a:solidFill>
                  <a:srgbClr val="002060"/>
                </a:solidFill>
                <a:latin typeface="Montserrat" panose="00000500000000000000" pitchFamily="2" charset="0"/>
                <a:cs typeface="Times New Roman"/>
              </a:rPr>
              <a:t>Statut : </a:t>
            </a:r>
            <a:r>
              <a:rPr lang="fr-FR" sz="1103" b="1" dirty="0">
                <a:solidFill>
                  <a:srgbClr val="002060"/>
                </a:solidFill>
                <a:latin typeface="Montserrat" panose="00000500000000000000" pitchFamily="2" charset="0"/>
                <a:cs typeface="Times New Roman"/>
              </a:rPr>
              <a:t>Visible à tous </a:t>
            </a:r>
          </a:p>
          <a:p>
            <a:pPr marL="421838" indent="-210741">
              <a:lnSpc>
                <a:spcPct val="107000"/>
              </a:lnSpc>
              <a:buFont typeface="Arial"/>
              <a:buChar char="•"/>
            </a:pPr>
            <a:r>
              <a:rPr lang="fr-FR" sz="1103" dirty="0">
                <a:solidFill>
                  <a:srgbClr val="002060"/>
                </a:solidFill>
                <a:latin typeface="Montserrat" panose="00000500000000000000" pitchFamily="2" charset="0"/>
                <a:ea typeface="Calibri"/>
                <a:cs typeface="Times New Roman"/>
              </a:rPr>
              <a:t>Déploiement : </a:t>
            </a:r>
            <a:r>
              <a:rPr lang="fr-FR" sz="1103" b="1" dirty="0">
                <a:solidFill>
                  <a:srgbClr val="002060"/>
                </a:solidFill>
                <a:latin typeface="Montserrat" panose="00000500000000000000" pitchFamily="2" charset="0"/>
                <a:ea typeface="Calibri"/>
                <a:cs typeface="Times New Roman"/>
              </a:rPr>
              <a:t>Régional</a:t>
            </a:r>
          </a:p>
        </p:txBody>
      </p:sp>
      <p:pic>
        <p:nvPicPr>
          <p:cNvPr id="5" name="Image 4"/>
          <p:cNvPicPr>
            <a:picLocks noChangeAspect="1"/>
          </p:cNvPicPr>
          <p:nvPr/>
        </p:nvPicPr>
        <p:blipFill>
          <a:blip r:embed="rId3"/>
          <a:stretch>
            <a:fillRect/>
          </a:stretch>
        </p:blipFill>
        <p:spPr>
          <a:xfrm>
            <a:off x="263770" y="8706425"/>
            <a:ext cx="923322" cy="694689"/>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00035" y="8300762"/>
            <a:ext cx="3877994" cy="302240"/>
          </a:xfrm>
          <a:prstGeom prst="rect">
            <a:avLst/>
          </a:prstGeom>
          <a:solidFill>
            <a:srgbClr val="FFFFFF"/>
          </a:solidFill>
          <a:ln w="28575">
            <a:solidFill>
              <a:srgbClr val="00748C"/>
            </a:solidFill>
            <a:miter lim="800000"/>
            <a:headEnd/>
            <a:tailEnd/>
          </a:ln>
        </p:spPr>
        <p:txBody>
          <a:bodyPr rot="0" vert="horz" wrap="square" lIns="84406" tIns="42203" rIns="84406" bIns="42203" anchor="t" anchorCtr="0">
            <a:noAutofit/>
          </a:bodyPr>
          <a:lstStyle/>
          <a:p>
            <a:pPr algn="ctr">
              <a:lnSpc>
                <a:spcPct val="107000"/>
              </a:lnSpc>
              <a:spcAft>
                <a:spcPts val="739"/>
              </a:spcAft>
            </a:pPr>
            <a:r>
              <a:rPr lang="fr-FR" sz="1015" b="1">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39"/>
              </a:spcAft>
            </a:pP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9" name="ZoneTexte 8"/>
          <p:cNvSpPr txBox="1"/>
          <p:nvPr/>
        </p:nvSpPr>
        <p:spPr>
          <a:xfrm>
            <a:off x="5832389" y="8464378"/>
            <a:ext cx="1025611" cy="1173892"/>
          </a:xfrm>
          <a:prstGeom prst="rect">
            <a:avLst/>
          </a:prstGeom>
          <a:solidFill>
            <a:schemeClr val="bg1"/>
          </a:solidFill>
        </p:spPr>
        <p:txBody>
          <a:bodyPr wrap="square" rtlCol="0">
            <a:spAutoFit/>
          </a:bodyPr>
          <a:lstStyle/>
          <a:p>
            <a:pPr algn="l"/>
            <a:endParaRPr lang="fr-FR" dirty="0">
              <a:solidFill>
                <a:schemeClr val="accent5"/>
              </a:solidFill>
            </a:endParaRPr>
          </a:p>
        </p:txBody>
      </p:sp>
    </p:spTree>
    <p:extLst>
      <p:ext uri="{BB962C8B-B14F-4D97-AF65-F5344CB8AC3E}">
        <p14:creationId xmlns:p14="http://schemas.microsoft.com/office/powerpoint/2010/main" val="329251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12</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DEVENEZ MENBRE DE CODIR DE SECTEUR – </a:t>
            </a:r>
          </a:p>
          <a:p>
            <a:pPr algn="ctr"/>
            <a:r>
              <a:rPr lang="fr-FR" sz="2000" b="1" dirty="0">
                <a:ea typeface="+mn-lt"/>
                <a:cs typeface="+mn-lt"/>
              </a:rPr>
              <a:t>CLASSE VIRTUELLE</a:t>
            </a:r>
            <a:endParaRPr lang="fr-FR" sz="1200" dirty="0">
              <a:ea typeface="+mn-lt"/>
              <a:cs typeface="+mn-lt"/>
            </a:endParaRPr>
          </a:p>
          <a:p>
            <a:pPr algn="ctr"/>
            <a:r>
              <a:rPr lang="fr-FR" sz="1200" b="1" i="1" dirty="0">
                <a:ea typeface="+mn-lt"/>
                <a:cs typeface="+mn-lt"/>
              </a:rPr>
              <a:t> ZDNS (3H30)</a:t>
            </a: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Connaitre l’organisation d’un secteur, les métiers de N-1 d’un Directeur de secteur et leurs enjeux</a:t>
            </a:r>
          </a:p>
          <a:p>
            <a:pPr marL="285750" indent="-285750">
              <a:buFont typeface="Arial"/>
              <a:buChar char="•"/>
            </a:pPr>
            <a:r>
              <a:rPr lang="fr-FR" sz="1200" dirty="0">
                <a:ea typeface="+mn-lt"/>
                <a:cs typeface="+mn-lt"/>
              </a:rPr>
              <a:t>Se préparer à candidater sur un poste de membre de Codir de secteur</a:t>
            </a:r>
          </a:p>
          <a:p>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Présentation de l’environnement d’un secteur et de la stratégie de la Branche Réseau</a:t>
            </a:r>
          </a:p>
          <a:p>
            <a:pPr marL="285750" indent="-285750">
              <a:buFont typeface="Symbol"/>
              <a:buChar char="•"/>
            </a:pPr>
            <a:r>
              <a:rPr lang="fr-FR" sz="1200" dirty="0">
                <a:ea typeface="+mn-lt"/>
                <a:cs typeface="+mn-lt"/>
              </a:rPr>
              <a:t>Présentation de l’organisation d’un secteur</a:t>
            </a:r>
          </a:p>
          <a:p>
            <a:pPr marL="285750" indent="-285750">
              <a:buFont typeface="Symbol"/>
              <a:buChar char="•"/>
            </a:pPr>
            <a:r>
              <a:rPr lang="fr-FR" sz="1200" dirty="0">
                <a:ea typeface="+mn-lt"/>
                <a:cs typeface="+mn-lt"/>
              </a:rPr>
              <a:t>Zoom sur les compétences attendues pour chacun des métiers et autoévaluation</a:t>
            </a:r>
          </a:p>
          <a:p>
            <a:pPr marL="285750" indent="-285750">
              <a:buFont typeface="Symbol"/>
              <a:buChar char="•"/>
            </a:pPr>
            <a:r>
              <a:rPr lang="fr-FR" sz="1200" dirty="0">
                <a:ea typeface="+mn-lt"/>
                <a:cs typeface="+mn-lt"/>
              </a:rPr>
              <a:t>Présentation des processus de sélection</a:t>
            </a:r>
          </a:p>
          <a:p>
            <a:pPr marL="285750" indent="-285750">
              <a:buFont typeface="Symbol"/>
              <a:buChar char="•"/>
            </a:pPr>
            <a:r>
              <a:rPr lang="fr-FR" sz="1200" dirty="0">
                <a:ea typeface="+mn-lt"/>
                <a:cs typeface="+mn-lt"/>
              </a:rPr>
              <a:t>To do List pour vous préparer à candidater</a:t>
            </a:r>
          </a:p>
          <a:p>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r>
              <a:rPr lang="fr-FR" sz="1200" dirty="0">
                <a:ea typeface="+mn-lt"/>
                <a:cs typeface="+mn-lt"/>
              </a:rPr>
              <a:t>  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285750" indent="-285750">
              <a:buFont typeface="Symbol"/>
              <a:buChar char="•"/>
            </a:pPr>
            <a:r>
              <a:rPr lang="fr-FR" sz="1200" dirty="0">
                <a:ea typeface="+mn-lt"/>
                <a:cs typeface="+mn-lt"/>
              </a:rPr>
              <a:t>Modalité :</a:t>
            </a:r>
            <a:r>
              <a:rPr lang="fr-FR" sz="1200" b="1" dirty="0">
                <a:ea typeface="+mn-lt"/>
                <a:cs typeface="+mn-lt"/>
              </a:rPr>
              <a:t> Classe Virtuelle </a:t>
            </a:r>
          </a:p>
          <a:p>
            <a:pPr marL="285750" indent="-285750">
              <a:buFont typeface="Symbol"/>
              <a:buChar char="•"/>
            </a:pPr>
            <a:r>
              <a:rPr lang="fr-FR" sz="1200" dirty="0">
                <a:ea typeface="+mn-lt"/>
                <a:cs typeface="+mn-lt"/>
              </a:rPr>
              <a:t>Durée : </a:t>
            </a:r>
            <a:r>
              <a:rPr lang="fr-FR" sz="1200" b="1" dirty="0">
                <a:ea typeface="+mn-lt"/>
                <a:cs typeface="+mn-lt"/>
              </a:rPr>
              <a:t>3H30</a:t>
            </a:r>
            <a:endParaRPr lang="fr-FR" sz="1200" dirty="0">
              <a:ea typeface="+mn-lt"/>
              <a:cs typeface="+mn-lt"/>
            </a:endParaRPr>
          </a:p>
          <a:p>
            <a:pPr marL="285750" indent="-285750">
              <a:buFont typeface="Symbol"/>
              <a:buChar char="•"/>
            </a:pPr>
            <a:r>
              <a:rPr lang="fr-FR" sz="1200" dirty="0">
                <a:ea typeface="+mn-lt"/>
                <a:cs typeface="+mn-lt"/>
              </a:rPr>
              <a:t>Nombre de participants maximum : </a:t>
            </a:r>
            <a:r>
              <a:rPr lang="fr-FR" sz="1200" b="1" dirty="0">
                <a:ea typeface="+mn-lt"/>
                <a:cs typeface="+mn-lt"/>
              </a:rPr>
              <a:t>12</a:t>
            </a:r>
            <a:endParaRPr lang="fr-FR" sz="1200" dirty="0">
              <a:ea typeface="+mn-lt"/>
              <a:cs typeface="+mn-lt"/>
            </a:endParaRPr>
          </a:p>
          <a:p>
            <a:pPr marL="285750" indent="-285750">
              <a:buFont typeface="Symbol"/>
              <a:buChar char="•"/>
            </a:pPr>
            <a:r>
              <a:rPr lang="fr-FR" sz="1200" dirty="0">
                <a:ea typeface="+mn-lt"/>
                <a:cs typeface="+mn-lt"/>
              </a:rPr>
              <a:t>Nombre de participants minimums : </a:t>
            </a:r>
            <a:r>
              <a:rPr lang="fr-FR" sz="1200" b="1" dirty="0">
                <a:ea typeface="+mn-lt"/>
                <a:cs typeface="+mn-lt"/>
              </a:rPr>
              <a:t>5</a:t>
            </a:r>
            <a:endParaRPr lang="fr-FR" sz="1200" dirty="0">
              <a:ea typeface="+mn-lt"/>
              <a:cs typeface="+mn-lt"/>
            </a:endParaRPr>
          </a:p>
          <a:p>
            <a:pPr marL="285750" indent="-285750">
              <a:buFont typeface="Symbol"/>
              <a:buChar char="•"/>
            </a:pPr>
            <a:r>
              <a:rPr lang="fr-FR" sz="1200" dirty="0">
                <a:ea typeface="+mn-lt"/>
                <a:cs typeface="+mn-lt"/>
              </a:rPr>
              <a:t>Statut : </a:t>
            </a:r>
            <a:r>
              <a:rPr lang="fr-FR" sz="1200" b="1" dirty="0">
                <a:ea typeface="+mn-lt"/>
                <a:cs typeface="+mn-lt"/>
              </a:rPr>
              <a:t>OUVERT A TOUS LES COLLABORATEURS</a:t>
            </a:r>
          </a:p>
          <a:p>
            <a:pPr marL="285750" indent="-285750">
              <a:buFont typeface="Symbol"/>
              <a:buChar char="•"/>
            </a:pPr>
            <a:r>
              <a:rPr lang="fr-FR" sz="1200" dirty="0">
                <a:ea typeface="+mn-lt"/>
                <a:cs typeface="+mn-lt"/>
              </a:rPr>
              <a:t>Déploiement : </a:t>
            </a:r>
            <a:r>
              <a:rPr lang="fr-FR" sz="1200" b="1" dirty="0">
                <a:ea typeface="+mn-lt"/>
                <a:cs typeface="+mn-lt"/>
              </a:rPr>
              <a:t>National et régional</a:t>
            </a:r>
            <a:endParaRPr lang="fr-FR" sz="1200" dirty="0">
              <a:ea typeface="+mn-lt"/>
              <a:cs typeface="+mn-lt"/>
            </a:endParaRPr>
          </a:p>
          <a:p>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3612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13</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DISPOSITIFS DE MOBILITÉ EXTERNE (1h) - CLASSE VIRTUELLE</a:t>
            </a:r>
          </a:p>
          <a:p>
            <a:pPr algn="ctr"/>
            <a:r>
              <a:rPr lang="fr-FR" sz="1200" b="1" i="1" dirty="0">
                <a:ea typeface="+mn-lt"/>
                <a:cs typeface="+mn-lt"/>
              </a:rPr>
              <a:t>ZDKM</a:t>
            </a: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Découvrir les dispositifs de mobilité externe proposés par l'entreprise pour les salariés et fonctionnaires.</a:t>
            </a:r>
          </a:p>
          <a:p>
            <a:pPr marL="285750" indent="-285750">
              <a:buFont typeface="Arial"/>
              <a:buChar char="•"/>
            </a:pPr>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b="1" dirty="0">
              <a:ea typeface="+mn-lt"/>
              <a:cs typeface="+mn-lt"/>
            </a:endParaRPr>
          </a:p>
          <a:p>
            <a:pPr marL="171450" indent="-171450">
              <a:buFont typeface="Arial" panose="020B0604020202020204" pitchFamily="34" charset="0"/>
              <a:buChar char="•"/>
            </a:pPr>
            <a:r>
              <a:rPr lang="fr-FR" sz="1200" dirty="0">
                <a:ea typeface="+mn-lt"/>
                <a:cs typeface="+mn-lt"/>
              </a:rPr>
              <a:t>Panorama du sujet à travers les différents dispositifs : MVS, APP, ACE, Mobilité vers la FP, ESS </a:t>
            </a:r>
          </a:p>
          <a:p>
            <a:pPr marL="171450" indent="-171450">
              <a:buFont typeface="Arial" panose="020B0604020202020204" pitchFamily="34" charset="0"/>
              <a:buChar char="•"/>
            </a:pPr>
            <a:r>
              <a:rPr lang="fr-FR" sz="1200" dirty="0">
                <a:ea typeface="+mn-lt"/>
                <a:cs typeface="+mn-lt"/>
              </a:rPr>
              <a:t>Temps de partage d’échanges</a:t>
            </a:r>
          </a:p>
          <a:p>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 </a:t>
            </a:r>
          </a:p>
          <a:p>
            <a:endParaRPr lang="fr-FR" sz="1200" dirty="0">
              <a:ea typeface="+mn-lt"/>
              <a:cs typeface="+mn-lt"/>
            </a:endParaRPr>
          </a:p>
          <a:p>
            <a:r>
              <a:rPr lang="fr-FR" sz="1200" b="1" dirty="0">
                <a:ea typeface="+mn-lt"/>
                <a:cs typeface="+mn-lt"/>
              </a:rPr>
              <a:t>Modalités </a:t>
            </a:r>
            <a:r>
              <a:rPr lang="fr-FR" sz="1200" dirty="0">
                <a:ea typeface="+mn-lt"/>
                <a:cs typeface="+mn-lt"/>
              </a:rPr>
              <a:t> </a:t>
            </a:r>
          </a:p>
          <a:p>
            <a:pPr marL="171450" indent="-171450">
              <a:buFont typeface="Arial" panose="020B0604020202020204" pitchFamily="34" charset="0"/>
              <a:buChar char="•"/>
            </a:pPr>
            <a:endParaRPr lang="fr-FR" sz="1200" b="1" dirty="0">
              <a:ea typeface="+mn-lt"/>
              <a:cs typeface="+mn-lt"/>
            </a:endParaRPr>
          </a:p>
          <a:p>
            <a:pPr marL="171450" indent="-171450">
              <a:buFont typeface="Arial" panose="020B0604020202020204" pitchFamily="34" charset="0"/>
              <a:buChar char="•"/>
            </a:pPr>
            <a:r>
              <a:rPr lang="fr-FR" sz="1200" dirty="0">
                <a:ea typeface="+mn-lt"/>
                <a:cs typeface="+mn-lt"/>
              </a:rPr>
              <a:t>Modalité :</a:t>
            </a:r>
            <a:r>
              <a:rPr lang="fr-FR" sz="1200" b="1" dirty="0">
                <a:ea typeface="+mn-lt"/>
                <a:cs typeface="+mn-lt"/>
              </a:rPr>
              <a:t> Classe Virtuelle </a:t>
            </a:r>
          </a:p>
          <a:p>
            <a:pPr marL="171450" indent="-171450">
              <a:buFont typeface="Arial" panose="020B0604020202020204" pitchFamily="34" charset="0"/>
              <a:buChar char="•"/>
            </a:pPr>
            <a:r>
              <a:rPr lang="fr-FR" sz="1200" dirty="0">
                <a:ea typeface="+mn-lt"/>
                <a:cs typeface="+mn-lt"/>
              </a:rPr>
              <a:t>Durée : 1H</a:t>
            </a: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30</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a:t>
            </a:r>
            <a:r>
              <a:rPr lang="fr-FR" sz="1200" b="1" dirty="0">
                <a:ea typeface="+mn-lt"/>
                <a:cs typeface="+mn-lt"/>
              </a:rPr>
              <a:t>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9289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14</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FONCTION PUBLIQUE (1h) - CLASSE VIRTUELLE</a:t>
            </a:r>
          </a:p>
          <a:p>
            <a:pPr algn="ctr"/>
            <a:r>
              <a:rPr lang="fr-FR" sz="1200" b="1" i="1" dirty="0">
                <a:ea typeface="+mn-lt"/>
                <a:cs typeface="+mn-lt"/>
              </a:rPr>
              <a:t> ZDKO (1H)</a:t>
            </a:r>
            <a:endParaRPr lang="fr-FR" sz="1200" dirty="0">
              <a:ea typeface="+mn-lt"/>
              <a:cs typeface="+mn-lt"/>
            </a:endParaRPr>
          </a:p>
          <a:p>
            <a:r>
              <a:rPr lang="fr-FR" sz="1200" b="1" dirty="0">
                <a:ea typeface="+mn-lt"/>
                <a:cs typeface="+mn-lt"/>
              </a:rPr>
              <a:t>Objectifs de l’atelier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Les essentiels de la mobilité vers la fonction publique.</a:t>
            </a:r>
          </a:p>
          <a:p>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Présentation la fonction publique</a:t>
            </a:r>
          </a:p>
          <a:p>
            <a:pPr marL="171450" indent="-171450">
              <a:buFont typeface="Arial" panose="020B0604020202020204" pitchFamily="34" charset="0"/>
              <a:buChar char="•"/>
            </a:pPr>
            <a:r>
              <a:rPr lang="fr-FR" sz="1200" dirty="0">
                <a:ea typeface="+mn-lt"/>
                <a:cs typeface="+mn-lt"/>
              </a:rPr>
              <a:t>Identification des modalités principales d’accès </a:t>
            </a:r>
          </a:p>
          <a:p>
            <a:pPr marL="171450" indent="-171450">
              <a:buFont typeface="Arial" panose="020B0604020202020204" pitchFamily="34" charset="0"/>
              <a:buChar char="•"/>
            </a:pPr>
            <a:r>
              <a:rPr lang="fr-FR" sz="1200" dirty="0">
                <a:ea typeface="+mn-lt"/>
                <a:cs typeface="+mn-lt"/>
              </a:rPr>
              <a:t>Identification des dispositifs de mobilité vers les FP adaptés au statut (fonctionnaire et salarié)</a:t>
            </a:r>
          </a:p>
          <a:p>
            <a:pPr marL="285750" indent="-285750">
              <a:buFont typeface="Symbol"/>
              <a:buChar char="•"/>
            </a:pPr>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171450" indent="-171450">
              <a:buFont typeface="Arial" panose="020B0604020202020204" pitchFamily="34" charset="0"/>
              <a:buChar char="•"/>
            </a:pPr>
            <a:r>
              <a:rPr lang="fr-FR" sz="1200" dirty="0">
                <a:ea typeface="+mn-lt"/>
                <a:cs typeface="+mn-lt"/>
              </a:rPr>
              <a:t>Modalité :</a:t>
            </a:r>
            <a:r>
              <a:rPr lang="fr-FR" sz="1200" b="1" dirty="0">
                <a:ea typeface="+mn-lt"/>
                <a:cs typeface="+mn-lt"/>
              </a:rPr>
              <a:t> Classe Virtuelle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1H</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30</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a:t>
            </a:r>
            <a:r>
              <a:rPr lang="fr-FR" sz="1200" b="1" dirty="0">
                <a:ea typeface="+mn-lt"/>
                <a:cs typeface="+mn-lt"/>
              </a:rPr>
              <a:t>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8480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15</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ESS, ECONOMIE SOCIALE ET SOLIDAIRE (1h) - CLASSE VIRTUELLE</a:t>
            </a:r>
          </a:p>
          <a:p>
            <a:pPr algn="ctr"/>
            <a:r>
              <a:rPr lang="fr-FR" sz="1200" b="1" i="1" dirty="0">
                <a:ea typeface="+mn-lt"/>
                <a:cs typeface="+mn-lt"/>
              </a:rPr>
              <a:t> ZDKS (1H)</a:t>
            </a:r>
            <a:endParaRPr lang="fr-FR" sz="1200" dirty="0">
              <a:ea typeface="+mn-lt"/>
              <a:cs typeface="+mn-lt"/>
            </a:endParaRPr>
          </a:p>
          <a:p>
            <a:r>
              <a:rPr lang="fr-FR" sz="1200" b="1" dirty="0">
                <a:ea typeface="+mn-lt"/>
                <a:cs typeface="+mn-lt"/>
              </a:rPr>
              <a:t>Objectifs de l’atelier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Informer globalement sur l’Économie Sociale et Solidaire. </a:t>
            </a:r>
          </a:p>
          <a:p>
            <a:pPr marL="171450" indent="-171450">
              <a:buFont typeface="Arial" panose="020B0604020202020204" pitchFamily="34" charset="0"/>
              <a:buChar char="•"/>
            </a:pPr>
            <a:r>
              <a:rPr lang="fr-FR" sz="1200" dirty="0">
                <a:ea typeface="+mn-lt"/>
                <a:cs typeface="+mn-lt"/>
              </a:rPr>
              <a:t>Présenter les dispositifs de mobilité liés vers ce secteur.</a:t>
            </a:r>
          </a:p>
          <a:p>
            <a:pPr marL="171450" indent="-171450">
              <a:buFont typeface="Arial" panose="020B0604020202020204" pitchFamily="34" charset="0"/>
              <a:buChar char="•"/>
            </a:pPr>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Les objectifs de cet atelier Flash : </a:t>
            </a:r>
          </a:p>
          <a:p>
            <a:pPr marL="171450" indent="-171450">
              <a:buFont typeface="Arial" panose="020B0604020202020204" pitchFamily="34" charset="0"/>
              <a:buChar char="•"/>
            </a:pPr>
            <a:r>
              <a:rPr lang="fr-FR" sz="1200" dirty="0">
                <a:ea typeface="+mn-lt"/>
                <a:cs typeface="+mn-lt"/>
              </a:rPr>
              <a:t>Informer globalement sur l’Economie Sociale et Solidaire</a:t>
            </a:r>
          </a:p>
          <a:p>
            <a:pPr marL="171450" indent="-171450">
              <a:buFont typeface="Arial" panose="020B0604020202020204" pitchFamily="34" charset="0"/>
              <a:buChar char="•"/>
            </a:pPr>
            <a:r>
              <a:rPr lang="fr-FR" sz="1200" dirty="0">
                <a:ea typeface="+mn-lt"/>
                <a:cs typeface="+mn-lt"/>
              </a:rPr>
              <a:t>Présenter les dispositifs de mobilité liés à ce secteur )</a:t>
            </a:r>
          </a:p>
          <a:p>
            <a:pPr marL="285750" indent="-285750">
              <a:buFont typeface="Symbol"/>
              <a:buChar char="•"/>
            </a:pPr>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171450" indent="-171450">
              <a:buFont typeface="Arial" panose="020B0604020202020204" pitchFamily="34" charset="0"/>
              <a:buChar char="•"/>
            </a:pPr>
            <a:r>
              <a:rPr lang="fr-FR" sz="1200" dirty="0">
                <a:ea typeface="+mn-lt"/>
                <a:cs typeface="+mn-lt"/>
              </a:rPr>
              <a:t>Modalité :</a:t>
            </a:r>
            <a:r>
              <a:rPr lang="fr-FR" sz="1200" b="1" dirty="0">
                <a:ea typeface="+mn-lt"/>
                <a:cs typeface="+mn-lt"/>
              </a:rPr>
              <a:t> Classe Virtuelle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1H</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maximum :</a:t>
            </a:r>
            <a:r>
              <a:rPr lang="fr-FR" sz="1200" b="1" dirty="0">
                <a:ea typeface="+mn-lt"/>
                <a:cs typeface="+mn-lt"/>
              </a:rPr>
              <a:t> 40</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a:t>
            </a:r>
            <a:r>
              <a:rPr lang="fr-FR" sz="1200" b="1" dirty="0">
                <a:ea typeface="+mn-lt"/>
                <a:cs typeface="+mn-lt"/>
              </a:rPr>
              <a:t>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72082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16</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CRÉER SON ENTREPRISE (1h) - CLASSE VIRTUELLE</a:t>
            </a:r>
          </a:p>
          <a:p>
            <a:pPr algn="ctr"/>
            <a:r>
              <a:rPr lang="fr-FR" sz="1200" b="1" i="1" dirty="0">
                <a:ea typeface="+mn-lt"/>
                <a:cs typeface="+mn-lt"/>
              </a:rPr>
              <a:t> ZDOD (1H)</a:t>
            </a: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171450" indent="-171450">
              <a:buFont typeface="Arial" panose="020B0604020202020204" pitchFamily="34" charset="0"/>
              <a:buChar char="•"/>
            </a:pPr>
            <a:r>
              <a:rPr lang="fr-FR" sz="1200" dirty="0">
                <a:ea typeface="+mn-lt"/>
                <a:cs typeface="+mn-lt"/>
              </a:rPr>
              <a:t>Cet atelier s’adresse tous les collaborateurs ayant un projet de création ou de reprise d’entreprise.  </a:t>
            </a:r>
          </a:p>
          <a:p>
            <a:pPr marL="171450" indent="-171450">
              <a:buFont typeface="Arial" panose="020B0604020202020204" pitchFamily="34" charset="0"/>
              <a:buChar char="•"/>
            </a:pPr>
            <a:r>
              <a:rPr lang="fr-FR" sz="1200" dirty="0">
                <a:ea typeface="+mn-lt"/>
                <a:cs typeface="+mn-lt"/>
              </a:rPr>
              <a:t>Il vise à informer sur le dispositif d'accompagnement mis en place par La Poste pour accompagner ces projets.</a:t>
            </a:r>
          </a:p>
          <a:p>
            <a:endParaRPr lang="fr-FR" sz="1200" b="1"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Présentation du dispositif</a:t>
            </a:r>
          </a:p>
          <a:p>
            <a:pPr marL="171450" indent="-171450">
              <a:buFont typeface="Arial" panose="020B0604020202020204" pitchFamily="34" charset="0"/>
              <a:buChar char="•"/>
            </a:pPr>
            <a:r>
              <a:rPr lang="fr-FR" sz="1200" dirty="0">
                <a:ea typeface="+mn-lt"/>
                <a:cs typeface="+mn-lt"/>
              </a:rPr>
              <a:t>La création d’entreprise à La Poste : une réalité</a:t>
            </a:r>
          </a:p>
          <a:p>
            <a:pPr marL="171450" indent="-171450">
              <a:buFont typeface="Arial" panose="020B0604020202020204" pitchFamily="34" charset="0"/>
              <a:buChar char="•"/>
            </a:pPr>
            <a:r>
              <a:rPr lang="fr-FR" sz="1200" dirty="0">
                <a:ea typeface="+mn-lt"/>
                <a:cs typeface="+mn-lt"/>
              </a:rPr>
              <a:t>Les experts pour orienter et accompagner à toutes les étapes du projet</a:t>
            </a:r>
          </a:p>
          <a:p>
            <a:pPr marL="171450" indent="-171450">
              <a:buFont typeface="Arial" panose="020B0604020202020204" pitchFamily="34" charset="0"/>
              <a:buChar char="•"/>
            </a:pPr>
            <a:r>
              <a:rPr lang="fr-FR" sz="1200" dirty="0">
                <a:ea typeface="+mn-lt"/>
                <a:cs typeface="+mn-lt"/>
              </a:rPr>
              <a:t>Les aides financières</a:t>
            </a:r>
          </a:p>
          <a:p>
            <a:pPr marL="171450" indent="-171450">
              <a:buFont typeface="Arial" panose="020B0604020202020204" pitchFamily="34" charset="0"/>
              <a:buChar char="•"/>
            </a:pPr>
            <a:r>
              <a:rPr lang="fr-FR" sz="1200" dirty="0">
                <a:ea typeface="+mn-lt"/>
                <a:cs typeface="+mn-lt"/>
              </a:rPr>
              <a:t>Les formations </a:t>
            </a:r>
          </a:p>
          <a:p>
            <a:pPr marL="171450" indent="-171450">
              <a:buFont typeface="Arial" panose="020B0604020202020204" pitchFamily="34" charset="0"/>
              <a:buChar char="•"/>
            </a:pPr>
            <a:r>
              <a:rPr lang="fr-FR" sz="1200" dirty="0">
                <a:ea typeface="+mn-lt"/>
                <a:cs typeface="+mn-lt"/>
              </a:rPr>
              <a:t>Un congé pour création d’entreprise et la possibilité de retour à La Poste pendant plusieurs années </a:t>
            </a:r>
          </a:p>
          <a:p>
            <a:pPr marL="171450" indent="-171450">
              <a:buFont typeface="Arial" panose="020B0604020202020204" pitchFamily="34" charset="0"/>
              <a:buChar char="•"/>
            </a:pPr>
            <a:r>
              <a:rPr lang="fr-FR" sz="1200" dirty="0">
                <a:ea typeface="+mn-lt"/>
                <a:cs typeface="+mn-lt"/>
              </a:rPr>
              <a:t>Les informations à disposition sur </a:t>
            </a:r>
            <a:r>
              <a:rPr lang="fr-FR" sz="1200" dirty="0" err="1">
                <a:ea typeface="+mn-lt"/>
                <a:cs typeface="+mn-lt"/>
              </a:rPr>
              <a:t>m@p</a:t>
            </a:r>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171450" indent="-171450">
              <a:buFont typeface="Arial" panose="020B0604020202020204" pitchFamily="34" charset="0"/>
              <a:buChar char="•"/>
            </a:pPr>
            <a:r>
              <a:rPr lang="fr-FR" sz="1200" dirty="0">
                <a:ea typeface="+mn-lt"/>
                <a:cs typeface="+mn-lt"/>
              </a:rPr>
              <a:t>Modalité :</a:t>
            </a:r>
            <a:r>
              <a:rPr lang="fr-FR" sz="1200" b="1" dirty="0">
                <a:ea typeface="+mn-lt"/>
                <a:cs typeface="+mn-lt"/>
              </a:rPr>
              <a:t> Classe Virtuelle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1H</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60</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a:t>
            </a:r>
            <a:r>
              <a:rPr lang="fr-FR" sz="1200" b="1" dirty="0">
                <a:ea typeface="+mn-lt"/>
                <a:cs typeface="+mn-lt"/>
              </a:rPr>
              <a:t>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8253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638CE0C-F8D9-4FA4-90BE-2CFBDF03F078}" type="slidenum">
              <a:rPr lang="fr-FR" smtClean="0"/>
              <a:t>17</a:t>
            </a:fld>
            <a:endParaRPr lang="fr-FR"/>
          </a:p>
        </p:txBody>
      </p:sp>
      <p:sp>
        <p:nvSpPr>
          <p:cNvPr id="5"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DEVENIR ROP A LA BSCC (1H) – CLASSE VIRTUELLE.</a:t>
            </a:r>
            <a:endParaRPr lang="fr-FR" sz="2000" dirty="0">
              <a:ea typeface="+mn-lt"/>
              <a:cs typeface="+mn-lt"/>
            </a:endParaRPr>
          </a:p>
          <a:p>
            <a:pPr algn="ctr"/>
            <a:endParaRPr lang="fr-FR" sz="1200" dirty="0">
              <a:ea typeface="+mn-lt"/>
              <a:cs typeface="+mn-lt"/>
            </a:endParaRPr>
          </a:p>
          <a:p>
            <a:pPr algn="ctr"/>
            <a:r>
              <a:rPr lang="fr-FR" sz="1200" b="1" i="1" dirty="0">
                <a:ea typeface="+mn-lt"/>
                <a:cs typeface="+mn-lt"/>
              </a:rPr>
              <a:t> ZDQY (1H) </a:t>
            </a:r>
            <a:endParaRPr lang="fr-FR" sz="1200"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Vous présenter le métier de ROP à la BSCC et ses attendus (compétences).</a:t>
            </a:r>
          </a:p>
          <a:p>
            <a:pPr marL="285750" indent="-285750">
              <a:buFont typeface="Arial"/>
              <a:buChar char="•"/>
            </a:pPr>
            <a:r>
              <a:rPr lang="fr-FR" sz="1200" dirty="0">
                <a:ea typeface="+mn-lt"/>
                <a:cs typeface="+mn-lt"/>
              </a:rPr>
              <a:t>Vous présenter le </a:t>
            </a:r>
            <a:r>
              <a:rPr lang="fr-FR" sz="1200" dirty="0" err="1">
                <a:ea typeface="+mn-lt"/>
                <a:cs typeface="+mn-lt"/>
              </a:rPr>
              <a:t>process</a:t>
            </a:r>
            <a:r>
              <a:rPr lang="fr-FR" sz="1200" dirty="0">
                <a:ea typeface="+mn-lt"/>
                <a:cs typeface="+mn-lt"/>
              </a:rPr>
              <a:t> de recrutement. </a:t>
            </a:r>
          </a:p>
          <a:p>
            <a:pPr marL="285750" indent="-285750">
              <a:buFont typeface="Arial"/>
              <a:buChar char="•"/>
            </a:pPr>
            <a:r>
              <a:rPr lang="fr-FR" sz="1200" dirty="0">
                <a:ea typeface="+mn-lt"/>
                <a:cs typeface="+mn-lt"/>
              </a:rPr>
              <a:t>Vous donner des clés, un outil pour préparer votre candidature.</a:t>
            </a:r>
          </a:p>
          <a:p>
            <a:pPr marL="285750" indent="-285750">
              <a:buFont typeface="Arial"/>
              <a:buChar char="•"/>
            </a:pPr>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Aucun</a:t>
            </a:r>
          </a:p>
          <a:p>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  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285750" indent="-285750">
              <a:buFont typeface="Symbol"/>
              <a:buChar char="•"/>
            </a:pPr>
            <a:r>
              <a:rPr lang="fr-FR" sz="1200" dirty="0">
                <a:ea typeface="+mn-lt"/>
                <a:cs typeface="+mn-lt"/>
              </a:rPr>
              <a:t>Modalité :</a:t>
            </a:r>
            <a:r>
              <a:rPr lang="fr-FR" sz="1200" b="1" dirty="0">
                <a:ea typeface="+mn-lt"/>
                <a:cs typeface="+mn-lt"/>
              </a:rPr>
              <a:t> Classe Virtuelle </a:t>
            </a:r>
          </a:p>
          <a:p>
            <a:pPr marL="285750" indent="-285750">
              <a:buFont typeface="Symbol"/>
              <a:buChar char="•"/>
            </a:pPr>
            <a:r>
              <a:rPr lang="fr-FR" sz="1200" dirty="0">
                <a:ea typeface="+mn-lt"/>
                <a:cs typeface="+mn-lt"/>
              </a:rPr>
              <a:t>Durée : </a:t>
            </a:r>
            <a:r>
              <a:rPr lang="fr-FR" sz="1200" b="1" dirty="0">
                <a:ea typeface="+mn-lt"/>
                <a:cs typeface="+mn-lt"/>
              </a:rPr>
              <a:t>1H</a:t>
            </a:r>
            <a:endParaRPr lang="fr-FR" sz="1200" dirty="0">
              <a:ea typeface="+mn-lt"/>
              <a:cs typeface="+mn-lt"/>
            </a:endParaRPr>
          </a:p>
          <a:p>
            <a:pPr marL="285750" indent="-285750">
              <a:buFont typeface="Symbol"/>
              <a:buChar char="•"/>
            </a:pPr>
            <a:r>
              <a:rPr lang="fr-FR" sz="1200" dirty="0">
                <a:ea typeface="+mn-lt"/>
                <a:cs typeface="+mn-lt"/>
              </a:rPr>
              <a:t>Nombre de participants maximum : </a:t>
            </a:r>
            <a:r>
              <a:rPr lang="fr-FR" sz="1200" b="1" dirty="0">
                <a:ea typeface="+mn-lt"/>
                <a:cs typeface="+mn-lt"/>
              </a:rPr>
              <a:t>12</a:t>
            </a:r>
          </a:p>
          <a:p>
            <a:pPr marL="285750" indent="-285750">
              <a:buFont typeface="Symbol"/>
              <a:buChar char="•"/>
            </a:pPr>
            <a:r>
              <a:rPr lang="fr-FR" sz="1200" dirty="0">
                <a:ea typeface="+mn-lt"/>
                <a:cs typeface="+mn-lt"/>
              </a:rPr>
              <a:t>Nombre de participants minimums : </a:t>
            </a:r>
            <a:r>
              <a:rPr lang="fr-FR" sz="1200" b="1" dirty="0">
                <a:ea typeface="+mn-lt"/>
                <a:cs typeface="+mn-lt"/>
              </a:rPr>
              <a:t>5</a:t>
            </a:r>
          </a:p>
          <a:p>
            <a:pPr marL="285750" indent="-285750">
              <a:buFont typeface="Symbol"/>
              <a:buChar char="•"/>
            </a:pPr>
            <a:r>
              <a:rPr lang="fr-FR" sz="1200" dirty="0">
                <a:ea typeface="+mn-lt"/>
                <a:cs typeface="+mn-lt"/>
              </a:rPr>
              <a:t>Statut : </a:t>
            </a:r>
            <a:r>
              <a:rPr lang="fr-FR" sz="1200" b="1" dirty="0">
                <a:ea typeface="+mn-lt"/>
                <a:cs typeface="+mn-lt"/>
              </a:rPr>
              <a:t>OUVERT A TOUS LES COLLABORATEURS</a:t>
            </a:r>
          </a:p>
          <a:p>
            <a:pPr marL="285750" indent="-285750">
              <a:buFont typeface="Symbol"/>
              <a:buChar char="•"/>
            </a:pPr>
            <a:r>
              <a:rPr lang="fr-FR" sz="1200" dirty="0">
                <a:ea typeface="+mn-lt"/>
                <a:cs typeface="+mn-lt"/>
              </a:rPr>
              <a:t>Déploiement : </a:t>
            </a:r>
            <a:r>
              <a:rPr lang="fr-FR" sz="1200" b="1" dirty="0">
                <a:ea typeface="+mn-lt"/>
                <a:cs typeface="+mn-lt"/>
              </a:rPr>
              <a:t>Régional</a:t>
            </a:r>
          </a:p>
          <a:p>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sp>
        <p:nvSpPr>
          <p:cNvPr id="6" name="Espace réservé du numéro de diapositive 5"/>
          <p:cNvSpPr txBox="1">
            <a:spLocks/>
          </p:cNvSpPr>
          <p:nvPr/>
        </p:nvSpPr>
        <p:spPr>
          <a:xfrm>
            <a:off x="5314950" y="8579742"/>
            <a:ext cx="1345342" cy="1129408"/>
          </a:xfrm>
          <a:prstGeom prst="rect">
            <a:avLst/>
          </a:prstGeom>
          <a:solidFill>
            <a:schemeClr val="bg1"/>
          </a:solidFill>
        </p:spPr>
        <p:txBody>
          <a:bodyPr vert="horz" lIns="91440" tIns="45720" rIns="91440" bIns="45720" rtlCol="0" anchor="ctr">
            <a:noAutofit/>
          </a:bodyPr>
          <a:lstStyle>
            <a:defPPr>
              <a:defRPr lang="fr-FR"/>
            </a:defPPr>
            <a:lvl1pPr marL="0" algn="l" defTabSz="914400" rtl="0" eaLnBrk="1" latinLnBrk="0" hangingPunct="1">
              <a:lnSpc>
                <a:spcPct val="100000"/>
              </a:lnSpc>
              <a:defRPr sz="675"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latin typeface="Montserrat" panose="00000500000000000000" pitchFamily="2" charset="0"/>
              </a:rPr>
              <a:t>17</a:t>
            </a:r>
          </a:p>
        </p:txBody>
      </p:sp>
      <p:pic>
        <p:nvPicPr>
          <p:cNvPr id="7" name="Image 6"/>
          <p:cNvPicPr>
            <a:picLocks noChangeAspect="1"/>
          </p:cNvPicPr>
          <p:nvPr/>
        </p:nvPicPr>
        <p:blipFill>
          <a:blip r:embed="rId2"/>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5564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638CE0C-F8D9-4FA4-90BE-2CFBDF03F078}" type="slidenum">
              <a:rPr lang="fr-FR" smtClean="0"/>
              <a:t>18</a:t>
            </a:fld>
            <a:endParaRPr lang="fr-FR"/>
          </a:p>
        </p:txBody>
      </p:sp>
      <p:sp>
        <p:nvSpPr>
          <p:cNvPr id="5"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DEVENIR FACTEUR GUICHETIER (1h) - CLASSE VIRTUELLE</a:t>
            </a:r>
            <a:endParaRPr lang="fr-FR" sz="2000" dirty="0">
              <a:ea typeface="+mn-lt"/>
              <a:cs typeface="+mn-lt"/>
            </a:endParaRPr>
          </a:p>
          <a:p>
            <a:pPr algn="ctr"/>
            <a:endParaRPr lang="fr-FR" sz="1200" dirty="0">
              <a:ea typeface="+mn-lt"/>
              <a:cs typeface="+mn-lt"/>
            </a:endParaRPr>
          </a:p>
          <a:p>
            <a:pPr algn="ctr"/>
            <a:r>
              <a:rPr lang="fr-FR" sz="1200" b="1" i="1" dirty="0">
                <a:ea typeface="+mn-lt"/>
                <a:cs typeface="+mn-lt"/>
              </a:rPr>
              <a:t> ZDQW (1H) </a:t>
            </a:r>
            <a:endParaRPr lang="fr-FR" sz="1200"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Vous présenter le métier de Facteur guichetier et ses attendus (compétences).</a:t>
            </a:r>
          </a:p>
          <a:p>
            <a:pPr marL="285750" indent="-285750">
              <a:buFont typeface="Arial"/>
              <a:buChar char="•"/>
            </a:pPr>
            <a:r>
              <a:rPr lang="fr-FR" sz="1200" dirty="0">
                <a:ea typeface="+mn-lt"/>
                <a:cs typeface="+mn-lt"/>
              </a:rPr>
              <a:t>Vous présenter le </a:t>
            </a:r>
            <a:r>
              <a:rPr lang="fr-FR" sz="1200" dirty="0" err="1">
                <a:ea typeface="+mn-lt"/>
                <a:cs typeface="+mn-lt"/>
              </a:rPr>
              <a:t>process</a:t>
            </a:r>
            <a:r>
              <a:rPr lang="fr-FR" sz="1200" dirty="0">
                <a:ea typeface="+mn-lt"/>
                <a:cs typeface="+mn-lt"/>
              </a:rPr>
              <a:t> de recrutement. </a:t>
            </a:r>
          </a:p>
          <a:p>
            <a:pPr marL="285750" indent="-285750">
              <a:buFont typeface="Arial"/>
              <a:buChar char="•"/>
            </a:pPr>
            <a:r>
              <a:rPr lang="fr-FR" sz="1200" dirty="0">
                <a:ea typeface="+mn-lt"/>
                <a:cs typeface="+mn-lt"/>
              </a:rPr>
              <a:t>Vous donner des clés, un outil pour préparer votre candidature.</a:t>
            </a:r>
          </a:p>
          <a:p>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Aucun</a:t>
            </a:r>
          </a:p>
          <a:p>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  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285750" indent="-285750">
              <a:buFont typeface="Symbol"/>
              <a:buChar char="•"/>
            </a:pPr>
            <a:r>
              <a:rPr lang="fr-FR" sz="1200" dirty="0">
                <a:ea typeface="+mn-lt"/>
                <a:cs typeface="+mn-lt"/>
              </a:rPr>
              <a:t>Modalité :</a:t>
            </a:r>
            <a:r>
              <a:rPr lang="fr-FR" sz="1200" b="1" dirty="0">
                <a:ea typeface="+mn-lt"/>
                <a:cs typeface="+mn-lt"/>
              </a:rPr>
              <a:t> Classe Virtuelle </a:t>
            </a:r>
          </a:p>
          <a:p>
            <a:pPr marL="285750" indent="-285750">
              <a:buFont typeface="Symbol"/>
              <a:buChar char="•"/>
            </a:pPr>
            <a:r>
              <a:rPr lang="fr-FR" sz="1200" dirty="0">
                <a:ea typeface="+mn-lt"/>
                <a:cs typeface="+mn-lt"/>
              </a:rPr>
              <a:t>Durée : </a:t>
            </a:r>
            <a:r>
              <a:rPr lang="fr-FR" sz="1200" b="1" dirty="0">
                <a:ea typeface="+mn-lt"/>
                <a:cs typeface="+mn-lt"/>
              </a:rPr>
              <a:t>1H</a:t>
            </a:r>
            <a:endParaRPr lang="fr-FR" sz="1200" dirty="0">
              <a:ea typeface="+mn-lt"/>
              <a:cs typeface="+mn-lt"/>
            </a:endParaRPr>
          </a:p>
          <a:p>
            <a:pPr marL="285750" indent="-285750">
              <a:buFont typeface="Symbol"/>
              <a:buChar char="•"/>
            </a:pPr>
            <a:r>
              <a:rPr lang="fr-FR" sz="1200" dirty="0">
                <a:ea typeface="+mn-lt"/>
                <a:cs typeface="+mn-lt"/>
              </a:rPr>
              <a:t>Nombre de participants maximum : </a:t>
            </a:r>
            <a:r>
              <a:rPr lang="fr-FR" sz="1200" b="1" dirty="0">
                <a:ea typeface="+mn-lt"/>
                <a:cs typeface="+mn-lt"/>
              </a:rPr>
              <a:t>8</a:t>
            </a:r>
            <a:endParaRPr lang="fr-FR" sz="1200" dirty="0">
              <a:ea typeface="+mn-lt"/>
              <a:cs typeface="+mn-lt"/>
            </a:endParaRPr>
          </a:p>
          <a:p>
            <a:pPr marL="285750" indent="-285750">
              <a:buFont typeface="Symbol"/>
              <a:buChar char="•"/>
            </a:pPr>
            <a:r>
              <a:rPr lang="fr-FR" sz="1200" dirty="0">
                <a:ea typeface="+mn-lt"/>
                <a:cs typeface="+mn-lt"/>
              </a:rPr>
              <a:t>Nombre de participants minimums : 3</a:t>
            </a:r>
          </a:p>
          <a:p>
            <a:pPr marL="285750" indent="-285750">
              <a:buFont typeface="Symbol"/>
              <a:buChar char="•"/>
            </a:pPr>
            <a:r>
              <a:rPr lang="fr-FR" sz="1200" dirty="0">
                <a:ea typeface="+mn-lt"/>
                <a:cs typeface="+mn-lt"/>
              </a:rPr>
              <a:t>Statut : </a:t>
            </a:r>
            <a:r>
              <a:rPr lang="fr-FR" sz="1200" b="1" dirty="0">
                <a:ea typeface="+mn-lt"/>
                <a:cs typeface="+mn-lt"/>
              </a:rPr>
              <a:t>OUVERT A TOUS LES COLLABORATEURS</a:t>
            </a:r>
          </a:p>
          <a:p>
            <a:pPr marL="285750" indent="-285750">
              <a:buFont typeface="Symbol"/>
              <a:buChar char="•"/>
            </a:pPr>
            <a:r>
              <a:rPr lang="fr-FR" sz="1200" dirty="0">
                <a:ea typeface="+mn-lt"/>
                <a:cs typeface="+mn-lt"/>
              </a:rPr>
              <a:t>Déploiement : </a:t>
            </a:r>
            <a:r>
              <a:rPr lang="fr-FR" sz="1200" b="1" dirty="0">
                <a:ea typeface="+mn-lt"/>
                <a:cs typeface="+mn-lt"/>
              </a:rPr>
              <a:t>Régional</a:t>
            </a:r>
          </a:p>
          <a:p>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sp>
        <p:nvSpPr>
          <p:cNvPr id="6" name="Espace réservé du numéro de diapositive 5"/>
          <p:cNvSpPr txBox="1">
            <a:spLocks/>
          </p:cNvSpPr>
          <p:nvPr/>
        </p:nvSpPr>
        <p:spPr>
          <a:xfrm>
            <a:off x="5314950" y="8579742"/>
            <a:ext cx="1345342" cy="1129408"/>
          </a:xfrm>
          <a:prstGeom prst="rect">
            <a:avLst/>
          </a:prstGeom>
          <a:solidFill>
            <a:schemeClr val="bg1"/>
          </a:solidFill>
        </p:spPr>
        <p:txBody>
          <a:bodyPr vert="horz" lIns="91440" tIns="45720" rIns="91440" bIns="45720" rtlCol="0" anchor="ctr">
            <a:noAutofit/>
          </a:bodyPr>
          <a:lstStyle>
            <a:defPPr>
              <a:defRPr lang="fr-FR"/>
            </a:defPPr>
            <a:lvl1pPr marL="0" algn="l" defTabSz="914400" rtl="0" eaLnBrk="1" latinLnBrk="0" hangingPunct="1">
              <a:lnSpc>
                <a:spcPct val="100000"/>
              </a:lnSpc>
              <a:defRPr sz="675"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latin typeface="Montserrat" panose="00000500000000000000" pitchFamily="2" charset="0"/>
              </a:rPr>
              <a:t>17</a:t>
            </a:r>
          </a:p>
        </p:txBody>
      </p:sp>
      <p:pic>
        <p:nvPicPr>
          <p:cNvPr id="7" name="Image 6"/>
          <p:cNvPicPr>
            <a:picLocks noChangeAspect="1"/>
          </p:cNvPicPr>
          <p:nvPr/>
        </p:nvPicPr>
        <p:blipFill>
          <a:blip r:embed="rId2"/>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2344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763" y="3579014"/>
            <a:ext cx="5435478" cy="4522537"/>
          </a:xfrm>
          <a:prstGeom prst="rect">
            <a:avLst/>
          </a:prstGeom>
        </p:spPr>
      </p:pic>
      <p:grpSp>
        <p:nvGrpSpPr>
          <p:cNvPr id="10" name="Groupe 9"/>
          <p:cNvGrpSpPr/>
          <p:nvPr/>
        </p:nvGrpSpPr>
        <p:grpSpPr>
          <a:xfrm>
            <a:off x="0" y="913402"/>
            <a:ext cx="6858000" cy="962034"/>
            <a:chOff x="1914084" y="4896434"/>
            <a:chExt cx="2573860" cy="1286930"/>
          </a:xfrm>
          <a:solidFill>
            <a:srgbClr val="00B050"/>
          </a:solidFill>
        </p:grpSpPr>
        <p:sp>
          <p:nvSpPr>
            <p:cNvPr id="11" name="Rectangle 10"/>
            <p:cNvSpPr/>
            <p:nvPr/>
          </p:nvSpPr>
          <p:spPr>
            <a:xfrm>
              <a:off x="1914084" y="4896434"/>
              <a:ext cx="2573860" cy="1286930"/>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2" name="Rectangle 11"/>
            <p:cNvSpPr/>
            <p:nvPr/>
          </p:nvSpPr>
          <p:spPr>
            <a:xfrm>
              <a:off x="1914084" y="4896434"/>
              <a:ext cx="2573860" cy="12869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fr-FR" sz="1800" kern="1200">
                <a:solidFill>
                  <a:srgbClr val="00748C"/>
                </a:solidFill>
                <a:latin typeface="Montserrat" panose="00000500000000000000" pitchFamily="2" charset="0"/>
              </a:endParaRPr>
            </a:p>
          </p:txBody>
        </p:sp>
      </p:grpSp>
      <p:sp>
        <p:nvSpPr>
          <p:cNvPr id="33" name="Zone de texte 2"/>
          <p:cNvSpPr txBox="1"/>
          <p:nvPr/>
        </p:nvSpPr>
        <p:spPr>
          <a:xfrm>
            <a:off x="0" y="361102"/>
            <a:ext cx="6858000" cy="551174"/>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300" b="1">
                <a:solidFill>
                  <a:srgbClr val="007388"/>
                </a:solidFill>
                <a:latin typeface="Montserrat" panose="00000500000000000000" pitchFamily="2" charset="0"/>
                <a:ea typeface="Calibri" panose="020F0502020204030204" pitchFamily="34" charset="0"/>
                <a:cs typeface="Times New Roman" panose="02020603050405020304" pitchFamily="18" charset="0"/>
              </a:rPr>
              <a:t>Fiches de présentations - Atelier collectifs</a:t>
            </a:r>
          </a:p>
        </p:txBody>
      </p:sp>
      <p:sp>
        <p:nvSpPr>
          <p:cNvPr id="5" name="Titre 4"/>
          <p:cNvSpPr>
            <a:spLocks noGrp="1"/>
          </p:cNvSpPr>
          <p:nvPr>
            <p:ph type="ctrTitle"/>
          </p:nvPr>
        </p:nvSpPr>
        <p:spPr>
          <a:xfrm>
            <a:off x="521618" y="1125604"/>
            <a:ext cx="5829300" cy="749125"/>
          </a:xfrm>
        </p:spPr>
        <p:txBody>
          <a:bodyPr>
            <a:noAutofit/>
          </a:bodyPr>
          <a:lstStyle/>
          <a:p>
            <a:pPr algn="ctr"/>
            <a:r>
              <a:rPr lang="fr-FR" sz="2800" b="1">
                <a:solidFill>
                  <a:schemeClr val="bg1"/>
                </a:solidFill>
                <a:latin typeface="Montserrat" panose="00000500000000000000" pitchFamily="2" charset="0"/>
              </a:rPr>
              <a:t>IDENTIFIER SON PROJET PROFESSIONNEL </a:t>
            </a:r>
            <a:endParaRPr lang="fr-FR" sz="2400" b="1">
              <a:solidFill>
                <a:schemeClr val="bg1"/>
              </a:solidFill>
            </a:endParaRPr>
          </a:p>
        </p:txBody>
      </p:sp>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smtClean="0"/>
              <a:t>19</a:t>
            </a:fld>
            <a:endParaRPr lang="fr-FR"/>
          </a:p>
        </p:txBody>
      </p:sp>
      <p:pic>
        <p:nvPicPr>
          <p:cNvPr id="15" name="Image 14"/>
          <p:cNvPicPr>
            <a:picLocks noChangeAspect="1"/>
          </p:cNvPicPr>
          <p:nvPr/>
        </p:nvPicPr>
        <p:blipFill>
          <a:blip r:embed="rId4"/>
          <a:stretch>
            <a:fillRect/>
          </a:stretch>
        </p:blipFill>
        <p:spPr>
          <a:xfrm>
            <a:off x="0" y="9077211"/>
            <a:ext cx="1106238" cy="828198"/>
          </a:xfrm>
          <a:prstGeom prst="rect">
            <a:avLst/>
          </a:prstGeom>
        </p:spPr>
      </p:pic>
      <p:sp>
        <p:nvSpPr>
          <p:cNvPr id="6" name="ZoneTexte 5">
            <a:extLst>
              <a:ext uri="{FF2B5EF4-FFF2-40B4-BE49-F238E27FC236}">
                <a16:creationId xmlns:a16="http://schemas.microsoft.com/office/drawing/2014/main" id="{C90C91CC-BC5E-2176-30C0-63AE724C9343}"/>
              </a:ext>
            </a:extLst>
          </p:cNvPr>
          <p:cNvSpPr txBox="1"/>
          <p:nvPr/>
        </p:nvSpPr>
        <p:spPr>
          <a:xfrm>
            <a:off x="-14961" y="2440909"/>
            <a:ext cx="6673622" cy="30777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1400" dirty="0">
                <a:solidFill>
                  <a:schemeClr val="accent5"/>
                </a:solidFill>
                <a:latin typeface="Montserrat-Light"/>
              </a:rPr>
              <a:t>Lien vers CAP2 :  </a:t>
            </a:r>
            <a:r>
              <a:rPr lang="fr-FR" sz="1400" dirty="0">
                <a:ea typeface="+mn-lt"/>
                <a:cs typeface="+mn-lt"/>
                <a:hlinkClick r:id="rId5"/>
              </a:rPr>
              <a:t>2 - Identifier mon projet professionnel (sharepoint.com)</a:t>
            </a:r>
            <a:endParaRPr lang="fr-FR" sz="1400">
              <a:solidFill>
                <a:schemeClr val="accent5"/>
              </a:solidFill>
              <a:latin typeface="Montserrat"/>
            </a:endParaRPr>
          </a:p>
        </p:txBody>
      </p:sp>
    </p:spTree>
    <p:extLst>
      <p:ext uri="{BB962C8B-B14F-4D97-AF65-F5344CB8AC3E}">
        <p14:creationId xmlns:p14="http://schemas.microsoft.com/office/powerpoint/2010/main" val="3829980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smtClean="0"/>
              <a:t>2</a:t>
            </a:fld>
            <a:endParaRPr lang="fr-FR"/>
          </a:p>
        </p:txBody>
      </p:sp>
      <p:sp>
        <p:nvSpPr>
          <p:cNvPr id="5" name="ZoneTexte 4"/>
          <p:cNvSpPr txBox="1"/>
          <p:nvPr/>
        </p:nvSpPr>
        <p:spPr>
          <a:xfrm>
            <a:off x="4935415" y="246185"/>
            <a:ext cx="1711570" cy="827109"/>
          </a:xfrm>
          <a:prstGeom prst="rect">
            <a:avLst/>
          </a:prstGeom>
          <a:solidFill>
            <a:schemeClr val="bg1"/>
          </a:solidFill>
        </p:spPr>
        <p:txBody>
          <a:bodyPr wrap="square" rtlCol="0">
            <a:spAutoFit/>
          </a:bodyPr>
          <a:lstStyle/>
          <a:p>
            <a:endParaRPr lang="fr-FR"/>
          </a:p>
        </p:txBody>
      </p:sp>
      <p:sp>
        <p:nvSpPr>
          <p:cNvPr id="6" name="ZoneTexte 5"/>
          <p:cNvSpPr txBox="1"/>
          <p:nvPr/>
        </p:nvSpPr>
        <p:spPr>
          <a:xfrm>
            <a:off x="4548033" y="8583050"/>
            <a:ext cx="2016370" cy="307777"/>
          </a:xfrm>
          <a:prstGeom prst="rect">
            <a:avLst/>
          </a:prstGeom>
          <a:noFill/>
        </p:spPr>
        <p:txBody>
          <a:bodyPr wrap="square" rtlCol="0">
            <a:spAutoFit/>
          </a:bodyPr>
          <a:lstStyle/>
          <a:p>
            <a:r>
              <a:rPr lang="fr-FR" sz="1400"/>
              <a:t>Version 2022</a:t>
            </a:r>
          </a:p>
        </p:txBody>
      </p:sp>
      <p:sp>
        <p:nvSpPr>
          <p:cNvPr id="11" name="ZoneTexte 10"/>
          <p:cNvSpPr txBox="1"/>
          <p:nvPr/>
        </p:nvSpPr>
        <p:spPr>
          <a:xfrm>
            <a:off x="152400" y="1641256"/>
            <a:ext cx="6494585" cy="523220"/>
          </a:xfrm>
          <a:prstGeom prst="rect">
            <a:avLst/>
          </a:prstGeom>
          <a:noFill/>
        </p:spPr>
        <p:txBody>
          <a:bodyPr wrap="square" rtlCol="0">
            <a:spAutoFit/>
          </a:bodyPr>
          <a:lstStyle/>
          <a:p>
            <a:pPr algn="ctr"/>
            <a:r>
              <a:rPr lang="fr-FR" sz="2800" b="1" u="sng">
                <a:solidFill>
                  <a:srgbClr val="46808C"/>
                </a:solidFill>
              </a:rPr>
              <a:t>OFFRE COLLABORATEURS</a:t>
            </a:r>
          </a:p>
        </p:txBody>
      </p:sp>
      <p:sp>
        <p:nvSpPr>
          <p:cNvPr id="12" name="ZoneTexte 11"/>
          <p:cNvSpPr txBox="1"/>
          <p:nvPr/>
        </p:nvSpPr>
        <p:spPr>
          <a:xfrm>
            <a:off x="322384" y="2453938"/>
            <a:ext cx="6154616" cy="1477328"/>
          </a:xfrm>
          <a:prstGeom prst="rect">
            <a:avLst/>
          </a:prstGeom>
          <a:noFill/>
        </p:spPr>
        <p:txBody>
          <a:bodyPr wrap="square" rtlCol="0">
            <a:spAutoFit/>
          </a:bodyPr>
          <a:lstStyle/>
          <a:p>
            <a:pPr algn="ctr"/>
            <a:r>
              <a:rPr lang="fr-FR" i="1">
                <a:solidFill>
                  <a:srgbClr val="46808C"/>
                </a:solidFill>
              </a:rPr>
              <a:t>Pour les postiers de toutes les Branches et filiales</a:t>
            </a:r>
          </a:p>
          <a:p>
            <a:pPr algn="ctr"/>
            <a:endParaRPr lang="fr-FR" i="1">
              <a:solidFill>
                <a:srgbClr val="46808C"/>
              </a:solidFill>
            </a:endParaRPr>
          </a:p>
          <a:p>
            <a:pPr algn="ctr"/>
            <a:endParaRPr lang="fr-FR" i="1">
              <a:solidFill>
                <a:srgbClr val="46808C"/>
              </a:solidFill>
            </a:endParaRPr>
          </a:p>
          <a:p>
            <a:pPr algn="ctr"/>
            <a:r>
              <a:rPr lang="fr-FR" i="1">
                <a:solidFill>
                  <a:srgbClr val="46808C"/>
                </a:solidFill>
              </a:rPr>
              <a:t>Une offre d’ateliers (3,5 heures)</a:t>
            </a:r>
          </a:p>
          <a:p>
            <a:pPr algn="ctr"/>
            <a:r>
              <a:rPr lang="fr-FR" i="1">
                <a:solidFill>
                  <a:srgbClr val="46808C"/>
                </a:solidFill>
              </a:rPr>
              <a:t>Des ateliers flash (1 h) </a:t>
            </a:r>
          </a:p>
        </p:txBody>
      </p:sp>
      <p:pic>
        <p:nvPicPr>
          <p:cNvPr id="3" name="Image 2"/>
          <p:cNvPicPr>
            <a:picLocks noChangeAspect="1"/>
          </p:cNvPicPr>
          <p:nvPr/>
        </p:nvPicPr>
        <p:blipFill>
          <a:blip r:embed="rId3"/>
          <a:stretch>
            <a:fillRect/>
          </a:stretch>
        </p:blipFill>
        <p:spPr>
          <a:xfrm>
            <a:off x="-745" y="8915955"/>
            <a:ext cx="1284720" cy="986712"/>
          </a:xfrm>
          <a:prstGeom prst="rect">
            <a:avLst/>
          </a:prstGeom>
        </p:spPr>
      </p:pic>
    </p:spTree>
    <p:extLst>
      <p:ext uri="{BB962C8B-B14F-4D97-AF65-F5344CB8AC3E}">
        <p14:creationId xmlns:p14="http://schemas.microsoft.com/office/powerpoint/2010/main" val="229157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20</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ea typeface="+mn-lt"/>
                <a:cs typeface="+mn-lt"/>
              </a:rPr>
              <a:t>EMRG – APPROFONDIR SA VISION D'UN METIER (1h) - CLASSE VIRTUELLE </a:t>
            </a:r>
            <a:endParaRPr lang="fr-FR" sz="2000" dirty="0">
              <a:ea typeface="+mn-lt"/>
              <a:cs typeface="+mn-lt"/>
            </a:endParaRPr>
          </a:p>
          <a:p>
            <a:pPr algn="ctr">
              <a:lnSpc>
                <a:spcPct val="107000"/>
              </a:lnSpc>
            </a:pPr>
            <a:r>
              <a:rPr lang="fr-FR" sz="2000" b="1" i="1" dirty="0">
                <a:solidFill>
                  <a:srgbClr val="002060"/>
                </a:solidFill>
                <a:ea typeface="+mn-lt"/>
                <a:cs typeface="+mn-lt"/>
              </a:rPr>
              <a:t> ZDL2</a:t>
            </a:r>
            <a:endParaRPr lang="fr-FR" dirty="0"/>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Connaitre la démarche et l'outil pour approfondir sa vision d'un métier et ses</a:t>
            </a:r>
          </a:p>
          <a:p>
            <a:r>
              <a:rPr lang="fr-FR" sz="1100" dirty="0">
                <a:solidFill>
                  <a:srgbClr val="002060"/>
                </a:solidFill>
                <a:latin typeface="Montserrat"/>
                <a:cs typeface="Times New Roman"/>
              </a:rPr>
              <a:t>attendus.</a:t>
            </a:r>
          </a:p>
          <a:p>
            <a:pPr>
              <a:lnSpc>
                <a:spcPct val="107000"/>
              </a:lnSpc>
            </a:pPr>
            <a:endParaRPr lang="fr-FR" sz="1100">
              <a:solidFill>
                <a:srgbClr val="002060"/>
              </a:solidFill>
              <a:latin typeface="Montserrat"/>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a:solidFill>
                <a:srgbClr val="003DA5"/>
              </a:solidFill>
              <a:latin typeface="Montserrat"/>
              <a:cs typeface="Times New Roman" panose="02020603050405020304" pitchFamily="18" charset="0"/>
            </a:endParaRPr>
          </a:p>
          <a:p>
            <a:r>
              <a:rPr lang="fr-FR" sz="1100" dirty="0">
                <a:solidFill>
                  <a:srgbClr val="002060"/>
                </a:solidFill>
                <a:latin typeface="Montserrat"/>
                <a:cs typeface="Times New Roman"/>
              </a:rPr>
              <a:t>Le déroulé de l’atelier Flash </a:t>
            </a:r>
          </a:p>
          <a:p>
            <a:r>
              <a:rPr lang="fr-FR" sz="1100" dirty="0">
                <a:solidFill>
                  <a:srgbClr val="002060"/>
                </a:solidFill>
                <a:latin typeface="Montserrat"/>
                <a:cs typeface="Times New Roman"/>
              </a:rPr>
              <a:t>Les questions à se poser et les actions à mener </a:t>
            </a:r>
          </a:p>
          <a:p>
            <a:r>
              <a:rPr lang="fr-FR" sz="1100" dirty="0">
                <a:solidFill>
                  <a:srgbClr val="002060"/>
                </a:solidFill>
                <a:latin typeface="Montserrat"/>
                <a:cs typeface="Times New Roman"/>
              </a:rPr>
              <a:t>La présentation d’un outil pour expérimenter </a:t>
            </a:r>
          </a:p>
          <a:p>
            <a:r>
              <a:rPr lang="fr-FR" sz="1100" dirty="0">
                <a:solidFill>
                  <a:srgbClr val="002060"/>
                </a:solidFill>
                <a:latin typeface="Montserrat"/>
                <a:cs typeface="Times New Roman"/>
              </a:rPr>
              <a:t>Les deux étapes </a:t>
            </a:r>
          </a:p>
          <a:p>
            <a:r>
              <a:rPr lang="fr-FR" sz="1100" dirty="0">
                <a:solidFill>
                  <a:srgbClr val="002060"/>
                </a:solidFill>
                <a:latin typeface="Montserrat"/>
                <a:cs typeface="Times New Roman"/>
              </a:rPr>
              <a:t>Un temps d’échanges</a:t>
            </a:r>
          </a:p>
          <a:p>
            <a:pPr>
              <a:lnSpc>
                <a:spcPct val="107000"/>
              </a:lnSpc>
            </a:pPr>
            <a:endParaRPr lang="fr-FR" sz="1100">
              <a:solidFill>
                <a:srgbClr val="002060"/>
              </a:solidFill>
              <a:latin typeface="Montserrat"/>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 postier</a:t>
            </a:r>
          </a:p>
          <a:p>
            <a:pPr indent="-228600">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sz="1100" b="1" dirty="0">
              <a:solidFill>
                <a:srgbClr val="002060"/>
              </a:solidFill>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marL="457200" indent="-228600">
              <a:lnSpc>
                <a:spcPct val="107000"/>
              </a:lnSpc>
              <a:spcAft>
                <a:spcPts val="800"/>
              </a:spcAft>
            </a:pPr>
            <a:r>
              <a:rPr lang="fr-FR" sz="1100" dirty="0">
                <a:solidFill>
                  <a:srgbClr val="002060"/>
                </a:solidFill>
                <a:latin typeface="Montserrat"/>
                <a:cs typeface="Times New Roman"/>
              </a:rPr>
              <a:t>le Guide immersion, la fiche immersion et la fiche enquête métier. </a:t>
            </a:r>
          </a:p>
          <a:p>
            <a:pPr marL="457200" indent="-228600">
              <a:lnSpc>
                <a:spcPct val="107000"/>
              </a:lnSpc>
              <a:spcAft>
                <a:spcPts val="800"/>
              </a:spcAft>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a:t>
            </a:r>
            <a:r>
              <a:rPr lang="fr-FR" sz="1100" b="1" dirty="0">
                <a:solidFill>
                  <a:srgbClr val="002060"/>
                </a:solidFill>
                <a:latin typeface="Montserrat"/>
                <a:cs typeface="Times New Roman"/>
              </a:rPr>
              <a:t> 1 heure</a:t>
            </a:r>
          </a:p>
          <a:p>
            <a:pPr marL="457200" indent="-228600">
              <a:lnSpc>
                <a:spcPct val="107000"/>
              </a:lnSpc>
              <a:buFont typeface="Arial"/>
              <a:buChar char="•"/>
            </a:pPr>
            <a:r>
              <a:rPr lang="fr-FR" sz="1100" dirty="0">
                <a:solidFill>
                  <a:srgbClr val="002060"/>
                </a:solidFill>
                <a:latin typeface="Montserrat"/>
                <a:cs typeface="Times New Roman"/>
              </a:rPr>
              <a:t>Nombre de participants maximum :</a:t>
            </a:r>
            <a:r>
              <a:rPr lang="fr-FR" sz="1100" b="1" dirty="0">
                <a:solidFill>
                  <a:srgbClr val="002060"/>
                </a:solidFill>
                <a:latin typeface="Montserrat"/>
                <a:cs typeface="Times New Roman"/>
              </a:rPr>
              <a:t> 25</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a:t>
            </a:r>
            <a:r>
              <a:rPr lang="fr-FR" sz="1100" b="1" dirty="0">
                <a:solidFill>
                  <a:srgbClr val="002060"/>
                </a:solidFill>
                <a:latin typeface="Montserrat"/>
                <a:cs typeface="Times New Roman"/>
              </a:rPr>
              <a:t> 3</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 </a:t>
            </a:r>
            <a:r>
              <a:rPr lang="fr-FR" sz="1100" b="1" dirty="0">
                <a:solidFill>
                  <a:srgbClr val="002060"/>
                </a:solidFill>
                <a:latin typeface="Montserrat"/>
                <a:cs typeface="Times New Roman"/>
              </a:rPr>
              <a:t>Classe virtuelle</a:t>
            </a:r>
          </a:p>
          <a:p>
            <a:pPr marL="457200" indent="-228600">
              <a:lnSpc>
                <a:spcPct val="107000"/>
              </a:lnSpc>
              <a:buFont typeface="Arial"/>
              <a:buChar char="•"/>
            </a:pPr>
            <a:r>
              <a:rPr lang="fr-FR" sz="1100" dirty="0">
                <a:solidFill>
                  <a:srgbClr val="002060"/>
                </a:solidFill>
                <a:latin typeface="Montserrat"/>
                <a:cs typeface="Times New Roman"/>
              </a:rPr>
              <a:t>Statut : Visible à tous les collaborateurs. </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 </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77592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21</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32706" y="492571"/>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ea typeface="+mn-lt"/>
                <a:cs typeface="+mn-lt"/>
              </a:rPr>
              <a:t>EMRG - ELABORER SON PORTEFEUILLE DE COMPÉTENCES (3h30) - CLASSE VIRTUELLE</a:t>
            </a:r>
          </a:p>
          <a:p>
            <a:pPr algn="ctr">
              <a:lnSpc>
                <a:spcPct val="107000"/>
              </a:lnSpc>
            </a:pPr>
            <a:r>
              <a:rPr lang="fr-FR" sz="2000" b="1" dirty="0">
                <a:solidFill>
                  <a:srgbClr val="002060"/>
                </a:solidFill>
                <a:ea typeface="+mn-lt"/>
                <a:cs typeface="+mn-lt"/>
              </a:rPr>
              <a:t>ZDOP</a:t>
            </a: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marL="171450" indent="-171450">
              <a:buFont typeface="Arial" panose="020B0604020202020204" pitchFamily="34" charset="0"/>
              <a:buChar char="•"/>
            </a:pPr>
            <a:r>
              <a:rPr lang="fr-FR" sz="1100" dirty="0">
                <a:solidFill>
                  <a:srgbClr val="002060"/>
                </a:solidFill>
                <a:cs typeface="Times New Roman"/>
              </a:rPr>
              <a:t>Savoir ce qu'est une compétence  </a:t>
            </a:r>
          </a:p>
          <a:p>
            <a:pPr marL="171450" indent="-171450">
              <a:buFont typeface="Arial" panose="020B0604020202020204" pitchFamily="34" charset="0"/>
              <a:buChar char="•"/>
            </a:pPr>
            <a:r>
              <a:rPr lang="fr-FR" sz="1100" dirty="0">
                <a:solidFill>
                  <a:srgbClr val="002060"/>
                </a:solidFill>
                <a:cs typeface="Times New Roman"/>
              </a:rPr>
              <a:t>Savoir identifier ses compétences </a:t>
            </a:r>
          </a:p>
          <a:p>
            <a:pPr marL="171450" indent="-171450">
              <a:buFont typeface="Arial" panose="020B0604020202020204" pitchFamily="34" charset="0"/>
              <a:buChar char="•"/>
            </a:pPr>
            <a:r>
              <a:rPr lang="fr-FR" sz="1100" dirty="0">
                <a:solidFill>
                  <a:srgbClr val="002060"/>
                </a:solidFill>
                <a:cs typeface="Times New Roman"/>
              </a:rPr>
              <a:t>Savoir exprimer et valoriser ses compétences</a:t>
            </a: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dirty="0">
              <a:solidFill>
                <a:srgbClr val="003DA5"/>
              </a:solidFill>
              <a:latin typeface="Montserrat"/>
              <a:cs typeface="Times New Roman" panose="02020603050405020304" pitchFamily="18" charset="0"/>
            </a:endParaRPr>
          </a:p>
          <a:p>
            <a:r>
              <a:rPr lang="fr-FR" sz="1100" dirty="0">
                <a:solidFill>
                  <a:srgbClr val="002060"/>
                </a:solidFill>
                <a:cs typeface="Times New Roman"/>
              </a:rPr>
              <a:t>1. Qu’est-ce qu’une compétence ?</a:t>
            </a:r>
          </a:p>
          <a:p>
            <a:r>
              <a:rPr lang="fr-FR" sz="1100" dirty="0">
                <a:solidFill>
                  <a:srgbClr val="002060"/>
                </a:solidFill>
                <a:cs typeface="Times New Roman"/>
              </a:rPr>
              <a:t>2. Comment j’identifie mes compétences ?</a:t>
            </a:r>
          </a:p>
          <a:p>
            <a:r>
              <a:rPr lang="fr-FR" sz="1100" dirty="0">
                <a:solidFill>
                  <a:srgbClr val="002060"/>
                </a:solidFill>
                <a:cs typeface="Times New Roman"/>
              </a:rPr>
              <a:t>3. Comment j’exprime / je formule mes compétences ? </a:t>
            </a:r>
          </a:p>
          <a:p>
            <a:r>
              <a:rPr lang="fr-FR" sz="1100" dirty="0">
                <a:solidFill>
                  <a:srgbClr val="002060"/>
                </a:solidFill>
                <a:cs typeface="Times New Roman"/>
              </a:rPr>
              <a:t>4. Comment je valorise / je prouve mes compétences (en entretien) ? </a:t>
            </a:r>
          </a:p>
          <a:p>
            <a:r>
              <a:rPr lang="fr-FR" sz="1100" dirty="0">
                <a:solidFill>
                  <a:srgbClr val="002060"/>
                </a:solidFill>
                <a:cs typeface="Times New Roman"/>
              </a:rPr>
              <a:t>5. Comment je me positionne / je fais un diagnostic par rapport à une offre ? </a:t>
            </a:r>
          </a:p>
          <a:p>
            <a:r>
              <a:rPr lang="fr-FR" sz="1100" dirty="0">
                <a:solidFill>
                  <a:srgbClr val="002060"/>
                </a:solidFill>
                <a:cs typeface="Times New Roman"/>
              </a:rPr>
              <a:t>6. Quelles ressources pour développer mes compétences ?</a:t>
            </a:r>
            <a:endParaRPr lang="fr-FR" sz="1100" dirty="0">
              <a:solidFill>
                <a:srgbClr val="002060"/>
              </a:solidFill>
              <a:latin typeface="Montserrat"/>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 postier</a:t>
            </a:r>
          </a:p>
          <a:p>
            <a:pPr indent="-228600">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sz="1100" b="1" dirty="0">
              <a:solidFill>
                <a:srgbClr val="002060"/>
              </a:solidFill>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dirty="0">
              <a:solidFill>
                <a:srgbClr val="002060"/>
              </a:solidFill>
              <a:latin typeface="Montserrat"/>
              <a:cs typeface="Times New Roman"/>
            </a:endParaRPr>
          </a:p>
          <a:p>
            <a:pPr>
              <a:lnSpc>
                <a:spcPct val="107000"/>
              </a:lnSpc>
            </a:pPr>
            <a:r>
              <a:rPr lang="fr-FR" sz="1100">
                <a:solidFill>
                  <a:srgbClr val="002060"/>
                </a:solidFill>
                <a:cs typeface="Times New Roman"/>
              </a:rPr>
              <a:t>Livret Participant : Portefeuille de compétences</a:t>
            </a: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a:t>
            </a:r>
            <a:r>
              <a:rPr lang="fr-FR" sz="1100" b="1" dirty="0">
                <a:solidFill>
                  <a:srgbClr val="002060"/>
                </a:solidFill>
                <a:latin typeface="Montserrat"/>
                <a:cs typeface="Times New Roman"/>
              </a:rPr>
              <a:t> 3h30</a:t>
            </a:r>
          </a:p>
          <a:p>
            <a:pPr marL="457200" indent="-228600">
              <a:lnSpc>
                <a:spcPct val="107000"/>
              </a:lnSpc>
              <a:buFont typeface="Arial"/>
              <a:buChar char="•"/>
            </a:pPr>
            <a:r>
              <a:rPr lang="fr-FR" sz="1100" dirty="0">
                <a:solidFill>
                  <a:srgbClr val="002060"/>
                </a:solidFill>
                <a:latin typeface="Montserrat"/>
                <a:cs typeface="Times New Roman"/>
              </a:rPr>
              <a:t>Nombre de participants maximum :</a:t>
            </a:r>
            <a:r>
              <a:rPr lang="fr-FR" sz="1100" b="1" dirty="0">
                <a:solidFill>
                  <a:srgbClr val="002060"/>
                </a:solidFill>
                <a:latin typeface="Montserrat"/>
                <a:cs typeface="Times New Roman"/>
              </a:rPr>
              <a:t> 10</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a:t>
            </a:r>
            <a:r>
              <a:rPr lang="fr-FR" sz="1100" b="1" dirty="0">
                <a:solidFill>
                  <a:srgbClr val="002060"/>
                </a:solidFill>
                <a:latin typeface="Montserrat"/>
                <a:cs typeface="Times New Roman"/>
              </a:rPr>
              <a:t> 3</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 </a:t>
            </a:r>
            <a:r>
              <a:rPr lang="fr-FR" sz="1100" b="1" dirty="0">
                <a:solidFill>
                  <a:srgbClr val="002060"/>
                </a:solidFill>
                <a:latin typeface="Montserrat"/>
                <a:cs typeface="Times New Roman"/>
              </a:rPr>
              <a:t>Classe virtuelle</a:t>
            </a:r>
          </a:p>
          <a:p>
            <a:pPr marL="457200" indent="-228600">
              <a:lnSpc>
                <a:spcPct val="107000"/>
              </a:lnSpc>
              <a:buFont typeface="Arial"/>
              <a:buChar char="•"/>
            </a:pPr>
            <a:r>
              <a:rPr lang="fr-FR" sz="1100" dirty="0">
                <a:solidFill>
                  <a:srgbClr val="002060"/>
                </a:solidFill>
                <a:latin typeface="Montserrat"/>
                <a:cs typeface="Times New Roman"/>
              </a:rPr>
              <a:t>Statut : Visible à tous les collaborateurs. </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 </a:t>
            </a:r>
            <a:r>
              <a:rPr lang="fr-FR" sz="1100" dirty="0">
                <a:solidFill>
                  <a:srgbClr val="002060"/>
                </a:solidFill>
                <a:cs typeface="Times New Roman"/>
              </a:rPr>
              <a:t>attendus.</a:t>
            </a:r>
          </a:p>
          <a:p>
            <a:pPr marL="457200" indent="-228600">
              <a:lnSpc>
                <a:spcPct val="107000"/>
              </a:lnSpc>
              <a:buFont typeface="Arial"/>
              <a:buChar char="•"/>
            </a:pPr>
            <a:endParaRPr lang="fr-FR" sz="1100" b="1" dirty="0">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28339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638CE0C-F8D9-4FA4-90BE-2CFBDF03F078}" type="slidenum">
              <a:rPr lang="fr-FR" smtClean="0">
                <a:latin typeface="Montserrat" panose="00000500000000000000" pitchFamily="2" charset="0"/>
              </a:rPr>
              <a:t>22</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330293" y="495416"/>
            <a:ext cx="6017476" cy="75296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ct val="107000"/>
              </a:lnSpc>
            </a:pPr>
            <a:endParaRPr lang="fr-FR" sz="1846" b="1" dirty="0">
              <a:solidFill>
                <a:srgbClr val="002060"/>
              </a:solidFill>
              <a:latin typeface="Montserrat-Light"/>
              <a:ea typeface="Calibri" panose="020F0502020204030204" pitchFamily="34" charset="0"/>
              <a:cs typeface="Montserrat-Light"/>
            </a:endParaRPr>
          </a:p>
          <a:p>
            <a:pPr algn="ctr">
              <a:lnSpc>
                <a:spcPct val="107000"/>
              </a:lnSpc>
            </a:pPr>
            <a:r>
              <a:rPr lang="fr-FR" sz="1846" b="1" dirty="0">
                <a:solidFill>
                  <a:srgbClr val="002060"/>
                </a:solidFill>
                <a:latin typeface="Montserrat-Light"/>
                <a:cs typeface="Times New Roman"/>
              </a:rPr>
              <a:t>EMRG - ELABORER MON PROJET PROFESSIONNEL EN GROUPE (21h) </a:t>
            </a:r>
            <a:endParaRPr lang="fr-FR" sz="1662" dirty="0"/>
          </a:p>
          <a:p>
            <a:pPr algn="ctr">
              <a:lnSpc>
                <a:spcPct val="107000"/>
              </a:lnSpc>
            </a:pPr>
            <a:r>
              <a:rPr lang="fr-FR" sz="1108" i="1" dirty="0">
                <a:solidFill>
                  <a:srgbClr val="002060"/>
                </a:solidFill>
                <a:latin typeface="Montserrat-Light"/>
                <a:cs typeface="Times New Roman"/>
              </a:rPr>
              <a:t>Code </a:t>
            </a:r>
            <a:r>
              <a:rPr lang="fr-FR" sz="1108" i="1" dirty="0" err="1">
                <a:solidFill>
                  <a:srgbClr val="002060"/>
                </a:solidFill>
                <a:latin typeface="Montserrat-Light"/>
                <a:cs typeface="Times New Roman"/>
              </a:rPr>
              <a:t>Boform</a:t>
            </a:r>
            <a:r>
              <a:rPr lang="fr-FR" sz="1108" i="1" dirty="0">
                <a:solidFill>
                  <a:srgbClr val="002060"/>
                </a:solidFill>
                <a:latin typeface="Montserrat-Light"/>
                <a:cs typeface="Times New Roman"/>
              </a:rPr>
              <a:t> =</a:t>
            </a:r>
            <a:r>
              <a:rPr lang="fr-FR" sz="1108" b="1" i="1" dirty="0">
                <a:solidFill>
                  <a:srgbClr val="002060"/>
                </a:solidFill>
                <a:latin typeface="Montserrat-Light"/>
                <a:cs typeface="Times New Roman"/>
              </a:rPr>
              <a:t> ZBAK</a:t>
            </a:r>
          </a:p>
          <a:p>
            <a:pPr>
              <a:lnSpc>
                <a:spcPct val="107000"/>
              </a:lnSpc>
            </a:pPr>
            <a:r>
              <a:rPr lang="fr-FR" sz="1103" b="1" dirty="0">
                <a:solidFill>
                  <a:srgbClr val="002060"/>
                </a:solidFill>
                <a:latin typeface="Montserrat"/>
                <a:cs typeface="Times New Roman"/>
              </a:rPr>
              <a:t>Objectifs de l’atelier  :</a:t>
            </a:r>
            <a:endParaRPr lang="fr-FR" sz="1103" dirty="0">
              <a:cs typeface="Times New Roman"/>
            </a:endParaRPr>
          </a:p>
          <a:p>
            <a:pPr algn="just">
              <a:lnSpc>
                <a:spcPct val="107000"/>
              </a:lnSpc>
            </a:pPr>
            <a:r>
              <a:rPr lang="fr-FR" sz="1013" dirty="0">
                <a:solidFill>
                  <a:srgbClr val="002060"/>
                </a:solidFill>
                <a:latin typeface="Montserrat"/>
                <a:cs typeface="Times New Roman"/>
              </a:rPr>
              <a:t>La Poste accompagne tous les postiers dans les projets de mobilité et d'employabilité. Les</a:t>
            </a:r>
            <a:r>
              <a:rPr lang="fr-FR" sz="1013" dirty="0">
                <a:ea typeface="+mn-lt"/>
                <a:cs typeface="+mn-lt"/>
              </a:rPr>
              <a:t> </a:t>
            </a:r>
            <a:r>
              <a:rPr lang="fr-FR" sz="1013" dirty="0">
                <a:solidFill>
                  <a:srgbClr val="002060"/>
                </a:solidFill>
                <a:latin typeface="Montserrat"/>
                <a:cs typeface="Times New Roman"/>
              </a:rPr>
              <a:t>Espaces Mobilité Groupe proposent un atelier collectif pour amorcer la formalisation d'un projet professionnel, identifier sa faisabilité, planifier des actions pour le mettre en </a:t>
            </a:r>
            <a:r>
              <a:rPr lang="fr-FR" sz="1013" dirty="0" err="1">
                <a:solidFill>
                  <a:srgbClr val="002060"/>
                </a:solidFill>
                <a:latin typeface="Montserrat"/>
                <a:cs typeface="Times New Roman"/>
              </a:rPr>
              <a:t>oeuvre</a:t>
            </a:r>
            <a:r>
              <a:rPr lang="fr-FR" sz="1013" dirty="0">
                <a:solidFill>
                  <a:srgbClr val="002060"/>
                </a:solidFill>
                <a:latin typeface="Montserrat"/>
                <a:cs typeface="Times New Roman"/>
              </a:rPr>
              <a:t>. </a:t>
            </a:r>
          </a:p>
          <a:p>
            <a:pPr marL="421838" indent="-210741">
              <a:lnSpc>
                <a:spcPct val="107000"/>
              </a:lnSpc>
              <a:buFont typeface="Arial"/>
              <a:buChar char="•"/>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Programme :</a:t>
            </a:r>
            <a:endParaRPr lang="fr-FR" sz="1103" dirty="0">
              <a:solidFill>
                <a:srgbClr val="002060"/>
              </a:solidFill>
              <a:latin typeface="Montserrat"/>
              <a:cs typeface="Times New Roman"/>
            </a:endParaRPr>
          </a:p>
          <a:p>
            <a:pPr>
              <a:lnSpc>
                <a:spcPct val="107000"/>
              </a:lnSpc>
            </a:pPr>
            <a:r>
              <a:rPr lang="fr-FR" sz="1013" b="1" dirty="0">
                <a:solidFill>
                  <a:srgbClr val="002060"/>
                </a:solidFill>
                <a:latin typeface="Montserrat"/>
                <a:cs typeface="Times New Roman"/>
              </a:rPr>
              <a:t>Jour 1 : itinéraire et situation actuelle</a:t>
            </a:r>
            <a:br>
              <a:rPr lang="fr-FR" sz="1013" b="1" dirty="0">
                <a:latin typeface="Montserrat"/>
                <a:cs typeface="Times New Roman"/>
              </a:rPr>
            </a:br>
            <a:r>
              <a:rPr lang="fr-FR" sz="1013" dirty="0">
                <a:solidFill>
                  <a:srgbClr val="002060"/>
                </a:solidFill>
                <a:latin typeface="Montserrat"/>
                <a:cs typeface="Times New Roman"/>
              </a:rPr>
              <a:t> - Prendre conscience de la logique de son parcours professionnel</a:t>
            </a:r>
            <a:br>
              <a:rPr lang="fr-FR" sz="1013" dirty="0">
                <a:latin typeface="Montserrat"/>
                <a:cs typeface="Times New Roman"/>
              </a:rPr>
            </a:br>
            <a:r>
              <a:rPr lang="fr-FR" sz="1013" dirty="0">
                <a:solidFill>
                  <a:srgbClr val="002060"/>
                </a:solidFill>
                <a:latin typeface="Montserrat"/>
                <a:cs typeface="Times New Roman"/>
              </a:rPr>
              <a:t> - Prendre en compte sa situation actuelle et ses enjeux pour l'avenir</a:t>
            </a:r>
            <a:br>
              <a:rPr lang="fr-FR" sz="1013" dirty="0">
                <a:latin typeface="Montserrat"/>
                <a:cs typeface="Times New Roman"/>
              </a:rPr>
            </a:br>
            <a:r>
              <a:rPr lang="fr-FR" sz="1013" dirty="0">
                <a:solidFill>
                  <a:srgbClr val="002060"/>
                </a:solidFill>
                <a:latin typeface="Montserrat"/>
                <a:cs typeface="Times New Roman"/>
              </a:rPr>
              <a:t> - Réfléchir sur ce qui fera que demain sera satisfaisant</a:t>
            </a:r>
            <a:br>
              <a:rPr lang="fr-FR" sz="1013" dirty="0">
                <a:latin typeface="Montserrat"/>
                <a:cs typeface="Times New Roman"/>
              </a:rPr>
            </a:br>
            <a:r>
              <a:rPr lang="fr-FR" sz="1013" dirty="0">
                <a:solidFill>
                  <a:srgbClr val="002060"/>
                </a:solidFill>
                <a:latin typeface="Montserrat"/>
                <a:cs typeface="Times New Roman"/>
              </a:rPr>
              <a:t> </a:t>
            </a:r>
            <a:r>
              <a:rPr lang="fr-FR" sz="1013" b="1" dirty="0">
                <a:solidFill>
                  <a:srgbClr val="002060"/>
                </a:solidFill>
                <a:latin typeface="Montserrat"/>
                <a:cs typeface="Times New Roman"/>
              </a:rPr>
              <a:t>Jour 2 : transition vers la recherche de projet professionnel</a:t>
            </a:r>
            <a:br>
              <a:rPr lang="fr-FR" sz="1013" b="1" dirty="0">
                <a:latin typeface="Montserrat"/>
                <a:cs typeface="Times New Roman"/>
              </a:rPr>
            </a:br>
            <a:r>
              <a:rPr lang="fr-FR" sz="1013" dirty="0">
                <a:solidFill>
                  <a:srgbClr val="002060"/>
                </a:solidFill>
                <a:latin typeface="Montserrat"/>
                <a:cs typeface="Times New Roman"/>
              </a:rPr>
              <a:t> - Identifier des pistes de mobilité en fonction de ses aspirations</a:t>
            </a:r>
            <a:br>
              <a:rPr lang="fr-FR" sz="1013" dirty="0">
                <a:latin typeface="Montserrat"/>
                <a:cs typeface="Times New Roman"/>
              </a:rPr>
            </a:br>
            <a:r>
              <a:rPr lang="fr-FR" sz="1013" dirty="0">
                <a:solidFill>
                  <a:srgbClr val="002060"/>
                </a:solidFill>
                <a:latin typeface="Montserrat"/>
                <a:cs typeface="Times New Roman"/>
              </a:rPr>
              <a:t> - Obtenir des idées de métiers ou d'activités</a:t>
            </a:r>
            <a:br>
              <a:rPr lang="fr-FR" sz="1013" dirty="0">
                <a:latin typeface="Montserrat"/>
                <a:cs typeface="Times New Roman"/>
              </a:rPr>
            </a:br>
            <a:r>
              <a:rPr lang="fr-FR" sz="1013" dirty="0">
                <a:solidFill>
                  <a:srgbClr val="002060"/>
                </a:solidFill>
                <a:latin typeface="Montserrat"/>
                <a:cs typeface="Times New Roman"/>
              </a:rPr>
              <a:t> - Clarifier les éléments clés pour construire son projet</a:t>
            </a:r>
            <a:br>
              <a:rPr lang="fr-FR" sz="1013" dirty="0">
                <a:latin typeface="Montserrat"/>
                <a:cs typeface="Times New Roman"/>
              </a:rPr>
            </a:br>
            <a:r>
              <a:rPr lang="fr-FR" sz="1013" dirty="0">
                <a:solidFill>
                  <a:srgbClr val="002060"/>
                </a:solidFill>
                <a:latin typeface="Montserrat"/>
                <a:cs typeface="Times New Roman"/>
              </a:rPr>
              <a:t> </a:t>
            </a:r>
            <a:r>
              <a:rPr lang="fr-FR" sz="1013" b="1" dirty="0">
                <a:solidFill>
                  <a:srgbClr val="002060"/>
                </a:solidFill>
                <a:latin typeface="Montserrat"/>
                <a:cs typeface="Times New Roman"/>
              </a:rPr>
              <a:t>Jour 3 : validation du projet professionnel et du plan d'actions</a:t>
            </a:r>
            <a:br>
              <a:rPr lang="fr-FR" sz="1013" b="1" dirty="0">
                <a:latin typeface="Montserrat"/>
                <a:cs typeface="Times New Roman"/>
              </a:rPr>
            </a:br>
            <a:r>
              <a:rPr lang="fr-FR" sz="1013" dirty="0">
                <a:solidFill>
                  <a:srgbClr val="002060"/>
                </a:solidFill>
                <a:latin typeface="Montserrat"/>
                <a:cs typeface="Times New Roman"/>
              </a:rPr>
              <a:t> - Approfondir les pistes envisagées à partir d'un fonds documentaire</a:t>
            </a:r>
            <a:br>
              <a:rPr lang="fr-FR" sz="1013" dirty="0">
                <a:latin typeface="Montserrat"/>
                <a:cs typeface="Times New Roman"/>
              </a:rPr>
            </a:br>
            <a:r>
              <a:rPr lang="fr-FR" sz="1013" dirty="0">
                <a:solidFill>
                  <a:srgbClr val="002060"/>
                </a:solidFill>
                <a:latin typeface="Montserrat"/>
                <a:cs typeface="Times New Roman"/>
              </a:rPr>
              <a:t> - Formaliser un projet professionnel réaliste</a:t>
            </a:r>
            <a:br>
              <a:rPr lang="fr-FR" sz="1013" dirty="0">
                <a:latin typeface="Montserrat"/>
                <a:cs typeface="Times New Roman"/>
              </a:rPr>
            </a:br>
            <a:r>
              <a:rPr lang="fr-FR" sz="1013" dirty="0">
                <a:solidFill>
                  <a:srgbClr val="002060"/>
                </a:solidFill>
                <a:latin typeface="Montserrat"/>
                <a:cs typeface="Times New Roman"/>
              </a:rPr>
              <a:t> - Vérifier la faisabilité du projet en identifiant les points d'appui et les points de   </a:t>
            </a:r>
          </a:p>
          <a:p>
            <a:pPr>
              <a:lnSpc>
                <a:spcPct val="107000"/>
              </a:lnSpc>
            </a:pPr>
            <a:r>
              <a:rPr lang="fr-FR" sz="1013" dirty="0">
                <a:solidFill>
                  <a:srgbClr val="002060"/>
                </a:solidFill>
                <a:latin typeface="Montserrat"/>
                <a:cs typeface="Times New Roman"/>
              </a:rPr>
              <a:t>progrès</a:t>
            </a:r>
            <a:br>
              <a:rPr lang="fr-FR" sz="1013" dirty="0">
                <a:latin typeface="Montserrat"/>
                <a:cs typeface="Times New Roman"/>
              </a:rPr>
            </a:br>
            <a:r>
              <a:rPr lang="fr-FR" sz="1013" dirty="0">
                <a:solidFill>
                  <a:srgbClr val="002060"/>
                </a:solidFill>
                <a:latin typeface="Montserrat"/>
                <a:cs typeface="Times New Roman"/>
              </a:rPr>
              <a:t> - Valider son projet et construire les étapes de sa mise en </a:t>
            </a:r>
            <a:r>
              <a:rPr lang="fr-FR" sz="1013" dirty="0" err="1">
                <a:solidFill>
                  <a:srgbClr val="002060"/>
                </a:solidFill>
                <a:latin typeface="Montserrat"/>
                <a:cs typeface="Times New Roman"/>
              </a:rPr>
              <a:t>oeuvre</a:t>
            </a:r>
            <a:br>
              <a:rPr lang="fr-FR" sz="1013" dirty="0">
                <a:latin typeface="Montserrat"/>
                <a:cs typeface="Times New Roman"/>
              </a:rPr>
            </a:br>
            <a:r>
              <a:rPr lang="fr-FR" sz="1013" dirty="0">
                <a:solidFill>
                  <a:srgbClr val="002060"/>
                </a:solidFill>
                <a:latin typeface="Montserrat"/>
                <a:cs typeface="Times New Roman"/>
              </a:rPr>
              <a:t> </a:t>
            </a:r>
            <a:br>
              <a:rPr lang="fr-FR" sz="1013" dirty="0">
                <a:latin typeface="Montserrat"/>
                <a:cs typeface="Times New Roman"/>
              </a:rPr>
            </a:br>
            <a:r>
              <a:rPr lang="fr-FR" sz="1013" dirty="0">
                <a:latin typeface="Montserrat"/>
                <a:cs typeface="Times New Roman"/>
              </a:rPr>
              <a:t>- </a:t>
            </a:r>
            <a:r>
              <a:rPr lang="fr-FR" sz="1013" dirty="0">
                <a:solidFill>
                  <a:srgbClr val="002060"/>
                </a:solidFill>
                <a:latin typeface="Montserrat"/>
                <a:cs typeface="Times New Roman"/>
              </a:rPr>
              <a:t>Avant la session en groupe : un entretien préalable et un travail individuel préparatoire sur l'itinéraire professionnel.</a:t>
            </a:r>
            <a:br>
              <a:rPr lang="fr-FR" sz="1013" dirty="0">
                <a:latin typeface="Montserrat"/>
                <a:cs typeface="Times New Roman"/>
              </a:rPr>
            </a:br>
            <a:r>
              <a:rPr lang="fr-FR" sz="1013" dirty="0">
                <a:solidFill>
                  <a:srgbClr val="002060"/>
                </a:solidFill>
                <a:latin typeface="Montserrat"/>
                <a:cs typeface="Times New Roman"/>
              </a:rPr>
              <a:t>- Après la session en groupe : un suivi individualisé à 1 mois puis à 3 mois par entretien téléphonique avec le conseiller. </a:t>
            </a:r>
            <a:endParaRPr lang="fr-FR" sz="1013" dirty="0"/>
          </a:p>
          <a:p>
            <a:pPr indent="-210741">
              <a:lnSpc>
                <a:spcPct val="107000"/>
              </a:lnSpc>
              <a:buFont typeface="Arial" panose="020B0604020202020204" pitchFamily="34" charset="0"/>
              <a:buChar char="•"/>
            </a:pPr>
            <a:endParaRPr lang="fr-FR" sz="1103" dirty="0">
              <a:solidFill>
                <a:srgbClr val="002060"/>
              </a:solidFill>
              <a:latin typeface="Montserrat"/>
              <a:cs typeface="Times New Roman" panose="02020603050405020304" pitchFamily="18" charset="0"/>
            </a:endParaRPr>
          </a:p>
          <a:p>
            <a:pPr algn="just">
              <a:lnSpc>
                <a:spcPct val="107000"/>
              </a:lnSpc>
            </a:pPr>
            <a:r>
              <a:rPr lang="fr-FR" sz="1103" b="1" dirty="0">
                <a:solidFill>
                  <a:srgbClr val="002060"/>
                </a:solidFill>
                <a:latin typeface="Montserrat"/>
                <a:cs typeface="Times New Roman"/>
              </a:rPr>
              <a:t>Cible : </a:t>
            </a:r>
            <a:r>
              <a:rPr lang="fr-FR" sz="1013" dirty="0">
                <a:solidFill>
                  <a:srgbClr val="002060"/>
                </a:solidFill>
                <a:latin typeface="Montserrat"/>
                <a:cs typeface="Times New Roman"/>
              </a:rPr>
              <a:t>Les collaborateurs qui souhaitent structurer leur démarche de projet professionnel en bénéficiant d’un cadre collectif, dans lequel ils aident les autres participants et sont eux-mêmes aidés.</a:t>
            </a:r>
          </a:p>
          <a:p>
            <a:pPr>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err="1">
                <a:solidFill>
                  <a:srgbClr val="002060"/>
                </a:solidFill>
                <a:latin typeface="Montserrat"/>
                <a:cs typeface="Times New Roman"/>
              </a:rPr>
              <a:t>Pré-requis</a:t>
            </a:r>
            <a:r>
              <a:rPr lang="fr-FR" sz="1103" b="1" dirty="0">
                <a:solidFill>
                  <a:srgbClr val="002060"/>
                </a:solidFill>
                <a:latin typeface="Montserrat"/>
                <a:cs typeface="Times New Roman"/>
              </a:rPr>
              <a:t> : </a:t>
            </a:r>
            <a:r>
              <a:rPr lang="fr-FR" sz="1013" dirty="0">
                <a:solidFill>
                  <a:srgbClr val="002060"/>
                </a:solidFill>
                <a:latin typeface="Montserrat"/>
                <a:cs typeface="Times New Roman"/>
              </a:rPr>
              <a:t>Les participants doivent, pour valider leur inscription, avoir contacté au préalable un CEDP pour qualifier leur besoin. </a:t>
            </a:r>
          </a:p>
          <a:p>
            <a:pPr>
              <a:lnSpc>
                <a:spcPct val="107000"/>
              </a:lnSpc>
            </a:pPr>
            <a:endParaRPr lang="fr-FR" sz="1103" b="1" dirty="0">
              <a:solidFill>
                <a:srgbClr val="002060"/>
              </a:solidFill>
              <a:latin typeface="Montserrat"/>
              <a:cs typeface="Times New Roman"/>
            </a:endParaRPr>
          </a:p>
          <a:p>
            <a:pPr>
              <a:lnSpc>
                <a:spcPct val="107000"/>
              </a:lnSpc>
            </a:pPr>
            <a:r>
              <a:rPr lang="fr-FR" sz="1103" b="1" dirty="0">
                <a:solidFill>
                  <a:srgbClr val="002060"/>
                </a:solidFill>
                <a:latin typeface="Montserrat"/>
                <a:cs typeface="Times New Roman"/>
              </a:rPr>
              <a:t>Livrables de l'atelier :</a:t>
            </a:r>
            <a:r>
              <a:rPr lang="fr-FR" sz="1103" b="1" dirty="0">
                <a:solidFill>
                  <a:srgbClr val="FF0000"/>
                </a:solidFill>
                <a:latin typeface="Montserrat"/>
                <a:cs typeface="Times New Roman"/>
              </a:rPr>
              <a:t> </a:t>
            </a:r>
            <a:r>
              <a:rPr lang="fr-FR" sz="1013" dirty="0">
                <a:solidFill>
                  <a:srgbClr val="002060"/>
                </a:solidFill>
                <a:latin typeface="Montserrat"/>
                <a:cs typeface="Times New Roman"/>
              </a:rPr>
              <a:t>Support participant + outils méthodologiques</a:t>
            </a:r>
          </a:p>
          <a:p>
            <a:pPr>
              <a:lnSpc>
                <a:spcPct val="107000"/>
              </a:lnSpc>
            </a:pPr>
            <a:endParaRPr lang="fr-FR" sz="1103" b="1" dirty="0">
              <a:solidFill>
                <a:srgbClr val="002060"/>
              </a:solidFill>
              <a:latin typeface="Montserrat"/>
              <a:cs typeface="Times New Roman"/>
            </a:endParaRPr>
          </a:p>
          <a:p>
            <a:pPr>
              <a:lnSpc>
                <a:spcPct val="107000"/>
              </a:lnSpc>
            </a:pPr>
            <a:r>
              <a:rPr lang="fr-FR" sz="1103" b="1" dirty="0">
                <a:solidFill>
                  <a:srgbClr val="002060"/>
                </a:solidFill>
                <a:latin typeface="Montserrat"/>
                <a:cs typeface="Times New Roman"/>
              </a:rPr>
              <a:t>Modalités </a:t>
            </a:r>
            <a:endParaRPr lang="fr-FR" sz="1103" dirty="0">
              <a:solidFill>
                <a:srgbClr val="002060"/>
              </a:solidFill>
              <a:latin typeface="Montserrat"/>
              <a:cs typeface="Times New Roman"/>
            </a:endParaRPr>
          </a:p>
          <a:p>
            <a:pPr marL="421838" indent="-210741">
              <a:lnSpc>
                <a:spcPct val="107000"/>
              </a:lnSpc>
              <a:buFont typeface="Arial"/>
              <a:buChar char="•"/>
            </a:pPr>
            <a:r>
              <a:rPr lang="fr-FR" sz="1013" dirty="0">
                <a:solidFill>
                  <a:srgbClr val="002060"/>
                </a:solidFill>
                <a:latin typeface="Montserrat"/>
                <a:cs typeface="Times New Roman"/>
              </a:rPr>
              <a:t>Durée : </a:t>
            </a:r>
            <a:r>
              <a:rPr lang="fr-FR" sz="1013" b="1" dirty="0">
                <a:solidFill>
                  <a:srgbClr val="002060"/>
                </a:solidFill>
                <a:latin typeface="Montserrat"/>
                <a:cs typeface="Times New Roman"/>
              </a:rPr>
              <a:t>21 H</a:t>
            </a:r>
            <a:endParaRPr lang="fr-FR" sz="1013" b="1" dirty="0">
              <a:solidFill>
                <a:srgbClr val="002060"/>
              </a:solidFill>
              <a:cs typeface="Times New Roman"/>
            </a:endParaRPr>
          </a:p>
          <a:p>
            <a:pPr marL="421838" indent="-210741">
              <a:lnSpc>
                <a:spcPct val="107000"/>
              </a:lnSpc>
              <a:buFont typeface="Arial"/>
              <a:buChar char="•"/>
            </a:pPr>
            <a:r>
              <a:rPr lang="fr-FR" sz="1013" dirty="0">
                <a:solidFill>
                  <a:srgbClr val="002060"/>
                </a:solidFill>
                <a:latin typeface="Montserrat"/>
                <a:cs typeface="Times New Roman"/>
              </a:rPr>
              <a:t>Nombre de participants maximum :  </a:t>
            </a:r>
            <a:r>
              <a:rPr lang="fr-FR" sz="1013" b="1" dirty="0">
                <a:solidFill>
                  <a:srgbClr val="002060"/>
                </a:solidFill>
                <a:latin typeface="Montserrat"/>
                <a:cs typeface="Times New Roman"/>
              </a:rPr>
              <a:t>5</a:t>
            </a:r>
            <a:endParaRPr lang="fr-FR" sz="1013" dirty="0">
              <a:cs typeface="Times New Roman"/>
            </a:endParaRPr>
          </a:p>
          <a:p>
            <a:pPr marL="421838" indent="-210741">
              <a:lnSpc>
                <a:spcPct val="107000"/>
              </a:lnSpc>
              <a:buFont typeface="Arial"/>
              <a:buChar char="•"/>
            </a:pPr>
            <a:r>
              <a:rPr lang="fr-FR" sz="1013" dirty="0">
                <a:solidFill>
                  <a:srgbClr val="002060"/>
                </a:solidFill>
                <a:latin typeface="Montserrat"/>
                <a:cs typeface="Times New Roman"/>
              </a:rPr>
              <a:t>Nombre de participants minimum :  </a:t>
            </a:r>
            <a:r>
              <a:rPr lang="fr-FR" sz="1013" b="1" dirty="0">
                <a:solidFill>
                  <a:srgbClr val="002060"/>
                </a:solidFill>
                <a:latin typeface="Montserrat"/>
                <a:cs typeface="Times New Roman"/>
              </a:rPr>
              <a:t>3</a:t>
            </a:r>
            <a:endParaRPr lang="fr-FR" sz="1013" dirty="0">
              <a:cs typeface="Times New Roman"/>
            </a:endParaRPr>
          </a:p>
          <a:p>
            <a:pPr marL="421838" indent="-210741">
              <a:lnSpc>
                <a:spcPct val="107000"/>
              </a:lnSpc>
              <a:buFont typeface="Arial"/>
              <a:buChar char="•"/>
            </a:pPr>
            <a:r>
              <a:rPr lang="fr-FR" sz="1013" dirty="0">
                <a:solidFill>
                  <a:srgbClr val="002060"/>
                </a:solidFill>
                <a:latin typeface="Montserrat"/>
                <a:cs typeface="Times New Roman"/>
              </a:rPr>
              <a:t>Présentiel</a:t>
            </a:r>
          </a:p>
          <a:p>
            <a:pPr marL="421838" indent="-210741">
              <a:lnSpc>
                <a:spcPct val="107000"/>
              </a:lnSpc>
              <a:buFont typeface="Arial"/>
              <a:buChar char="•"/>
            </a:pPr>
            <a:r>
              <a:rPr lang="fr-FR" sz="1013" dirty="0">
                <a:solidFill>
                  <a:srgbClr val="002060"/>
                </a:solidFill>
                <a:latin typeface="Montserrat"/>
                <a:cs typeface="Times New Roman"/>
              </a:rPr>
              <a:t>Statut :  </a:t>
            </a:r>
            <a:r>
              <a:rPr lang="fr-FR" sz="1013" b="1" dirty="0">
                <a:solidFill>
                  <a:srgbClr val="002060"/>
                </a:solidFill>
                <a:latin typeface="Montserrat"/>
                <a:cs typeface="Times New Roman"/>
              </a:rPr>
              <a:t>Visible à tous </a:t>
            </a:r>
          </a:p>
          <a:p>
            <a:pPr marL="421838" indent="-210741">
              <a:lnSpc>
                <a:spcPct val="107000"/>
              </a:lnSpc>
              <a:buFont typeface="Arial"/>
              <a:buChar char="•"/>
            </a:pPr>
            <a:r>
              <a:rPr lang="fr-FR" sz="1013" dirty="0">
                <a:solidFill>
                  <a:srgbClr val="002060"/>
                </a:solidFill>
                <a:latin typeface="Montserrat"/>
                <a:ea typeface="Calibri"/>
                <a:cs typeface="Times New Roman"/>
              </a:rPr>
              <a:t>Déploiement :</a:t>
            </a:r>
            <a:r>
              <a:rPr lang="fr-FR" sz="1013" b="1" dirty="0">
                <a:solidFill>
                  <a:srgbClr val="002060"/>
                </a:solidFill>
                <a:latin typeface="Montserrat"/>
                <a:ea typeface="Calibri"/>
                <a:cs typeface="Times New Roman"/>
              </a:rPr>
              <a:t> Régional</a:t>
            </a:r>
          </a:p>
        </p:txBody>
      </p:sp>
      <p:pic>
        <p:nvPicPr>
          <p:cNvPr id="5" name="Image 4"/>
          <p:cNvPicPr>
            <a:picLocks noChangeAspect="1"/>
          </p:cNvPicPr>
          <p:nvPr/>
        </p:nvPicPr>
        <p:blipFill>
          <a:blip r:embed="rId3"/>
          <a:stretch>
            <a:fillRect/>
          </a:stretch>
        </p:blipFill>
        <p:spPr>
          <a:xfrm>
            <a:off x="245911" y="8771910"/>
            <a:ext cx="923322" cy="694689"/>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674824" y="8920370"/>
            <a:ext cx="3877994" cy="266799"/>
          </a:xfrm>
          <a:prstGeom prst="rect">
            <a:avLst/>
          </a:prstGeom>
          <a:solidFill>
            <a:srgbClr val="FFFFFF"/>
          </a:solidFill>
          <a:ln w="28575">
            <a:solidFill>
              <a:srgbClr val="00748C"/>
            </a:solidFill>
            <a:miter lim="800000"/>
            <a:headEnd/>
            <a:tailEnd/>
          </a:ln>
        </p:spPr>
        <p:txBody>
          <a:bodyPr rot="0" vert="horz" wrap="square" lIns="84406" tIns="42203" rIns="84406" bIns="42203" anchor="t" anchorCtr="0">
            <a:noAutofit/>
          </a:bodyPr>
          <a:lstStyle/>
          <a:p>
            <a:pPr algn="ctr">
              <a:lnSpc>
                <a:spcPct val="107000"/>
              </a:lnSpc>
              <a:spcAft>
                <a:spcPts val="739"/>
              </a:spcAft>
            </a:pPr>
            <a:r>
              <a:rPr lang="fr-FR" sz="1015" b="1">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39"/>
              </a:spcAft>
            </a:pP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0" name="ZoneTexte 9"/>
          <p:cNvSpPr txBox="1"/>
          <p:nvPr/>
        </p:nvSpPr>
        <p:spPr>
          <a:xfrm>
            <a:off x="263770" y="324941"/>
            <a:ext cx="4064707" cy="341006"/>
          </a:xfrm>
          <a:prstGeom prst="rect">
            <a:avLst/>
          </a:prstGeom>
          <a:noFill/>
        </p:spPr>
        <p:txBody>
          <a:bodyPr wrap="square" lIns="84406" tIns="42203" rIns="84406" bIns="42203" rtlCol="0" anchor="t">
            <a:spAutoFit/>
          </a:bodyPr>
          <a:lstStyle/>
          <a:p>
            <a:pPr algn="l"/>
            <a:endParaRPr lang="fr-FR" sz="1662" b="1" dirty="0">
              <a:solidFill>
                <a:schemeClr val="accent5"/>
              </a:solidFill>
            </a:endParaRPr>
          </a:p>
        </p:txBody>
      </p:sp>
      <p:sp>
        <p:nvSpPr>
          <p:cNvPr id="9" name="ZoneTexte 8"/>
          <p:cNvSpPr txBox="1"/>
          <p:nvPr/>
        </p:nvSpPr>
        <p:spPr>
          <a:xfrm>
            <a:off x="5832389" y="8464378"/>
            <a:ext cx="1025611" cy="1173892"/>
          </a:xfrm>
          <a:prstGeom prst="rect">
            <a:avLst/>
          </a:prstGeom>
          <a:solidFill>
            <a:schemeClr val="bg1"/>
          </a:solidFill>
        </p:spPr>
        <p:txBody>
          <a:bodyPr wrap="square" rtlCol="0">
            <a:spAutoFit/>
          </a:bodyPr>
          <a:lstStyle/>
          <a:p>
            <a:pPr algn="l"/>
            <a:endParaRPr lang="fr-FR" dirty="0">
              <a:solidFill>
                <a:schemeClr val="accent5"/>
              </a:solidFill>
            </a:endParaRPr>
          </a:p>
        </p:txBody>
      </p:sp>
    </p:spTree>
    <p:extLst>
      <p:ext uri="{BB962C8B-B14F-4D97-AF65-F5344CB8AC3E}">
        <p14:creationId xmlns:p14="http://schemas.microsoft.com/office/powerpoint/2010/main" val="340920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23</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b="1" dirty="0">
                <a:ea typeface="+mn-lt"/>
                <a:cs typeface="+mn-lt"/>
              </a:rPr>
              <a:t>EMRG - IDENTIFIER VOS LEVIERS DE CHANGEMENT POUR ÉVOLUER (2h) - CLASSE VIRTUELLE</a:t>
            </a:r>
          </a:p>
          <a:p>
            <a:pPr algn="ctr"/>
            <a:r>
              <a:rPr lang="fr-FR" sz="1200" b="1" i="1" dirty="0">
                <a:ea typeface="+mn-lt"/>
                <a:cs typeface="+mn-lt"/>
              </a:rPr>
              <a:t>ZDLU </a:t>
            </a:r>
            <a:endParaRPr lang="fr-FR" sz="1200"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Clarifier la notion de changement. </a:t>
            </a:r>
          </a:p>
          <a:p>
            <a:pPr marL="285750" indent="-285750">
              <a:buFont typeface="Arial"/>
              <a:buChar char="•"/>
            </a:pPr>
            <a:r>
              <a:rPr lang="fr-FR" sz="1200" dirty="0">
                <a:ea typeface="+mn-lt"/>
                <a:cs typeface="+mn-lt"/>
              </a:rPr>
              <a:t>Identifier les/ses freins et leviers de changement, dans un contexte de mobilité professionnelle. </a:t>
            </a:r>
          </a:p>
          <a:p>
            <a:pPr marL="285750" indent="-285750">
              <a:buFont typeface="Arial"/>
              <a:buChar char="•"/>
            </a:pPr>
            <a:r>
              <a:rPr lang="fr-FR" sz="1200" dirty="0">
                <a:ea typeface="+mn-lt"/>
                <a:cs typeface="+mn-lt"/>
              </a:rPr>
              <a:t>Définir ses objectifs et se mettre en action pour son projet professionnel.</a:t>
            </a:r>
          </a:p>
          <a:p>
            <a:pPr marL="285750" indent="-285750">
              <a:buFont typeface="Arial"/>
              <a:buChar char="•"/>
            </a:pPr>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Diversifier les points de vue pour clarifier son objectif de changement</a:t>
            </a:r>
          </a:p>
          <a:p>
            <a:pPr marL="171450" indent="-171450">
              <a:buFont typeface="Arial" panose="020B0604020202020204" pitchFamily="34" charset="0"/>
              <a:buChar char="•"/>
            </a:pPr>
            <a:r>
              <a:rPr lang="fr-FR" sz="1200" dirty="0">
                <a:ea typeface="+mn-lt"/>
                <a:cs typeface="+mn-lt"/>
              </a:rPr>
              <a:t>Se situer par rapport aux principes d’influence interne/externe</a:t>
            </a:r>
          </a:p>
          <a:p>
            <a:pPr marL="171450" indent="-171450">
              <a:buFont typeface="Arial" panose="020B0604020202020204" pitchFamily="34" charset="0"/>
              <a:buChar char="•"/>
            </a:pPr>
            <a:r>
              <a:rPr lang="fr-FR" sz="1200" dirty="0">
                <a:ea typeface="+mn-lt"/>
                <a:cs typeface="+mn-lt"/>
              </a:rPr>
              <a:t>Se positionner dans la matrice de dynamique de changement</a:t>
            </a:r>
          </a:p>
          <a:p>
            <a:pPr marL="171450" indent="-171450">
              <a:buFont typeface="Arial" panose="020B0604020202020204" pitchFamily="34" charset="0"/>
              <a:buChar char="•"/>
            </a:pPr>
            <a:r>
              <a:rPr lang="fr-FR" sz="1200" dirty="0">
                <a:ea typeface="+mn-lt"/>
                <a:cs typeface="+mn-lt"/>
              </a:rPr>
              <a:t>Explorer la boîte à outils</a:t>
            </a:r>
          </a:p>
          <a:p>
            <a:pPr marL="171450" indent="-171450">
              <a:buFont typeface="Arial" panose="020B0604020202020204" pitchFamily="34" charset="0"/>
              <a:buChar char="•"/>
            </a:pPr>
            <a:r>
              <a:rPr lang="fr-FR" sz="1200" dirty="0">
                <a:ea typeface="+mn-lt"/>
                <a:cs typeface="+mn-lt"/>
              </a:rPr>
              <a:t>Se mettre en action</a:t>
            </a:r>
          </a:p>
          <a:p>
            <a:pPr marL="285750" indent="-285750">
              <a:buFont typeface="Symbol"/>
              <a:buChar char="•"/>
            </a:pPr>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Modalité : </a:t>
            </a:r>
            <a:r>
              <a:rPr lang="fr-FR" sz="1200" b="1" dirty="0">
                <a:ea typeface="+mn-lt"/>
                <a:cs typeface="+mn-lt"/>
              </a:rPr>
              <a:t>Classe Virtuelle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2h </a:t>
            </a: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8 </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pPr algn="ctr">
              <a:lnSpc>
                <a:spcPct val="107000"/>
              </a:lnSpc>
            </a:pPr>
            <a:endParaRPr lang="fr-FR" sz="1200" b="1" dirty="0">
              <a:solidFill>
                <a:srgbClr val="002060"/>
              </a:solidFill>
              <a:latin typeface="Montserrat-Ligh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27555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24</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b="1" dirty="0">
                <a:ea typeface="+mn-lt"/>
                <a:cs typeface="+mn-lt"/>
              </a:rPr>
              <a:t>EMRG - IDENTIFIER VOS LEVIERS DE CHANGEMENT POUR ÉVOLUER (1h) - CLASSE VIRTUELLE</a:t>
            </a:r>
          </a:p>
          <a:p>
            <a:pPr algn="ctr"/>
            <a:r>
              <a:rPr lang="fr-FR" sz="1200" b="1" i="1" dirty="0">
                <a:ea typeface="+mn-lt"/>
                <a:cs typeface="+mn-lt"/>
              </a:rPr>
              <a:t>ZDQK</a:t>
            </a:r>
            <a:endParaRPr lang="fr-FR" sz="1200"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Comprendre en quoi je suis acteur de mon projet professionnel </a:t>
            </a:r>
          </a:p>
          <a:p>
            <a:pPr marL="285750" indent="-285750">
              <a:buFont typeface="Arial"/>
              <a:buChar char="•"/>
            </a:pPr>
            <a:r>
              <a:rPr lang="fr-FR" sz="1200" dirty="0">
                <a:ea typeface="+mn-lt"/>
                <a:cs typeface="+mn-lt"/>
              </a:rPr>
              <a:t>Quels sont mes forces et mes freins ?  </a:t>
            </a:r>
          </a:p>
          <a:p>
            <a:pPr marL="285750" indent="-285750">
              <a:buFont typeface="Arial"/>
              <a:buChar char="•"/>
            </a:pPr>
            <a:r>
              <a:rPr lang="fr-FR" sz="1200" dirty="0">
                <a:ea typeface="+mn-lt"/>
                <a:cs typeface="+mn-lt"/>
              </a:rPr>
              <a:t>Qu’est-ce qu’un projet professionnel et qui peut m’aider ?</a:t>
            </a:r>
          </a:p>
          <a:p>
            <a:endParaRPr lang="fr-FR" sz="1200" b="1"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Diversifier les points de vue pour clarifier son objectif de changement</a:t>
            </a:r>
          </a:p>
          <a:p>
            <a:pPr marL="171450" indent="-171450">
              <a:buFont typeface="Arial" panose="020B0604020202020204" pitchFamily="34" charset="0"/>
              <a:buChar char="•"/>
            </a:pPr>
            <a:r>
              <a:rPr lang="fr-FR" sz="1200" dirty="0">
                <a:ea typeface="+mn-lt"/>
                <a:cs typeface="+mn-lt"/>
              </a:rPr>
              <a:t>Se situer par rapport aux principes d’influence interne/externe</a:t>
            </a:r>
          </a:p>
          <a:p>
            <a:pPr marL="171450" indent="-171450">
              <a:buFont typeface="Arial" panose="020B0604020202020204" pitchFamily="34" charset="0"/>
              <a:buChar char="•"/>
            </a:pPr>
            <a:r>
              <a:rPr lang="fr-FR" sz="1200" dirty="0">
                <a:ea typeface="+mn-lt"/>
                <a:cs typeface="+mn-lt"/>
              </a:rPr>
              <a:t>Se positionner dans la matrice de dynamique de changement</a:t>
            </a:r>
          </a:p>
          <a:p>
            <a:pPr marL="171450" indent="-171450">
              <a:buFont typeface="Arial" panose="020B0604020202020204" pitchFamily="34" charset="0"/>
              <a:buChar char="•"/>
            </a:pPr>
            <a:r>
              <a:rPr lang="fr-FR" sz="1200" dirty="0">
                <a:ea typeface="+mn-lt"/>
                <a:cs typeface="+mn-lt"/>
              </a:rPr>
              <a:t>Explorer la boîte à outils</a:t>
            </a:r>
          </a:p>
          <a:p>
            <a:pPr marL="171450" indent="-171450">
              <a:buFont typeface="Arial" panose="020B0604020202020204" pitchFamily="34" charset="0"/>
              <a:buChar char="•"/>
            </a:pPr>
            <a:r>
              <a:rPr lang="fr-FR" sz="1200" dirty="0">
                <a:ea typeface="+mn-lt"/>
                <a:cs typeface="+mn-lt"/>
              </a:rPr>
              <a:t>Se mettre en action</a:t>
            </a:r>
          </a:p>
          <a:p>
            <a:pPr marL="285750" indent="-285750">
              <a:buFont typeface="Symbol"/>
              <a:buChar char="•"/>
            </a:pPr>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Modalité : </a:t>
            </a:r>
            <a:r>
              <a:rPr lang="fr-FR" sz="1200" b="1" dirty="0">
                <a:ea typeface="+mn-lt"/>
                <a:cs typeface="+mn-lt"/>
              </a:rPr>
              <a:t>Classe Virtuelle</a:t>
            </a:r>
            <a:r>
              <a:rPr lang="fr-FR" sz="1200" dirty="0">
                <a:ea typeface="+mn-lt"/>
                <a:cs typeface="+mn-lt"/>
              </a:rPr>
              <a:t>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1h </a:t>
            </a: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12 </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pPr algn="ctr">
              <a:lnSpc>
                <a:spcPct val="107000"/>
              </a:lnSpc>
            </a:pPr>
            <a:endParaRPr lang="fr-FR" sz="1200" b="1" dirty="0">
              <a:solidFill>
                <a:srgbClr val="002060"/>
              </a:solidFill>
              <a:latin typeface="Montserrat-Ligh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15994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25</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b="1" dirty="0">
                <a:ea typeface="+mn-lt"/>
                <a:cs typeface="+mn-lt"/>
              </a:rPr>
              <a:t>Identifier vos leviers de motivations – Classe virtuelle 3h30</a:t>
            </a:r>
          </a:p>
          <a:p>
            <a:pPr algn="ctr"/>
            <a:endParaRPr lang="fr-FR" sz="1200">
              <a:ea typeface="+mn-lt"/>
              <a:cs typeface="+mn-lt"/>
            </a:endParaRPr>
          </a:p>
          <a:p>
            <a:pPr algn="ctr"/>
            <a:r>
              <a:rPr lang="fr-FR" sz="1200" b="1" i="1" dirty="0">
                <a:ea typeface="+mn-lt"/>
                <a:cs typeface="+mn-lt"/>
              </a:rPr>
              <a:t>ZDOE </a:t>
            </a:r>
            <a:endParaRPr lang="fr-FR" sz="1200" dirty="0">
              <a:ea typeface="+mn-lt"/>
              <a:cs typeface="+mn-lt"/>
            </a:endParaRPr>
          </a:p>
          <a:p>
            <a:pPr algn="ctr"/>
            <a:endParaRPr lang="fr-FR" sz="120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Connaitre ses propres motivation et valeurs personnelles et pouvoir les expliciter</a:t>
            </a:r>
          </a:p>
          <a:p>
            <a:pPr marL="285750" indent="-285750">
              <a:buFont typeface="Arial"/>
              <a:buChar char="•"/>
            </a:pPr>
            <a:r>
              <a:rPr lang="fr-FR" sz="1200" dirty="0">
                <a:ea typeface="+mn-lt"/>
                <a:cs typeface="+mn-lt"/>
              </a:rPr>
              <a:t>Faire le lien avec la satisfaction au travail</a:t>
            </a:r>
          </a:p>
          <a:p>
            <a:pPr marL="285750" indent="-285750">
              <a:buFont typeface="Arial"/>
              <a:buChar char="•"/>
            </a:pPr>
            <a:r>
              <a:rPr lang="fr-FR" sz="1200" dirty="0">
                <a:ea typeface="+mn-lt"/>
                <a:cs typeface="+mn-lt"/>
              </a:rPr>
              <a:t>Construire plus efficacement son projet professionnel</a:t>
            </a:r>
          </a:p>
          <a:p>
            <a:endParaRPr lang="fr-FR" sz="1200">
              <a:ea typeface="+mn-lt"/>
              <a:cs typeface="+mn-lt"/>
            </a:endParaRPr>
          </a:p>
          <a:p>
            <a:r>
              <a:rPr lang="fr-FR" sz="1200" b="1" dirty="0">
                <a:ea typeface="+mn-lt"/>
                <a:cs typeface="+mn-lt"/>
              </a:rPr>
              <a:t>Programme :</a:t>
            </a:r>
            <a:r>
              <a:rPr lang="fr-FR" sz="1200" dirty="0">
                <a:ea typeface="+mn-lt"/>
                <a:cs typeface="+mn-lt"/>
              </a:rPr>
              <a:t> </a:t>
            </a:r>
          </a:p>
          <a:p>
            <a:endParaRPr lang="fr-FR" sz="1200">
              <a:ea typeface="+mn-lt"/>
              <a:cs typeface="+mn-lt"/>
            </a:endParaRPr>
          </a:p>
          <a:p>
            <a:pPr marL="285750" indent="-285750">
              <a:buFont typeface="Symbol"/>
              <a:buChar char="•"/>
            </a:pPr>
            <a:r>
              <a:rPr lang="fr-FR" sz="1200" dirty="0">
                <a:ea typeface="+mn-lt"/>
                <a:cs typeface="+mn-lt"/>
              </a:rPr>
              <a:t>Introduction : présentation des EMRG, les objectifs...</a:t>
            </a:r>
          </a:p>
          <a:p>
            <a:pPr marL="285750" indent="-285750">
              <a:buFont typeface="Symbol"/>
              <a:buChar char="•"/>
            </a:pPr>
            <a:r>
              <a:rPr lang="fr-FR" sz="1200" dirty="0">
                <a:ea typeface="+mn-lt"/>
                <a:cs typeface="+mn-lt"/>
              </a:rPr>
              <a:t>Le concept de motivation </a:t>
            </a:r>
          </a:p>
          <a:p>
            <a:pPr marL="285750" indent="-285750">
              <a:buFont typeface="Symbol"/>
              <a:buChar char="•"/>
            </a:pPr>
            <a:r>
              <a:rPr lang="fr-FR" sz="1200" dirty="0">
                <a:ea typeface="+mn-lt"/>
                <a:cs typeface="+mn-lt"/>
              </a:rPr>
              <a:t>Connaitre ses propres motivations et leviers personnels </a:t>
            </a:r>
          </a:p>
          <a:p>
            <a:pPr marL="285750" indent="-285750">
              <a:buFont typeface="Symbol"/>
              <a:buChar char="•"/>
            </a:pPr>
            <a:r>
              <a:rPr lang="fr-FR" sz="1200" dirty="0">
                <a:ea typeface="+mn-lt"/>
                <a:cs typeface="+mn-lt"/>
              </a:rPr>
              <a:t>Approfondir et réfléchir sur vos valeurs au travail </a:t>
            </a:r>
          </a:p>
          <a:p>
            <a:pPr marL="285750" indent="-285750">
              <a:buFont typeface="Symbol"/>
              <a:buChar char="•"/>
            </a:pPr>
            <a:r>
              <a:rPr lang="fr-FR" sz="1200" dirty="0">
                <a:ea typeface="+mn-lt"/>
                <a:cs typeface="+mn-lt"/>
              </a:rPr>
              <a:t>Conclusion : vidéo modèle de Forest</a:t>
            </a:r>
          </a:p>
          <a:p>
            <a:endParaRPr lang="fr-FR" sz="1200">
              <a:ea typeface="+mn-lt"/>
              <a:cs typeface="+mn-lt"/>
            </a:endParaRPr>
          </a:p>
          <a:p>
            <a:r>
              <a:rPr lang="fr-FR" sz="1200" b="1" dirty="0">
                <a:ea typeface="+mn-lt"/>
                <a:cs typeface="+mn-lt"/>
              </a:rPr>
              <a:t>Cible :</a:t>
            </a:r>
            <a:r>
              <a:rPr lang="fr-FR" sz="1200" dirty="0">
                <a:ea typeface="+mn-lt"/>
                <a:cs typeface="+mn-lt"/>
              </a:rPr>
              <a:t> </a:t>
            </a:r>
          </a:p>
          <a:p>
            <a:r>
              <a:rPr lang="fr-FR" sz="1200" dirty="0">
                <a:ea typeface="+mn-lt"/>
                <a:cs typeface="+mn-lt"/>
              </a:rPr>
              <a:t>  Tous les collaborateurs</a:t>
            </a:r>
          </a:p>
          <a:p>
            <a:endParaRPr lang="fr-FR" sz="120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r>
              <a:rPr lang="fr-FR" sz="1200" dirty="0">
                <a:ea typeface="+mn-lt"/>
                <a:cs typeface="+mn-lt"/>
              </a:rPr>
              <a:t>  AUCUN</a:t>
            </a:r>
          </a:p>
          <a:p>
            <a:endParaRPr lang="fr-FR" sz="1200">
              <a:ea typeface="+mn-lt"/>
              <a:cs typeface="+mn-lt"/>
            </a:endParaRPr>
          </a:p>
          <a:p>
            <a:r>
              <a:rPr lang="fr-FR" sz="1200" b="1" dirty="0">
                <a:ea typeface="+mn-lt"/>
                <a:cs typeface="+mn-lt"/>
              </a:rPr>
              <a:t>Livrables de l'atelier :</a:t>
            </a:r>
            <a:r>
              <a:rPr lang="fr-FR" sz="1200" dirty="0">
                <a:ea typeface="+mn-lt"/>
                <a:cs typeface="+mn-lt"/>
              </a:rPr>
              <a:t> </a:t>
            </a:r>
          </a:p>
          <a:p>
            <a:endParaRPr lang="fr-FR" sz="120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a:ea typeface="+mn-lt"/>
              <a:cs typeface="+mn-lt"/>
            </a:endParaRPr>
          </a:p>
          <a:p>
            <a:r>
              <a:rPr lang="fr-FR" sz="1200" b="1" dirty="0">
                <a:ea typeface="+mn-lt"/>
                <a:cs typeface="+mn-lt"/>
              </a:rPr>
              <a:t>Modalités </a:t>
            </a:r>
            <a:r>
              <a:rPr lang="fr-FR" sz="1200" dirty="0">
                <a:ea typeface="+mn-lt"/>
                <a:cs typeface="+mn-lt"/>
              </a:rPr>
              <a:t> </a:t>
            </a:r>
          </a:p>
          <a:p>
            <a:endParaRPr lang="fr-FR" sz="1200">
              <a:ea typeface="+mn-lt"/>
              <a:cs typeface="+mn-lt"/>
            </a:endParaRPr>
          </a:p>
          <a:p>
            <a:pPr marL="285750" indent="-285750">
              <a:buFont typeface="Symbol"/>
              <a:buChar char="•"/>
            </a:pPr>
            <a:r>
              <a:rPr lang="fr-FR" sz="1200" dirty="0">
                <a:ea typeface="+mn-lt"/>
                <a:cs typeface="+mn-lt"/>
              </a:rPr>
              <a:t>Présentiel / Classe Virtuelle :</a:t>
            </a:r>
            <a:r>
              <a:rPr lang="fr-FR" sz="1200" b="1" dirty="0">
                <a:ea typeface="+mn-lt"/>
                <a:cs typeface="+mn-lt"/>
              </a:rPr>
              <a:t> virtuel</a:t>
            </a:r>
            <a:r>
              <a:rPr lang="fr-FR" sz="1200" dirty="0">
                <a:ea typeface="+mn-lt"/>
                <a:cs typeface="+mn-lt"/>
              </a:rPr>
              <a:t> </a:t>
            </a:r>
          </a:p>
          <a:p>
            <a:pPr marL="285750" indent="-285750">
              <a:buFont typeface="Symbol"/>
              <a:buChar char="•"/>
            </a:pPr>
            <a:r>
              <a:rPr lang="fr-FR" sz="1200" dirty="0">
                <a:ea typeface="+mn-lt"/>
                <a:cs typeface="+mn-lt"/>
              </a:rPr>
              <a:t>Durée : </a:t>
            </a:r>
            <a:r>
              <a:rPr lang="fr-FR" sz="1200" b="1" dirty="0">
                <a:ea typeface="+mn-lt"/>
                <a:cs typeface="+mn-lt"/>
              </a:rPr>
              <a:t>3H30 en distanciel</a:t>
            </a:r>
            <a:endParaRPr lang="fr-FR" sz="1200" dirty="0">
              <a:ea typeface="+mn-lt"/>
              <a:cs typeface="+mn-lt"/>
            </a:endParaRPr>
          </a:p>
          <a:p>
            <a:pPr marL="285750" indent="-285750">
              <a:buFont typeface="Symbol"/>
              <a:buChar char="•"/>
            </a:pPr>
            <a:r>
              <a:rPr lang="fr-FR" sz="1200" dirty="0">
                <a:ea typeface="+mn-lt"/>
                <a:cs typeface="+mn-lt"/>
              </a:rPr>
              <a:t>Nombre de participants maximum : </a:t>
            </a:r>
            <a:r>
              <a:rPr lang="fr-FR" sz="1200" b="1" dirty="0">
                <a:ea typeface="+mn-lt"/>
                <a:cs typeface="+mn-lt"/>
              </a:rPr>
              <a:t>13</a:t>
            </a:r>
            <a:endParaRPr lang="fr-FR" sz="1200" dirty="0">
              <a:ea typeface="+mn-lt"/>
              <a:cs typeface="+mn-lt"/>
            </a:endParaRPr>
          </a:p>
          <a:p>
            <a:pPr marL="285750" indent="-285750">
              <a:buFont typeface="Symbol"/>
              <a:buChar char="•"/>
            </a:pPr>
            <a:r>
              <a:rPr lang="fr-FR" sz="1200" dirty="0">
                <a:ea typeface="+mn-lt"/>
                <a:cs typeface="+mn-lt"/>
              </a:rPr>
              <a:t>Nombre de participants minimums : </a:t>
            </a:r>
            <a:r>
              <a:rPr lang="fr-FR" sz="1200" b="1" dirty="0">
                <a:ea typeface="+mn-lt"/>
                <a:cs typeface="+mn-lt"/>
              </a:rPr>
              <a:t>5</a:t>
            </a:r>
            <a:endParaRPr lang="fr-FR" sz="1200" dirty="0">
              <a:ea typeface="+mn-lt"/>
              <a:cs typeface="+mn-lt"/>
            </a:endParaRPr>
          </a:p>
          <a:p>
            <a:pPr marL="285750" indent="-285750">
              <a:buFont typeface="Symbol"/>
              <a:buChar char="•"/>
            </a:pPr>
            <a:r>
              <a:rPr lang="fr-FR" sz="1200" dirty="0">
                <a:ea typeface="+mn-lt"/>
                <a:cs typeface="+mn-lt"/>
              </a:rPr>
              <a:t>Statut : OUVERT A TOUS LES COLLABORATEURS</a:t>
            </a:r>
          </a:p>
          <a:p>
            <a:pPr marL="285750" indent="-285750">
              <a:buFont typeface="Symbol"/>
              <a:buChar char="•"/>
            </a:pPr>
            <a:r>
              <a:rPr lang="fr-FR" sz="1200" dirty="0">
                <a:ea typeface="+mn-lt"/>
                <a:cs typeface="+mn-lt"/>
              </a:rPr>
              <a:t>Déploiement : National ou Régionale</a:t>
            </a:r>
            <a:r>
              <a:rPr lang="fr-FR" sz="1200" b="1" dirty="0">
                <a:ea typeface="+mn-lt"/>
                <a:cs typeface="+mn-lt"/>
              </a:rPr>
              <a:t> national et régional</a:t>
            </a:r>
            <a:endParaRPr lang="fr-FR" sz="1200" dirty="0">
              <a:ea typeface="+mn-lt"/>
              <a:cs typeface="+mn-lt"/>
            </a:endParaRPr>
          </a:p>
          <a:p>
            <a:pPr algn="ctr">
              <a:lnSpc>
                <a:spcPct val="107000"/>
              </a:lnSpc>
            </a:pPr>
            <a:endParaRPr lang="fr-FR" sz="1200" b="1">
              <a:solidFill>
                <a:srgbClr val="002060"/>
              </a:solidFill>
              <a:latin typeface="Montserrat-Ligh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03834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26</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400" b="1" dirty="0">
                <a:ea typeface="+mn-lt"/>
                <a:cs typeface="+mn-lt"/>
              </a:rPr>
              <a:t>Identifier vos leviers de motivations (3h30)</a:t>
            </a:r>
            <a:endParaRPr lang="fr-FR" sz="2400" dirty="0">
              <a:ea typeface="+mn-lt"/>
              <a:cs typeface="+mn-lt"/>
            </a:endParaRPr>
          </a:p>
          <a:p>
            <a:pPr algn="ctr"/>
            <a:endParaRPr lang="fr-FR" dirty="0">
              <a:ea typeface="+mn-lt"/>
              <a:cs typeface="+mn-lt"/>
            </a:endParaRPr>
          </a:p>
          <a:p>
            <a:pPr algn="ctr"/>
            <a:r>
              <a:rPr lang="fr-FR" sz="1400" dirty="0">
                <a:ea typeface="+mn-lt"/>
                <a:cs typeface="+mn-lt"/>
              </a:rPr>
              <a:t> ZDQO 3H30 PRESENTIEL</a:t>
            </a:r>
            <a:r>
              <a:rPr lang="fr-FR" b="1" i="1" dirty="0">
                <a:ea typeface="+mn-lt"/>
                <a:cs typeface="+mn-lt"/>
              </a:rPr>
              <a:t> </a:t>
            </a:r>
            <a:endParaRPr lang="fr-FR"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Connaitre ses propres motivation et valeurs personnelles et pouvoir les expliciter</a:t>
            </a:r>
          </a:p>
          <a:p>
            <a:pPr marL="285750" indent="-285750">
              <a:buFont typeface="Arial"/>
              <a:buChar char="•"/>
            </a:pPr>
            <a:r>
              <a:rPr lang="fr-FR" sz="1200" dirty="0">
                <a:ea typeface="+mn-lt"/>
                <a:cs typeface="+mn-lt"/>
              </a:rPr>
              <a:t>Faire le lien avec la satisfaction au travail</a:t>
            </a:r>
          </a:p>
          <a:p>
            <a:pPr marL="285750" indent="-285750">
              <a:buFont typeface="Arial"/>
              <a:buChar char="•"/>
            </a:pPr>
            <a:r>
              <a:rPr lang="fr-FR" sz="1200" dirty="0">
                <a:ea typeface="+mn-lt"/>
                <a:cs typeface="+mn-lt"/>
              </a:rPr>
              <a:t>Construire plus efficacement son projet professionnel</a:t>
            </a:r>
          </a:p>
          <a:p>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Introduction : présentation des EMRG, les objectifs...</a:t>
            </a:r>
          </a:p>
          <a:p>
            <a:pPr marL="285750" indent="-285750">
              <a:buFont typeface="Symbol"/>
              <a:buChar char="•"/>
            </a:pPr>
            <a:r>
              <a:rPr lang="fr-FR" sz="1200" dirty="0">
                <a:ea typeface="+mn-lt"/>
                <a:cs typeface="+mn-lt"/>
              </a:rPr>
              <a:t>Le concept de motivation </a:t>
            </a:r>
          </a:p>
          <a:p>
            <a:pPr marL="285750" indent="-285750">
              <a:buFont typeface="Symbol"/>
              <a:buChar char="•"/>
            </a:pPr>
            <a:r>
              <a:rPr lang="fr-FR" sz="1200" dirty="0">
                <a:ea typeface="+mn-lt"/>
                <a:cs typeface="+mn-lt"/>
              </a:rPr>
              <a:t>Connaitre ses propres motivations et leviers personnels </a:t>
            </a:r>
          </a:p>
          <a:p>
            <a:pPr marL="285750" indent="-285750">
              <a:buFont typeface="Symbol"/>
              <a:buChar char="•"/>
            </a:pPr>
            <a:r>
              <a:rPr lang="fr-FR" sz="1200" dirty="0">
                <a:ea typeface="+mn-lt"/>
                <a:cs typeface="+mn-lt"/>
              </a:rPr>
              <a:t>Approfondir et réfléchir sur vos valeurs au travail </a:t>
            </a:r>
          </a:p>
          <a:p>
            <a:pPr marL="285750" indent="-285750">
              <a:buFont typeface="Symbol"/>
              <a:buChar char="•"/>
            </a:pPr>
            <a:r>
              <a:rPr lang="fr-FR" sz="1200" dirty="0">
                <a:ea typeface="+mn-lt"/>
                <a:cs typeface="+mn-lt"/>
              </a:rPr>
              <a:t>Conclusion : vidéo modèle de Forest</a:t>
            </a:r>
          </a:p>
          <a:p>
            <a:endParaRPr lang="fr-FR" sz="1200" dirty="0">
              <a:ea typeface="+mn-lt"/>
              <a:cs typeface="+mn-lt"/>
            </a:endParaRPr>
          </a:p>
          <a:p>
            <a:r>
              <a:rPr lang="fr-FR" sz="1200" b="1" dirty="0">
                <a:ea typeface="+mn-lt"/>
                <a:cs typeface="+mn-lt"/>
              </a:rPr>
              <a:t>Cible :</a:t>
            </a:r>
            <a:r>
              <a:rPr lang="fr-FR" sz="1200" dirty="0">
                <a:ea typeface="+mn-lt"/>
                <a:cs typeface="+mn-lt"/>
              </a:rPr>
              <a:t> </a:t>
            </a: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r>
              <a:rPr lang="fr-FR" sz="1200" dirty="0">
                <a:ea typeface="+mn-lt"/>
                <a:cs typeface="+mn-lt"/>
              </a:rPr>
              <a:t>  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Présentiel / Classe Virtuelle :</a:t>
            </a:r>
            <a:r>
              <a:rPr lang="fr-FR" sz="1200" b="1" dirty="0">
                <a:ea typeface="+mn-lt"/>
                <a:cs typeface="+mn-lt"/>
              </a:rPr>
              <a:t> les deux</a:t>
            </a:r>
            <a:endParaRPr lang="fr-FR" sz="1200" dirty="0">
              <a:ea typeface="+mn-lt"/>
              <a:cs typeface="+mn-lt"/>
            </a:endParaRPr>
          </a:p>
          <a:p>
            <a:endParaRPr lang="fr-FR" sz="1200" dirty="0">
              <a:ea typeface="+mn-lt"/>
              <a:cs typeface="+mn-lt"/>
            </a:endParaRPr>
          </a:p>
          <a:p>
            <a:pPr marL="285750" indent="-285750">
              <a:buFont typeface="Symbol"/>
              <a:buChar char="•"/>
            </a:pPr>
            <a:r>
              <a:rPr lang="fr-FR" sz="1200" dirty="0">
                <a:ea typeface="+mn-lt"/>
                <a:cs typeface="+mn-lt"/>
              </a:rPr>
              <a:t>Durée : </a:t>
            </a:r>
            <a:r>
              <a:rPr lang="fr-FR" sz="1200" b="1" dirty="0">
                <a:ea typeface="+mn-lt"/>
                <a:cs typeface="+mn-lt"/>
              </a:rPr>
              <a:t>3H30 en présentiel </a:t>
            </a:r>
            <a:endParaRPr lang="fr-FR" sz="1200" dirty="0">
              <a:ea typeface="+mn-lt"/>
              <a:cs typeface="+mn-lt"/>
            </a:endParaRPr>
          </a:p>
          <a:p>
            <a:pPr marL="285750" indent="-285750">
              <a:buFont typeface="Symbol"/>
              <a:buChar char="•"/>
            </a:pPr>
            <a:r>
              <a:rPr lang="fr-FR" sz="1200" dirty="0">
                <a:ea typeface="+mn-lt"/>
                <a:cs typeface="+mn-lt"/>
              </a:rPr>
              <a:t>Nombre de participants maximum</a:t>
            </a:r>
            <a:r>
              <a:rPr lang="fr-FR" sz="1200" b="1" dirty="0">
                <a:ea typeface="+mn-lt"/>
                <a:cs typeface="+mn-lt"/>
              </a:rPr>
              <a:t> : 15</a:t>
            </a:r>
          </a:p>
          <a:p>
            <a:pPr marL="285750" indent="-285750">
              <a:buFont typeface="Symbol"/>
              <a:buChar char="•"/>
            </a:pPr>
            <a:r>
              <a:rPr lang="fr-FR" sz="1200" dirty="0">
                <a:ea typeface="+mn-lt"/>
                <a:cs typeface="+mn-lt"/>
              </a:rPr>
              <a:t>Nombre de participants minimums : </a:t>
            </a:r>
            <a:r>
              <a:rPr lang="fr-FR" sz="1200" b="1" dirty="0">
                <a:ea typeface="+mn-lt"/>
                <a:cs typeface="+mn-lt"/>
              </a:rPr>
              <a:t>5</a:t>
            </a:r>
            <a:endParaRPr lang="fr-FR" sz="1200" dirty="0">
              <a:ea typeface="+mn-lt"/>
              <a:cs typeface="+mn-lt"/>
            </a:endParaRPr>
          </a:p>
          <a:p>
            <a:pPr marL="285750" indent="-285750">
              <a:buFont typeface="Symbol"/>
              <a:buChar char="•"/>
            </a:pPr>
            <a:r>
              <a:rPr lang="fr-FR" sz="1200" dirty="0">
                <a:ea typeface="+mn-lt"/>
                <a:cs typeface="+mn-lt"/>
              </a:rPr>
              <a:t>Statut : OUVERT A TOUS LES COLLABORATEURS</a:t>
            </a:r>
          </a:p>
          <a:p>
            <a:pPr marL="285750" indent="-285750">
              <a:buFont typeface="Symbol"/>
              <a:buChar char="•"/>
            </a:pPr>
            <a:r>
              <a:rPr lang="fr-FR" sz="1200" dirty="0">
                <a:ea typeface="+mn-lt"/>
                <a:cs typeface="+mn-lt"/>
              </a:rPr>
              <a:t>Déploiement : National ou Régionale</a:t>
            </a:r>
            <a:r>
              <a:rPr lang="fr-FR" sz="1200" b="1" dirty="0">
                <a:ea typeface="+mn-lt"/>
                <a:cs typeface="+mn-lt"/>
              </a:rPr>
              <a:t> national et régional</a:t>
            </a:r>
            <a:endParaRPr lang="fr-FR" sz="1200" dirty="0">
              <a:ea typeface="+mn-lt"/>
              <a:cs typeface="+mn-lt"/>
            </a:endParaRPr>
          </a:p>
          <a:p>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16988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27</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655183"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r>
              <a:rPr lang="fr-FR" sz="2000" b="1">
                <a:solidFill>
                  <a:srgbClr val="002060"/>
                </a:solidFill>
                <a:latin typeface="Montserrat-Light"/>
                <a:cs typeface="Times New Roman"/>
              </a:rPr>
              <a:t>Concrétiser mon projet professionnel en 4 étapes 1h</a:t>
            </a:r>
          </a:p>
          <a:p>
            <a:pPr algn="ctr">
              <a:lnSpc>
                <a:spcPct val="107000"/>
              </a:lnSpc>
            </a:pPr>
            <a:r>
              <a:rPr lang="fr-FR" sz="1200" i="1">
                <a:solidFill>
                  <a:srgbClr val="002060"/>
                </a:solidFill>
                <a:latin typeface="Montserrat-Light"/>
                <a:cs typeface="Times New Roman"/>
              </a:rPr>
              <a:t>ZDL6</a:t>
            </a:r>
            <a:endParaRPr lang="fr-FR" sz="1200" b="1" i="1">
              <a:solidFill>
                <a:srgbClr val="002060"/>
              </a:solidFill>
              <a:latin typeface="Montserrat-Light"/>
              <a:cs typeface="Times New Roman"/>
            </a:endParaRP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Objectifs de l’atelier  :</a:t>
            </a:r>
            <a:endParaRPr lang="fr-FR">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a:solidFill>
                  <a:srgbClr val="002060"/>
                </a:solidFill>
                <a:cs typeface="Times New Roman"/>
              </a:rPr>
              <a:t>Connaître les étapes de construction du projet pro et les ressources à ma disposition.</a:t>
            </a:r>
            <a:endParaRPr lang="fr-FR" sz="1100">
              <a:solidFill>
                <a:srgbClr val="002060"/>
              </a:solidFill>
              <a:latin typeface="Montserrat"/>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Programme :</a:t>
            </a:r>
            <a:endParaRPr lang="fr-FR" sz="1100">
              <a:solidFill>
                <a:srgbClr val="002060"/>
              </a:solidFill>
              <a:latin typeface="Montserrat"/>
              <a:cs typeface="Times New Roman"/>
            </a:endParaRPr>
          </a:p>
          <a:p>
            <a:pPr>
              <a:lnSpc>
                <a:spcPct val="107000"/>
              </a:lnSpc>
            </a:pPr>
            <a:endParaRPr lang="fr-FR" sz="1100">
              <a:solidFill>
                <a:srgbClr val="003DA5"/>
              </a:solidFill>
              <a:latin typeface="Montserrat"/>
              <a:cs typeface="Times New Roman" panose="02020603050405020304" pitchFamily="18" charset="0"/>
            </a:endParaRPr>
          </a:p>
          <a:p>
            <a:pPr>
              <a:lnSpc>
                <a:spcPct val="107000"/>
              </a:lnSpc>
            </a:pPr>
            <a:r>
              <a:rPr lang="fr-FR" sz="1100">
                <a:solidFill>
                  <a:srgbClr val="002060"/>
                </a:solidFill>
                <a:cs typeface="Times New Roman"/>
              </a:rPr>
              <a:t>Connaître les étapes de construction du projet pro et les ressources à ma disposition.</a:t>
            </a: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 Qu'est-ce que la mobilité ?</a:t>
            </a: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 Connaître son marché de l'emploi</a:t>
            </a: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 Identifier son projet professionnel</a:t>
            </a: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 Préparer et réussir sa candidature</a:t>
            </a: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 Réussir sa prise de poste</a:t>
            </a: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Cible :</a:t>
            </a:r>
            <a:endParaRPr lang="fr-FR">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a:solidFill>
                  <a:srgbClr val="002060"/>
                </a:solidFill>
                <a:cs typeface="Times New Roman"/>
              </a:rPr>
              <a:t>Collaborateurs en réflexion sur leur projet pro</a:t>
            </a:r>
          </a:p>
          <a:p>
            <a:pPr indent="-228600">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err="1">
                <a:solidFill>
                  <a:srgbClr val="002060"/>
                </a:solidFill>
                <a:latin typeface="Montserrat"/>
                <a:cs typeface="Times New Roman"/>
              </a:rPr>
              <a:t>Pré-requis</a:t>
            </a:r>
            <a:r>
              <a:rPr lang="fr-FR" sz="1100" b="1">
                <a:solidFill>
                  <a:srgbClr val="002060"/>
                </a:solidFill>
                <a:latin typeface="Montserrat"/>
                <a:cs typeface="Times New Roman"/>
              </a:rPr>
              <a:t> : </a:t>
            </a:r>
            <a:endParaRPr lang="fr-FR">
              <a:cs typeface="Times New Roman"/>
            </a:endParaRPr>
          </a:p>
          <a:p>
            <a:pPr>
              <a:lnSpc>
                <a:spcPct val="107000"/>
              </a:lnSpc>
            </a:pP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Aucun</a:t>
            </a: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Livrables de l'atelier :</a:t>
            </a:r>
            <a:endParaRPr lang="fr-FR" sz="1100">
              <a:solidFill>
                <a:srgbClr val="002060"/>
              </a:solidFill>
              <a:latin typeface="Montserrat"/>
              <a:cs typeface="Times New Roman"/>
            </a:endParaRPr>
          </a:p>
          <a:p>
            <a:pPr>
              <a:lnSpc>
                <a:spcPct val="107000"/>
              </a:lnSpc>
            </a:pP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panose="02020603050405020304" pitchFamily="18" charset="0"/>
              </a:rPr>
              <a:t>Support participant + Mémo (triptyque)</a:t>
            </a:r>
            <a:endParaRPr lang="fr-FR" sz="1100">
              <a:solidFill>
                <a:srgbClr val="002060"/>
              </a:solidFill>
              <a:cs typeface="Times New Roman"/>
            </a:endParaRPr>
          </a:p>
          <a:p>
            <a:pPr marL="457200" indent="-228600">
              <a:lnSpc>
                <a:spcPct val="107000"/>
              </a:lnSpc>
              <a:spcAft>
                <a:spcPts val="800"/>
              </a:spcAft>
            </a:pPr>
            <a:r>
              <a:rPr lang="fr-FR" sz="1100">
                <a:solidFill>
                  <a:srgbClr val="002060"/>
                </a:solidFill>
                <a:cs typeface="Times New Roman"/>
              </a:rPr>
              <a:t>  </a:t>
            </a:r>
          </a:p>
          <a:p>
            <a:pPr>
              <a:lnSpc>
                <a:spcPct val="107000"/>
              </a:lnSpc>
            </a:pPr>
            <a:r>
              <a:rPr lang="fr-FR" sz="1100" b="1">
                <a:solidFill>
                  <a:srgbClr val="002060"/>
                </a:solidFill>
                <a:latin typeface="Montserrat"/>
                <a:cs typeface="Times New Roman"/>
              </a:rPr>
              <a:t>Modalités </a:t>
            </a:r>
            <a:endParaRPr lang="fr-FR" sz="1100">
              <a:solidFill>
                <a:srgbClr val="002060"/>
              </a:solidFill>
              <a:latin typeface="Montserrat"/>
              <a:cs typeface="Times New Roman"/>
            </a:endParaRPr>
          </a:p>
          <a:p>
            <a:pPr marL="457200" indent="-228600">
              <a:lnSpc>
                <a:spcPct val="107000"/>
              </a:lnSpc>
              <a:buFont typeface="Arial"/>
              <a:buChar char="•"/>
            </a:pPr>
            <a:r>
              <a:rPr lang="fr-FR" sz="1100">
                <a:solidFill>
                  <a:srgbClr val="002060"/>
                </a:solidFill>
                <a:latin typeface="Montserrat"/>
                <a:cs typeface="Times New Roman"/>
              </a:rPr>
              <a:t>Durée : </a:t>
            </a:r>
            <a:r>
              <a:rPr lang="fr-FR" sz="1100" b="1">
                <a:solidFill>
                  <a:srgbClr val="002060"/>
                </a:solidFill>
                <a:latin typeface="Montserrat"/>
                <a:cs typeface="Times New Roman"/>
              </a:rPr>
              <a:t>1h</a:t>
            </a:r>
            <a:endParaRPr lang="fr-FR" sz="1100" b="1">
              <a:solidFill>
                <a:srgbClr val="002060"/>
              </a:solidFill>
              <a:latin typeface="Montserrat"/>
              <a:cs typeface="Times New Roman" panose="02020603050405020304" pitchFamily="18" charset="0"/>
            </a:endParaRPr>
          </a:p>
          <a:p>
            <a:pPr marL="457200" indent="-228600">
              <a:lnSpc>
                <a:spcPct val="107000"/>
              </a:lnSpc>
              <a:buFont typeface="Arial"/>
              <a:buChar char="•"/>
            </a:pPr>
            <a:r>
              <a:rPr lang="fr-FR" sz="1100">
                <a:solidFill>
                  <a:srgbClr val="002060"/>
                </a:solidFill>
                <a:latin typeface="Montserrat"/>
                <a:cs typeface="Times New Roman"/>
              </a:rPr>
              <a:t>Nombre de participants maximum : </a:t>
            </a:r>
            <a:r>
              <a:rPr lang="fr-FR" sz="1100" b="1">
                <a:solidFill>
                  <a:srgbClr val="002060"/>
                </a:solidFill>
                <a:latin typeface="Montserrat"/>
                <a:cs typeface="Times New Roman"/>
              </a:rPr>
              <a:t>15</a:t>
            </a:r>
            <a:endParaRPr lang="fr-FR" sz="1100" b="1">
              <a:solidFill>
                <a:srgbClr val="002060"/>
              </a:solidFill>
              <a:cs typeface="Times New Roman"/>
            </a:endParaRPr>
          </a:p>
          <a:p>
            <a:pPr marL="457200" indent="-228600">
              <a:lnSpc>
                <a:spcPct val="107000"/>
              </a:lnSpc>
              <a:buFont typeface="Arial"/>
              <a:buChar char="•"/>
            </a:pPr>
            <a:r>
              <a:rPr lang="fr-FR" sz="1100">
                <a:solidFill>
                  <a:srgbClr val="002060"/>
                </a:solidFill>
                <a:latin typeface="Montserrat"/>
                <a:cs typeface="Times New Roman"/>
              </a:rPr>
              <a:t>Nombre de participants minimums : </a:t>
            </a:r>
            <a:r>
              <a:rPr lang="fr-FR" sz="1100" b="1">
                <a:solidFill>
                  <a:srgbClr val="002060"/>
                </a:solidFill>
                <a:latin typeface="Montserrat"/>
                <a:cs typeface="Times New Roman"/>
              </a:rPr>
              <a:t>3</a:t>
            </a:r>
            <a:endParaRPr lang="fr-FR" sz="1100" b="1">
              <a:solidFill>
                <a:srgbClr val="002060"/>
              </a:solidFill>
              <a:cs typeface="Times New Roman"/>
            </a:endParaRPr>
          </a:p>
          <a:p>
            <a:pPr marL="457200" indent="-228600">
              <a:lnSpc>
                <a:spcPct val="107000"/>
              </a:lnSpc>
              <a:buFont typeface="Arial"/>
              <a:buChar char="•"/>
            </a:pPr>
            <a:r>
              <a:rPr lang="fr-FR" sz="1100">
                <a:solidFill>
                  <a:srgbClr val="002060"/>
                </a:solidFill>
                <a:latin typeface="Montserrat"/>
                <a:cs typeface="Times New Roman"/>
              </a:rPr>
              <a:t>Présentiel / Classe Virtuelle :</a:t>
            </a:r>
            <a:r>
              <a:rPr lang="fr-FR" sz="1100" b="1">
                <a:solidFill>
                  <a:srgbClr val="002060"/>
                </a:solidFill>
                <a:latin typeface="Montserrat"/>
                <a:cs typeface="Times New Roman"/>
              </a:rPr>
              <a:t> Classe Virtuelle</a:t>
            </a:r>
            <a:endParaRPr lang="fr-FR"/>
          </a:p>
          <a:p>
            <a:pPr marL="457200" indent="-228600">
              <a:lnSpc>
                <a:spcPct val="107000"/>
              </a:lnSpc>
              <a:buFont typeface="Arial"/>
              <a:buChar char="•"/>
            </a:pPr>
            <a:r>
              <a:rPr lang="fr-FR" sz="1100">
                <a:solidFill>
                  <a:srgbClr val="002060"/>
                </a:solidFill>
                <a:latin typeface="Montserrat"/>
                <a:cs typeface="Times New Roman"/>
              </a:rPr>
              <a:t>Statut : </a:t>
            </a:r>
            <a:r>
              <a:rPr lang="fr-FR" sz="1100" b="1">
                <a:solidFill>
                  <a:srgbClr val="002060"/>
                </a:solidFill>
                <a:latin typeface="Montserrat"/>
                <a:cs typeface="Times New Roman"/>
              </a:rPr>
              <a:t>Ouvert en offre à la carte</a:t>
            </a:r>
            <a:r>
              <a:rPr lang="fr-FR" sz="1100">
                <a:solidFill>
                  <a:srgbClr val="002060"/>
                </a:solidFill>
                <a:latin typeface="Montserrat"/>
                <a:cs typeface="Times New Roman"/>
              </a:rPr>
              <a:t>. </a:t>
            </a:r>
            <a:endParaRPr lang="fr-FR" sz="1100" b="1">
              <a:solidFill>
                <a:srgbClr val="002060"/>
              </a:solidFill>
              <a:cs typeface="Times New Roman"/>
            </a:endParaRPr>
          </a:p>
          <a:p>
            <a:pPr marL="457200" indent="-228600">
              <a:lnSpc>
                <a:spcPct val="107000"/>
              </a:lnSpc>
              <a:buFont typeface="Arial"/>
              <a:buChar char="•"/>
            </a:pPr>
            <a:r>
              <a:rPr lang="fr-FR" sz="1100">
                <a:solidFill>
                  <a:srgbClr val="002060"/>
                </a:solidFill>
                <a:latin typeface="Montserrat"/>
                <a:ea typeface="Calibri" panose="020F0502020204030204" pitchFamily="34" charset="0"/>
                <a:cs typeface="Times New Roman"/>
              </a:rPr>
              <a:t>Déploiement : </a:t>
            </a:r>
            <a:r>
              <a:rPr lang="fr-FR" sz="1100" b="1">
                <a:solidFill>
                  <a:srgbClr val="002060"/>
                </a:solidFill>
                <a:latin typeface="Montserrat"/>
                <a:ea typeface="Calibri" panose="020F0502020204030204" pitchFamily="34" charset="0"/>
                <a:cs typeface="Times New Roman"/>
              </a:rPr>
              <a:t>National</a:t>
            </a:r>
            <a:r>
              <a:rPr lang="fr-FR" sz="1100">
                <a:solidFill>
                  <a:srgbClr val="002060"/>
                </a:solidFill>
                <a:latin typeface="Montserrat"/>
                <a:ea typeface="Calibri" panose="020F0502020204030204" pitchFamily="34" charset="0"/>
                <a:cs typeface="Times New Roman"/>
              </a:rPr>
              <a:t> </a:t>
            </a:r>
            <a:endParaRPr lang="fr-FR" sz="1100" b="1">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321788" y="8685608"/>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47735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2" y="4335948"/>
            <a:ext cx="6881730" cy="4246164"/>
          </a:xfrm>
          <a:prstGeom prst="rect">
            <a:avLst/>
          </a:prstGeom>
          <a:solidFill>
            <a:srgbClr val="FF9900"/>
          </a:solidFill>
        </p:spPr>
      </p:pic>
      <p:sp>
        <p:nvSpPr>
          <p:cNvPr id="33" name="Zone de texte 2"/>
          <p:cNvSpPr txBox="1"/>
          <p:nvPr/>
        </p:nvSpPr>
        <p:spPr>
          <a:xfrm>
            <a:off x="0" y="301785"/>
            <a:ext cx="6858000" cy="551174"/>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300" b="1">
                <a:solidFill>
                  <a:srgbClr val="007388"/>
                </a:solidFill>
                <a:latin typeface="Montserrat" panose="00000500000000000000" pitchFamily="2" charset="0"/>
                <a:ea typeface="Calibri" panose="020F0502020204030204" pitchFamily="34" charset="0"/>
                <a:cs typeface="Times New Roman" panose="02020603050405020304" pitchFamily="18" charset="0"/>
              </a:rPr>
              <a:t>Fiches de présentations - Atelier collectifs</a:t>
            </a:r>
          </a:p>
        </p:txBody>
      </p:sp>
      <p:sp>
        <p:nvSpPr>
          <p:cNvPr id="5" name="Titre 4"/>
          <p:cNvSpPr>
            <a:spLocks noGrp="1"/>
          </p:cNvSpPr>
          <p:nvPr>
            <p:ph type="ctrTitle"/>
          </p:nvPr>
        </p:nvSpPr>
        <p:spPr>
          <a:xfrm>
            <a:off x="130071" y="7704901"/>
            <a:ext cx="5829300" cy="522541"/>
          </a:xfrm>
        </p:spPr>
        <p:txBody>
          <a:bodyPr>
            <a:noAutofit/>
          </a:bodyPr>
          <a:lstStyle/>
          <a:p>
            <a:r>
              <a:rPr lang="fr-FR" sz="3200" b="1">
                <a:solidFill>
                  <a:schemeClr val="bg1"/>
                </a:solidFill>
              </a:rPr>
              <a:t>PREPARER ET REUSSIR  SA CANDIDATURE </a:t>
            </a:r>
          </a:p>
        </p:txBody>
      </p:sp>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smtClean="0"/>
              <a:t>28</a:t>
            </a:fld>
            <a:endParaRPr lang="fr-FR"/>
          </a:p>
        </p:txBody>
      </p:sp>
      <p:grpSp>
        <p:nvGrpSpPr>
          <p:cNvPr id="10" name="Groupe 9"/>
          <p:cNvGrpSpPr/>
          <p:nvPr/>
        </p:nvGrpSpPr>
        <p:grpSpPr>
          <a:xfrm>
            <a:off x="0" y="856909"/>
            <a:ext cx="6858000" cy="999847"/>
            <a:chOff x="1914084" y="4896434"/>
            <a:chExt cx="2573860" cy="1286930"/>
          </a:xfrm>
          <a:solidFill>
            <a:srgbClr val="007388"/>
          </a:solidFill>
        </p:grpSpPr>
        <p:sp>
          <p:nvSpPr>
            <p:cNvPr id="11" name="Rectangle 10"/>
            <p:cNvSpPr/>
            <p:nvPr/>
          </p:nvSpPr>
          <p:spPr>
            <a:xfrm>
              <a:off x="1914084" y="4896434"/>
              <a:ext cx="2573860" cy="1286930"/>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2" name="Rectangle 11"/>
            <p:cNvSpPr/>
            <p:nvPr/>
          </p:nvSpPr>
          <p:spPr>
            <a:xfrm>
              <a:off x="1914084" y="4896434"/>
              <a:ext cx="2573860" cy="1286930"/>
            </a:xfrm>
            <a:prstGeom prst="rect">
              <a:avLst/>
            </a:prstGeom>
            <a:solidFill>
              <a:srgbClr val="FF9900"/>
            </a:solid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1" algn="ctr" defTabSz="800100">
                <a:lnSpc>
                  <a:spcPct val="90000"/>
                </a:lnSpc>
                <a:spcBef>
                  <a:spcPct val="0"/>
                </a:spcBef>
                <a:spcAft>
                  <a:spcPct val="35000"/>
                </a:spcAft>
              </a:pPr>
              <a:r>
                <a:rPr lang="fr-FR" sz="2800" b="1">
                  <a:latin typeface="Montserrat"/>
                </a:rPr>
                <a:t>REUSSIR SA</a:t>
              </a:r>
              <a:r>
                <a:rPr lang="fr-FR" sz="3200" b="1">
                  <a:latin typeface="Montserrat"/>
                </a:rPr>
                <a:t> </a:t>
              </a:r>
              <a:r>
                <a:rPr lang="fr-FR" sz="2800" b="1">
                  <a:latin typeface="Montserrat"/>
                </a:rPr>
                <a:t>CANDIDATURE</a:t>
              </a:r>
              <a:endParaRPr lang="fr-FR" sz="2800" b="1" kern="1200">
                <a:latin typeface="Montserrat" panose="00000500000000000000" pitchFamily="2" charset="0"/>
              </a:endParaRPr>
            </a:p>
          </p:txBody>
        </p:sp>
      </p:grpSp>
      <p:pic>
        <p:nvPicPr>
          <p:cNvPr id="13" name="Image 12"/>
          <p:cNvPicPr>
            <a:picLocks noChangeAspect="1"/>
          </p:cNvPicPr>
          <p:nvPr/>
        </p:nvPicPr>
        <p:blipFill>
          <a:blip r:embed="rId4"/>
          <a:stretch>
            <a:fillRect/>
          </a:stretch>
        </p:blipFill>
        <p:spPr>
          <a:xfrm>
            <a:off x="0" y="8956221"/>
            <a:ext cx="1000265" cy="752580"/>
          </a:xfrm>
          <a:prstGeom prst="rect">
            <a:avLst/>
          </a:prstGeom>
        </p:spPr>
      </p:pic>
      <p:sp>
        <p:nvSpPr>
          <p:cNvPr id="6" name="ZoneTexte 5">
            <a:extLst>
              <a:ext uri="{FF2B5EF4-FFF2-40B4-BE49-F238E27FC236}">
                <a16:creationId xmlns:a16="http://schemas.microsoft.com/office/drawing/2014/main" id="{8547FBE0-BC0F-1232-1476-D03B8B982808}"/>
              </a:ext>
            </a:extLst>
          </p:cNvPr>
          <p:cNvSpPr txBox="1"/>
          <p:nvPr/>
        </p:nvSpPr>
        <p:spPr>
          <a:xfrm>
            <a:off x="-14961" y="2440909"/>
            <a:ext cx="6673622" cy="30777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1400" dirty="0">
                <a:solidFill>
                  <a:schemeClr val="accent5"/>
                </a:solidFill>
                <a:latin typeface="Montserrat-Light"/>
              </a:rPr>
              <a:t>Lien vers CAP2 :  </a:t>
            </a:r>
            <a:r>
              <a:rPr lang="fr-FR" sz="1400" dirty="0">
                <a:ea typeface="+mn-lt"/>
                <a:cs typeface="+mn-lt"/>
                <a:hlinkClick r:id="rId5"/>
              </a:rPr>
              <a:t>Univers 4 - Préparer ma candidature (sharepoint.com)</a:t>
            </a:r>
            <a:endParaRPr lang="fr-FR" sz="1400">
              <a:ea typeface="+mn-lt"/>
              <a:cs typeface="+mn-lt"/>
              <a:hlinkClick r:id="rId5"/>
            </a:endParaRPr>
          </a:p>
        </p:txBody>
      </p:sp>
    </p:spTree>
    <p:extLst>
      <p:ext uri="{BB962C8B-B14F-4D97-AF65-F5344CB8AC3E}">
        <p14:creationId xmlns:p14="http://schemas.microsoft.com/office/powerpoint/2010/main" val="1890598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02A8082-EA32-BF3D-ADB9-771033F02717}"/>
              </a:ext>
            </a:extLst>
          </p:cNvPr>
          <p:cNvSpPr>
            <a:spLocks noGrp="1"/>
          </p:cNvSpPr>
          <p:nvPr>
            <p:ph type="sldNum" sz="quarter" idx="12"/>
          </p:nvPr>
        </p:nvSpPr>
        <p:spPr/>
        <p:txBody>
          <a:bodyPr/>
          <a:lstStyle/>
          <a:p>
            <a:fld id="{2638CE0C-F8D9-4FA4-90BE-2CFBDF03F078}" type="slidenum">
              <a:rPr lang="fr-FR" smtClean="0"/>
              <a:t>29</a:t>
            </a:fld>
            <a:endParaRPr lang="fr-FR"/>
          </a:p>
        </p:txBody>
      </p:sp>
      <p:sp>
        <p:nvSpPr>
          <p:cNvPr id="8" name="ZoneTexte 7">
            <a:extLst>
              <a:ext uri="{FF2B5EF4-FFF2-40B4-BE49-F238E27FC236}">
                <a16:creationId xmlns:a16="http://schemas.microsoft.com/office/drawing/2014/main" id="{B7D9FEF5-F2E7-4798-548E-212FFCD9FE29}"/>
              </a:ext>
            </a:extLst>
          </p:cNvPr>
          <p:cNvSpPr txBox="1"/>
          <p:nvPr/>
        </p:nvSpPr>
        <p:spPr>
          <a:xfrm>
            <a:off x="491055" y="523409"/>
            <a:ext cx="5762952" cy="69557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endParaRPr lang="fr-FR"/>
          </a:p>
          <a:p>
            <a:pPr algn="ctr"/>
            <a:r>
              <a:rPr lang="fr-FR" sz="2000" b="1" kern="1200" dirty="0">
                <a:solidFill>
                  <a:srgbClr val="000000"/>
                </a:solidFill>
                <a:latin typeface="Calibri"/>
                <a:ea typeface="+mn-ea"/>
                <a:cs typeface="+mn-cs"/>
              </a:rPr>
              <a:t>EMRG -</a:t>
            </a:r>
            <a:r>
              <a:rPr lang="fr-FR" sz="2000" b="1" dirty="0">
                <a:solidFill>
                  <a:srgbClr val="000000"/>
                </a:solidFill>
                <a:latin typeface="Calibri"/>
              </a:rPr>
              <a:t> Réaliser</a:t>
            </a:r>
            <a:r>
              <a:rPr lang="fr-FR" sz="2000" b="1" dirty="0">
                <a:solidFill>
                  <a:srgbClr val="000000"/>
                </a:solidFill>
                <a:latin typeface="Calibri"/>
                <a:cs typeface="Calibri"/>
              </a:rPr>
              <a:t> un CV </a:t>
            </a:r>
            <a:r>
              <a:rPr lang="fr-FR" sz="2000" b="1" dirty="0">
                <a:solidFill>
                  <a:srgbClr val="000000"/>
                </a:solidFill>
                <a:latin typeface="Calibri"/>
              </a:rPr>
              <a:t>percutant -</a:t>
            </a:r>
            <a:r>
              <a:rPr lang="fr-FR" sz="2000" b="1" kern="1200" dirty="0">
                <a:solidFill>
                  <a:srgbClr val="000000"/>
                </a:solidFill>
                <a:latin typeface="Calibri"/>
                <a:ea typeface="+mn-ea"/>
                <a:cs typeface="+mn-cs"/>
              </a:rPr>
              <a:t> </a:t>
            </a:r>
            <a:r>
              <a:rPr lang="fr-FR" sz="2000" b="1" dirty="0">
                <a:solidFill>
                  <a:srgbClr val="000000"/>
                </a:solidFill>
                <a:latin typeface="Calibri"/>
                <a:cs typeface="Calibri"/>
              </a:rPr>
              <a:t>E-learning</a:t>
            </a:r>
          </a:p>
          <a:p>
            <a:pPr algn="ctr"/>
            <a:r>
              <a:rPr lang="fr-FR" sz="1200" b="1" i="1" dirty="0">
                <a:solidFill>
                  <a:srgbClr val="002060"/>
                </a:solidFill>
                <a:latin typeface="Montserrat-Light"/>
                <a:cs typeface="Times New Roman"/>
              </a:rPr>
              <a:t>Code</a:t>
            </a:r>
            <a:r>
              <a:rPr lang="fr-FR" sz="1200" b="1" i="1" kern="1200" dirty="0">
                <a:solidFill>
                  <a:srgbClr val="002060"/>
                </a:solidFill>
                <a:latin typeface="Montserrat-Light"/>
                <a:ea typeface="+mn-ea"/>
                <a:cs typeface="Times New Roman"/>
              </a:rPr>
              <a:t> </a:t>
            </a:r>
            <a:r>
              <a:rPr lang="fr-FR" sz="1200" b="1" i="1" kern="1200" err="1">
                <a:solidFill>
                  <a:srgbClr val="002060"/>
                </a:solidFill>
                <a:latin typeface="Montserrat-Light"/>
                <a:ea typeface="+mn-ea"/>
                <a:cs typeface="Times New Roman"/>
              </a:rPr>
              <a:t>Boform</a:t>
            </a:r>
            <a:r>
              <a:rPr lang="fr-FR" sz="1200" b="1" i="1" kern="1200" dirty="0">
                <a:solidFill>
                  <a:srgbClr val="002060"/>
                </a:solidFill>
                <a:latin typeface="Montserrat-Light"/>
                <a:ea typeface="+mn-ea"/>
                <a:cs typeface="Times New Roman"/>
              </a:rPr>
              <a:t> =</a:t>
            </a:r>
            <a:r>
              <a:rPr lang="fr-FR" sz="1200" b="1" i="1" dirty="0">
                <a:solidFill>
                  <a:srgbClr val="002060"/>
                </a:solidFill>
                <a:latin typeface="Montserrat-Light"/>
                <a:cs typeface="Times New Roman"/>
              </a:rPr>
              <a:t> ZEX3</a:t>
            </a:r>
            <a:endParaRPr lang="fr-FR" dirty="0"/>
          </a:p>
          <a:p>
            <a:pPr algn="ctr" rtl="0"/>
            <a:endParaRPr lang="fr-FR"/>
          </a:p>
          <a:p>
            <a:pPr algn="l" rtl="0"/>
            <a:r>
              <a:rPr lang="fr-FR" sz="1100" b="1" kern="1200" dirty="0">
                <a:solidFill>
                  <a:srgbClr val="002060"/>
                </a:solidFill>
                <a:latin typeface="Montserrat"/>
                <a:ea typeface="+mn-ea"/>
                <a:cs typeface="Times New Roman"/>
              </a:rPr>
              <a:t>Objectifs de l’atelier  :</a:t>
            </a:r>
            <a:endParaRPr lang="fr-FR" sz="1100" b="1" kern="1200" dirty="0">
              <a:solidFill>
                <a:srgbClr val="002060"/>
              </a:solidFill>
              <a:latin typeface="Montserrat"/>
              <a:cs typeface="Times New Roman"/>
            </a:endParaRPr>
          </a:p>
          <a:p>
            <a:pPr algn="l" rtl="0"/>
            <a:endParaRPr lang="fr-FR"/>
          </a:p>
          <a:p>
            <a:r>
              <a:rPr lang="fr-FR" sz="1200" dirty="0">
                <a:solidFill>
                  <a:schemeClr val="dk1"/>
                </a:solidFill>
                <a:latin typeface="Montserrat"/>
                <a:cs typeface="Calibri"/>
              </a:rPr>
              <a:t>Apprendre à créer et améliorer son CV. </a:t>
            </a:r>
            <a:endParaRPr lang="fr-FR" dirty="0">
              <a:solidFill>
                <a:schemeClr val="dk1"/>
              </a:solidFill>
              <a:latin typeface="Montserrat"/>
              <a:cs typeface="Calibri"/>
            </a:endParaRPr>
          </a:p>
          <a:p>
            <a:r>
              <a:rPr lang="fr-FR" sz="1200" dirty="0">
                <a:solidFill>
                  <a:schemeClr val="dk1"/>
                </a:solidFill>
                <a:latin typeface="Montserrat"/>
                <a:cs typeface="Calibri"/>
              </a:rPr>
              <a:t>Donner des clés sur </a:t>
            </a:r>
            <a:r>
              <a:rPr lang="fr-FR" sz="1200" kern="1200" dirty="0">
                <a:solidFill>
                  <a:schemeClr val="dk1"/>
                </a:solidFill>
                <a:latin typeface="Montserrat"/>
                <a:cs typeface="Calibri"/>
              </a:rPr>
              <a:t>les grands principes de construction </a:t>
            </a:r>
            <a:endParaRPr lang="fr-FR" dirty="0" err="1">
              <a:solidFill>
                <a:schemeClr val="dk1"/>
              </a:solidFill>
              <a:latin typeface="Montserrat"/>
              <a:cs typeface="Calibri"/>
            </a:endParaRPr>
          </a:p>
          <a:p>
            <a:r>
              <a:rPr lang="fr-FR" sz="1200" dirty="0">
                <a:solidFill>
                  <a:schemeClr val="dk1"/>
                </a:solidFill>
                <a:latin typeface="Montserrat"/>
                <a:cs typeface="Calibri"/>
              </a:rPr>
              <a:t>Rédaction </a:t>
            </a:r>
            <a:r>
              <a:rPr lang="fr-FR" sz="1200" kern="1200" dirty="0">
                <a:solidFill>
                  <a:schemeClr val="dk1"/>
                </a:solidFill>
                <a:latin typeface="Montserrat"/>
                <a:cs typeface="Calibri"/>
              </a:rPr>
              <a:t>et présentation du CV</a:t>
            </a:r>
            <a:r>
              <a:rPr lang="fr-FR" sz="1200" dirty="0">
                <a:solidFill>
                  <a:schemeClr val="dk1"/>
                </a:solidFill>
                <a:latin typeface="Montserrat"/>
                <a:cs typeface="Calibri"/>
              </a:rPr>
              <a:t>. </a:t>
            </a:r>
            <a:endParaRPr lang="fr-FR" dirty="0">
              <a:solidFill>
                <a:schemeClr val="dk1"/>
              </a:solidFill>
              <a:latin typeface="Montserrat"/>
              <a:cs typeface="Calibri"/>
            </a:endParaRPr>
          </a:p>
          <a:p>
            <a:endParaRPr lang="fr-FR" sz="1200" dirty="0">
              <a:solidFill>
                <a:schemeClr val="dk1"/>
              </a:solidFill>
              <a:latin typeface="Montserrat"/>
              <a:cs typeface="Calibri"/>
            </a:endParaRPr>
          </a:p>
          <a:p>
            <a:endParaRPr lang="fr-FR">
              <a:solidFill>
                <a:schemeClr val="dk1"/>
              </a:solidFill>
            </a:endParaRPr>
          </a:p>
          <a:p>
            <a:pPr algn="l" rtl="0"/>
            <a:r>
              <a:rPr lang="fr-FR" sz="1100" b="1" kern="1200" dirty="0">
                <a:solidFill>
                  <a:srgbClr val="002060"/>
                </a:solidFill>
                <a:latin typeface="Montserrat"/>
                <a:ea typeface="+mn-ea"/>
                <a:cs typeface="Times New Roman"/>
              </a:rPr>
              <a:t>Programme :</a:t>
            </a:r>
            <a:endParaRPr lang="fr-FR" sz="1100" b="1" kern="1200" dirty="0">
              <a:solidFill>
                <a:srgbClr val="002060"/>
              </a:solidFill>
              <a:latin typeface="Montserrat"/>
              <a:cs typeface="Times New Roman"/>
            </a:endParaRPr>
          </a:p>
          <a:p>
            <a:pPr marL="171450" indent="-171450">
              <a:buFont typeface="Arial"/>
              <a:buChar char="•"/>
            </a:pPr>
            <a:r>
              <a:rPr lang="fr-FR" sz="1200" dirty="0">
                <a:solidFill>
                  <a:srgbClr val="003DA5"/>
                </a:solidFill>
                <a:latin typeface="Montserrat"/>
                <a:cs typeface="Segoe UI"/>
              </a:rPr>
              <a:t>Rédiger les différentes rubriques de son </a:t>
            </a:r>
            <a:r>
              <a:rPr lang="fr-FR" sz="1200" kern="1200" dirty="0">
                <a:solidFill>
                  <a:srgbClr val="003DA5"/>
                </a:solidFill>
                <a:latin typeface="Montserrat"/>
                <a:cs typeface="Segoe UI"/>
              </a:rPr>
              <a:t>CV</a:t>
            </a:r>
            <a:r>
              <a:rPr lang="fr-FR" sz="1200" dirty="0">
                <a:solidFill>
                  <a:srgbClr val="003DA5"/>
                </a:solidFill>
                <a:latin typeface="Montserrat"/>
                <a:cs typeface="Segoe UI"/>
              </a:rPr>
              <a:t>. </a:t>
            </a:r>
            <a:endParaRPr lang="fr-FR" dirty="0"/>
          </a:p>
          <a:p>
            <a:pPr marL="171450" indent="-171450">
              <a:buFont typeface="Arial"/>
              <a:buChar char="•"/>
            </a:pPr>
            <a:r>
              <a:rPr lang="fr-FR" sz="1200" dirty="0">
                <a:solidFill>
                  <a:srgbClr val="003DA5"/>
                </a:solidFill>
                <a:latin typeface="Montserrat"/>
                <a:cs typeface="Segoe UI"/>
              </a:rPr>
              <a:t>Choisir les expériences</a:t>
            </a:r>
            <a:r>
              <a:rPr lang="fr-FR" sz="1200" kern="1200" dirty="0">
                <a:solidFill>
                  <a:srgbClr val="003DA5"/>
                </a:solidFill>
                <a:latin typeface="Montserrat"/>
                <a:cs typeface="Segoe UI"/>
              </a:rPr>
              <a:t> à </a:t>
            </a:r>
            <a:r>
              <a:rPr lang="fr-FR" sz="1200" dirty="0">
                <a:solidFill>
                  <a:srgbClr val="003DA5"/>
                </a:solidFill>
                <a:latin typeface="Montserrat"/>
                <a:cs typeface="Segoe UI"/>
              </a:rPr>
              <a:t>mettre en avant.</a:t>
            </a:r>
            <a:endParaRPr lang="fr-FR" dirty="0"/>
          </a:p>
          <a:p>
            <a:pPr marL="171450" indent="-171450">
              <a:buFont typeface="Arial"/>
              <a:buChar char="•"/>
            </a:pPr>
            <a:r>
              <a:rPr lang="fr-FR" sz="1200" dirty="0">
                <a:solidFill>
                  <a:srgbClr val="003DA5"/>
                </a:solidFill>
                <a:latin typeface="Montserrat"/>
                <a:cs typeface="Segoe UI"/>
              </a:rPr>
              <a:t>Travailler le graphisme </a:t>
            </a:r>
            <a:r>
              <a:rPr lang="fr-FR" sz="1200" kern="1200" dirty="0">
                <a:solidFill>
                  <a:srgbClr val="003DA5"/>
                </a:solidFill>
                <a:latin typeface="Montserrat"/>
                <a:cs typeface="Segoe UI"/>
              </a:rPr>
              <a:t>de son CV</a:t>
            </a:r>
            <a:r>
              <a:rPr lang="fr-FR" sz="1200" dirty="0">
                <a:solidFill>
                  <a:srgbClr val="003DA5"/>
                </a:solidFill>
                <a:latin typeface="Montserrat"/>
                <a:cs typeface="Segoe UI"/>
              </a:rPr>
              <a:t>. </a:t>
            </a:r>
            <a:endParaRPr lang="fr-FR" dirty="0"/>
          </a:p>
          <a:p>
            <a:pPr marL="171450" indent="-171450">
              <a:buFont typeface="Arial"/>
              <a:buChar char="•"/>
            </a:pPr>
            <a:r>
              <a:rPr lang="fr-FR" sz="1200" dirty="0">
                <a:solidFill>
                  <a:srgbClr val="003DA5"/>
                </a:solidFill>
                <a:latin typeface="Montserrat"/>
                <a:cs typeface="Segoe UI"/>
              </a:rPr>
              <a:t>Créer un </a:t>
            </a:r>
            <a:r>
              <a:rPr lang="fr-FR" sz="1200" kern="1200" dirty="0">
                <a:solidFill>
                  <a:srgbClr val="003DA5"/>
                </a:solidFill>
                <a:latin typeface="Montserrat"/>
                <a:cs typeface="Segoe UI"/>
              </a:rPr>
              <a:t>CV</a:t>
            </a:r>
            <a:r>
              <a:rPr lang="fr-FR" sz="1200" dirty="0">
                <a:solidFill>
                  <a:srgbClr val="003DA5"/>
                </a:solidFill>
                <a:latin typeface="Montserrat"/>
                <a:cs typeface="Segoe UI"/>
              </a:rPr>
              <a:t> harmonieux et cohérent.</a:t>
            </a:r>
            <a:endParaRPr lang="fr-FR" dirty="0"/>
          </a:p>
          <a:p>
            <a:pPr algn="l"/>
            <a:endParaRPr lang="fr-FR" sz="1200" kern="1200" dirty="0">
              <a:latin typeface="Montserrat"/>
            </a:endParaRPr>
          </a:p>
          <a:p>
            <a:pPr algn="l" rtl="0"/>
            <a:endParaRPr lang="fr-FR"/>
          </a:p>
          <a:p>
            <a:pPr algn="l" rtl="0"/>
            <a:r>
              <a:rPr lang="fr-FR" sz="1100" b="1" kern="1200" dirty="0">
                <a:solidFill>
                  <a:srgbClr val="002060"/>
                </a:solidFill>
                <a:latin typeface="Montserrat"/>
                <a:ea typeface="+mn-ea"/>
                <a:cs typeface="Times New Roman"/>
              </a:rPr>
              <a:t>Cible :</a:t>
            </a:r>
            <a:endParaRPr lang="fr-FR" sz="1100" b="1" kern="1200" dirty="0">
              <a:solidFill>
                <a:srgbClr val="002060"/>
              </a:solidFill>
              <a:latin typeface="Montserrat"/>
              <a:cs typeface="Times New Roman"/>
            </a:endParaRPr>
          </a:p>
          <a:p>
            <a:pPr algn="l" rtl="0"/>
            <a:r>
              <a:rPr lang="fr-FR" sz="1200" kern="1200" dirty="0">
                <a:latin typeface="Montserrat"/>
                <a:ea typeface="+mn-ea"/>
                <a:cs typeface="+mn-cs"/>
              </a:rPr>
              <a:t>Tout collaborateur Projet transfo</a:t>
            </a:r>
            <a:endParaRPr lang="fr-FR" sz="1200" kern="1200" dirty="0">
              <a:latin typeface="Montserrat"/>
            </a:endParaRPr>
          </a:p>
          <a:p>
            <a:pPr algn="l" rtl="0"/>
            <a:endParaRPr lang="fr-FR"/>
          </a:p>
          <a:p>
            <a:pPr algn="l" rtl="0"/>
            <a:r>
              <a:rPr lang="fr-FR" sz="1100" b="1" kern="1200" dirty="0" err="1">
                <a:solidFill>
                  <a:srgbClr val="002060"/>
                </a:solidFill>
                <a:latin typeface="Montserrat"/>
                <a:ea typeface="+mn-ea"/>
                <a:cs typeface="Times New Roman"/>
              </a:rPr>
              <a:t>Pré-requis</a:t>
            </a:r>
            <a:r>
              <a:rPr lang="fr-FR" sz="1100" b="1" kern="1200" dirty="0">
                <a:solidFill>
                  <a:srgbClr val="002060"/>
                </a:solidFill>
                <a:latin typeface="Montserrat"/>
                <a:ea typeface="+mn-ea"/>
                <a:cs typeface="Times New Roman"/>
              </a:rPr>
              <a:t> : </a:t>
            </a:r>
            <a:endParaRPr lang="fr-FR" sz="1100" b="1" kern="1200" dirty="0">
              <a:solidFill>
                <a:srgbClr val="002060"/>
              </a:solidFill>
              <a:latin typeface="Montserrat"/>
              <a:cs typeface="Times New Roman"/>
            </a:endParaRPr>
          </a:p>
          <a:p>
            <a:r>
              <a:rPr lang="fr-FR" sz="1100" dirty="0">
                <a:solidFill>
                  <a:srgbClr val="002060"/>
                </a:solidFill>
                <a:latin typeface="Montserrat"/>
                <a:cs typeface="Times New Roman"/>
              </a:rPr>
              <a:t>Si votre écran ne s'affiche pas correctement, ouvrez </a:t>
            </a:r>
            <a:r>
              <a:rPr lang="fr-FR" sz="1100" dirty="0" err="1">
                <a:solidFill>
                  <a:srgbClr val="002060"/>
                </a:solidFill>
                <a:latin typeface="Montserrat"/>
                <a:cs typeface="Times New Roman"/>
              </a:rPr>
              <a:t>maFormation</a:t>
            </a:r>
            <a:r>
              <a:rPr lang="fr-FR" sz="1100" dirty="0">
                <a:solidFill>
                  <a:srgbClr val="002060"/>
                </a:solidFill>
                <a:latin typeface="Montserrat"/>
                <a:cs typeface="Times New Roman"/>
              </a:rPr>
              <a:t> depuis le navigateur Google Chrome ou Mozilla Firefox.</a:t>
            </a:r>
            <a:endParaRPr lang="fr-FR" dirty="0"/>
          </a:p>
          <a:p>
            <a:pPr algn="l" rtl="0"/>
            <a:endParaRPr lang="fr-FR"/>
          </a:p>
          <a:p>
            <a:r>
              <a:rPr lang="fr-FR" sz="1100" kern="1200" dirty="0">
                <a:solidFill>
                  <a:srgbClr val="002060"/>
                </a:solidFill>
                <a:latin typeface="Montserrat"/>
                <a:ea typeface="+mn-ea"/>
                <a:cs typeface="Times New Roman"/>
              </a:rPr>
              <a:t>Avoir son cv et un </a:t>
            </a:r>
            <a:r>
              <a:rPr lang="fr-FR" sz="1100" kern="1200" dirty="0" err="1">
                <a:solidFill>
                  <a:srgbClr val="002060"/>
                </a:solidFill>
                <a:latin typeface="Montserrat"/>
                <a:ea typeface="+mn-ea"/>
                <a:cs typeface="Times New Roman"/>
              </a:rPr>
              <a:t>apc</a:t>
            </a:r>
            <a:r>
              <a:rPr lang="fr-FR" sz="1100" dirty="0">
                <a:solidFill>
                  <a:srgbClr val="002060"/>
                </a:solidFill>
                <a:latin typeface="Montserrat"/>
                <a:cs typeface="Times New Roman"/>
              </a:rPr>
              <a:t> </a:t>
            </a:r>
            <a:endParaRPr lang="fr-FR" sz="1100" kern="1200" dirty="0">
              <a:solidFill>
                <a:srgbClr val="002060"/>
              </a:solidFill>
              <a:latin typeface="Montserrat"/>
              <a:cs typeface="Times New Roman"/>
            </a:endParaRPr>
          </a:p>
          <a:p>
            <a:pPr algn="l" rtl="0"/>
            <a:endParaRPr lang="fr-FR"/>
          </a:p>
          <a:p>
            <a:pPr algn="l" rtl="0"/>
            <a:endParaRPr lang="fr-FR" kern="1200">
              <a:solidFill>
                <a:srgbClr val="003DA5"/>
              </a:solidFill>
              <a:latin typeface="Montserrat"/>
              <a:cs typeface="Times New Roman"/>
            </a:endParaRPr>
          </a:p>
          <a:p>
            <a:pPr algn="l" rtl="0"/>
            <a:r>
              <a:rPr lang="fr-FR" sz="1100" b="1" kern="1200" dirty="0">
                <a:solidFill>
                  <a:srgbClr val="002060"/>
                </a:solidFill>
                <a:latin typeface="Montserrat"/>
                <a:ea typeface="+mn-ea"/>
                <a:cs typeface="Times New Roman"/>
              </a:rPr>
              <a:t>Modalités </a:t>
            </a:r>
            <a:endParaRPr lang="fr-FR" sz="1100" b="1" kern="1200" dirty="0">
              <a:solidFill>
                <a:srgbClr val="002060"/>
              </a:solidFill>
              <a:latin typeface="Montserrat"/>
              <a:cs typeface="Times New Roman"/>
            </a:endParaRPr>
          </a:p>
          <a:p>
            <a:pPr algn="l" rtl="0"/>
            <a:endParaRPr lang="fr-FR" sz="1100" b="1" kern="1200" dirty="0">
              <a:solidFill>
                <a:srgbClr val="002060"/>
              </a:solidFill>
              <a:latin typeface="Montserrat"/>
              <a:cs typeface="Times New Roman"/>
            </a:endParaRPr>
          </a:p>
          <a:p>
            <a:r>
              <a:rPr lang="fr-FR" sz="1100" kern="1200" dirty="0">
                <a:solidFill>
                  <a:srgbClr val="002060"/>
                </a:solidFill>
                <a:latin typeface="Montserrat"/>
                <a:ea typeface="+mn-ea"/>
                <a:cs typeface="Times New Roman"/>
              </a:rPr>
              <a:t>Présentiel / Classe Virtuelle :</a:t>
            </a:r>
            <a:r>
              <a:rPr lang="fr-FR" sz="1100" b="1" dirty="0">
                <a:solidFill>
                  <a:srgbClr val="002060"/>
                </a:solidFill>
                <a:latin typeface="Montserrat"/>
                <a:cs typeface="Times New Roman"/>
              </a:rPr>
              <a:t> E-Learning</a:t>
            </a:r>
            <a:endParaRPr lang="fr-FR" sz="1100" b="1" kern="1200" dirty="0">
              <a:solidFill>
                <a:schemeClr val="dk1"/>
              </a:solidFill>
              <a:latin typeface="Montserrat"/>
            </a:endParaRPr>
          </a:p>
          <a:p>
            <a:r>
              <a:rPr lang="fr-FR" sz="1100" kern="1200" dirty="0">
                <a:solidFill>
                  <a:srgbClr val="002060"/>
                </a:solidFill>
                <a:latin typeface="Montserrat"/>
                <a:ea typeface="+mn-ea"/>
                <a:cs typeface="Times New Roman"/>
              </a:rPr>
              <a:t>Statut : </a:t>
            </a:r>
            <a:r>
              <a:rPr lang="fr-FR" sz="1100" b="1" dirty="0">
                <a:solidFill>
                  <a:srgbClr val="002060"/>
                </a:solidFill>
                <a:latin typeface="Montserrat"/>
                <a:cs typeface="Times New Roman"/>
              </a:rPr>
              <a:t>Visible à tous les collaborateurs</a:t>
            </a:r>
            <a:r>
              <a:rPr lang="fr-FR" sz="1100" b="1" kern="1200" dirty="0">
                <a:solidFill>
                  <a:srgbClr val="002060"/>
                </a:solidFill>
                <a:latin typeface="Montserrat"/>
                <a:ea typeface="+mn-ea"/>
                <a:cs typeface="Times New Roman"/>
              </a:rPr>
              <a:t>.</a:t>
            </a:r>
            <a:endParaRPr lang="fr-FR" sz="1100" b="1" kern="1200" dirty="0">
              <a:solidFill>
                <a:srgbClr val="002060"/>
              </a:solidFill>
              <a:latin typeface="Montserrat"/>
              <a:cs typeface="Times New Roman"/>
            </a:endParaRPr>
          </a:p>
          <a:p>
            <a:pPr algn="l" rtl="0"/>
            <a:r>
              <a:rPr lang="fr-FR" sz="1100" kern="1200" dirty="0">
                <a:solidFill>
                  <a:srgbClr val="002060"/>
                </a:solidFill>
                <a:latin typeface="Montserrat"/>
                <a:ea typeface="Calibri"/>
                <a:cs typeface="Times New Roman"/>
              </a:rPr>
              <a:t>Déploiement : </a:t>
            </a:r>
            <a:r>
              <a:rPr lang="fr-FR" sz="1100" b="1" dirty="0">
                <a:solidFill>
                  <a:srgbClr val="002060"/>
                </a:solidFill>
                <a:latin typeface="Montserrat"/>
                <a:ea typeface="Calibri"/>
                <a:cs typeface="Times New Roman"/>
              </a:rPr>
              <a:t>national</a:t>
            </a:r>
            <a:endParaRPr lang="fr-FR" b="1" dirty="0">
              <a:solidFill>
                <a:schemeClr val="accent5"/>
              </a:solidFill>
            </a:endParaRPr>
          </a:p>
        </p:txBody>
      </p:sp>
    </p:spTree>
    <p:extLst>
      <p:ext uri="{BB962C8B-B14F-4D97-AF65-F5344CB8AC3E}">
        <p14:creationId xmlns:p14="http://schemas.microsoft.com/office/powerpoint/2010/main" val="122973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ctrTitle"/>
          </p:nvPr>
        </p:nvSpPr>
        <p:spPr>
          <a:xfrm>
            <a:off x="514350" y="-1281945"/>
            <a:ext cx="5829300" cy="3448756"/>
          </a:xfrm>
        </p:spPr>
        <p:txBody>
          <a:bodyPr>
            <a:normAutofit/>
          </a:bodyPr>
          <a:lstStyle/>
          <a:p>
            <a:r>
              <a:rPr lang="fr-FR" sz="4400">
                <a:solidFill>
                  <a:srgbClr val="007388"/>
                </a:solidFill>
                <a:latin typeface="Montserrat" panose="00000500000000000000" pitchFamily="2" charset="0"/>
              </a:rPr>
              <a:t>SOMMAIRE</a:t>
            </a:r>
          </a:p>
        </p:txBody>
      </p:sp>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a:t>
            </a:fld>
            <a:endParaRPr lang="fr-FR">
              <a:latin typeface="Montserrat" panose="00000500000000000000" pitchFamily="2" charset="0"/>
            </a:endParaRPr>
          </a:p>
        </p:txBody>
      </p:sp>
      <p:sp>
        <p:nvSpPr>
          <p:cNvPr id="30" name="Zone de texte 2"/>
          <p:cNvSpPr txBox="1"/>
          <p:nvPr/>
        </p:nvSpPr>
        <p:spPr>
          <a:xfrm>
            <a:off x="0" y="1474109"/>
            <a:ext cx="6858000" cy="674578"/>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3200" b="1">
              <a:solidFill>
                <a:srgbClr val="007388"/>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10" name="Rectangle 9"/>
          <p:cNvSpPr/>
          <p:nvPr/>
        </p:nvSpPr>
        <p:spPr>
          <a:xfrm>
            <a:off x="514350" y="2402611"/>
            <a:ext cx="6044609" cy="7571303"/>
          </a:xfrm>
          <a:prstGeom prst="rect">
            <a:avLst/>
          </a:prstGeom>
          <a:ln w="12700">
            <a:noFill/>
          </a:ln>
        </p:spPr>
        <p:txBody>
          <a:bodyPr wrap="square" lIns="91440" tIns="45720" rIns="91440" bIns="45720" anchor="t">
            <a:spAutoFit/>
          </a:bodyPr>
          <a:lstStyle/>
          <a:p>
            <a:pPr algn="ctr"/>
            <a:r>
              <a:rPr lang="fr-FR" sz="2000" b="1" u="sng" dirty="0">
                <a:solidFill>
                  <a:srgbClr val="FF0000"/>
                </a:solidFill>
              </a:rPr>
              <a:t>Connaitre son marché de l’emploi</a:t>
            </a:r>
          </a:p>
          <a:p>
            <a:endParaRPr lang="fr-FR" sz="1200" kern="0" dirty="0">
              <a:solidFill>
                <a:sysClr val="windowText" lastClr="000000"/>
              </a:solidFill>
            </a:endParaRPr>
          </a:p>
          <a:p>
            <a:endParaRPr lang="fr-FR" sz="1200" kern="0" dirty="0">
              <a:solidFill>
                <a:sysClr val="windowText" lastClr="000000"/>
              </a:solidFill>
            </a:endParaRPr>
          </a:p>
          <a:p>
            <a:r>
              <a:rPr lang="fr-FR" sz="1200" u="sng" kern="0" dirty="0">
                <a:solidFill>
                  <a:srgbClr val="0563C1"/>
                </a:solidFill>
              </a:rPr>
              <a:t>Le Groupe La Poste et ses filiales</a:t>
            </a:r>
            <a:endParaRPr lang="fr-FR" sz="1200" kern="0" dirty="0">
              <a:solidFill>
                <a:srgbClr val="0563C1"/>
              </a:solidFill>
            </a:endParaRPr>
          </a:p>
          <a:p>
            <a:r>
              <a:rPr lang="fr-FR" sz="1200" u="sng" kern="0" dirty="0">
                <a:solidFill>
                  <a:srgbClr val="0563C1"/>
                </a:solidFill>
              </a:rPr>
              <a:t>Vision de  l’emploi : les métiers qui recrutent </a:t>
            </a:r>
          </a:p>
          <a:p>
            <a:r>
              <a:rPr lang="fr-FR" sz="1200" u="sng" kern="0" dirty="0">
                <a:solidFill>
                  <a:srgbClr val="0563C1"/>
                </a:solidFill>
              </a:rPr>
              <a:t>Atelier de présentation des métiers </a:t>
            </a:r>
            <a:endParaRPr lang="fr-FR" sz="1200" b="1" i="1" kern="0" dirty="0"/>
          </a:p>
          <a:p>
            <a:pPr lvl="1"/>
            <a:r>
              <a:rPr lang="fr-FR" sz="1200" u="sng" kern="0" dirty="0">
                <a:solidFill>
                  <a:srgbClr val="0563C1"/>
                </a:solidFill>
              </a:rPr>
              <a:t>Devenir </a:t>
            </a:r>
            <a:r>
              <a:rPr lang="fr-FR" sz="1200" u="sng" kern="0" dirty="0">
                <a:solidFill>
                  <a:srgbClr val="0563C1"/>
                </a:solidFill>
                <a:hlinkClick r:id="" action="ppaction://noaction"/>
              </a:rPr>
              <a:t>commercial B to B</a:t>
            </a:r>
            <a:endParaRPr lang="fr-FR" sz="1200" u="sng" kern="0" dirty="0">
              <a:solidFill>
                <a:srgbClr val="0563C1"/>
              </a:solidFill>
            </a:endParaRPr>
          </a:p>
          <a:p>
            <a:pPr lvl="1"/>
            <a:r>
              <a:rPr lang="fr-FR" sz="1200" u="sng" kern="0" dirty="0">
                <a:solidFill>
                  <a:srgbClr val="0563C1"/>
                </a:solidFill>
                <a:hlinkClick r:id="" action="ppaction://noaction"/>
              </a:rPr>
              <a:t>Devenir chargé de clientèle en centre relation expérience Client</a:t>
            </a:r>
            <a:endParaRPr lang="fr-FR" sz="1200" u="sng" kern="0" dirty="0">
              <a:solidFill>
                <a:srgbClr val="0563C1"/>
              </a:solidFill>
            </a:endParaRPr>
          </a:p>
          <a:p>
            <a:pPr lvl="1"/>
            <a:r>
              <a:rPr lang="fr-FR" sz="1200" u="sng" kern="0" dirty="0">
                <a:solidFill>
                  <a:srgbClr val="0563C1"/>
                </a:solidFill>
                <a:hlinkClick r:id="" action="ppaction://noaction"/>
              </a:rPr>
              <a:t>Devenir membre de codir de secteur</a:t>
            </a:r>
            <a:endParaRPr lang="fr-FR" sz="1200" u="sng" kern="0" dirty="0">
              <a:solidFill>
                <a:srgbClr val="0563C1"/>
              </a:solidFill>
            </a:endParaRPr>
          </a:p>
          <a:p>
            <a:pPr lvl="1"/>
            <a:r>
              <a:rPr lang="fr-FR" sz="1200" u="sng" kern="0" dirty="0">
                <a:solidFill>
                  <a:srgbClr val="0563C1"/>
                </a:solidFill>
                <a:hlinkClick r:id="" action="ppaction://noaction"/>
              </a:rPr>
              <a:t>Devenir chargé de clientèle à la BGPN </a:t>
            </a:r>
            <a:endParaRPr lang="fr-FR" sz="1200" u="sng" kern="0" dirty="0">
              <a:solidFill>
                <a:srgbClr val="0563C1"/>
              </a:solidFill>
            </a:endParaRPr>
          </a:p>
          <a:p>
            <a:pPr lvl="1"/>
            <a:r>
              <a:rPr lang="fr-FR" sz="1200" u="sng" kern="0" dirty="0">
                <a:solidFill>
                  <a:srgbClr val="0563C1"/>
                </a:solidFill>
                <a:hlinkClick r:id="" action="ppaction://noaction"/>
              </a:rPr>
              <a:t>Devenir ROP à la BSCC</a:t>
            </a:r>
            <a:endParaRPr lang="fr-FR" sz="1200" u="sng" kern="0" dirty="0">
              <a:solidFill>
                <a:srgbClr val="0563C1"/>
              </a:solidFill>
            </a:endParaRPr>
          </a:p>
          <a:p>
            <a:pPr lvl="1"/>
            <a:r>
              <a:rPr lang="fr-FR" sz="1200" u="sng" kern="0" dirty="0">
                <a:solidFill>
                  <a:srgbClr val="0563C1"/>
                </a:solidFill>
                <a:hlinkClick r:id="" action="ppaction://noaction"/>
              </a:rPr>
              <a:t>Devenir facteur guichetier</a:t>
            </a:r>
            <a:endParaRPr lang="fr-FR" sz="1200" u="sng" kern="0" dirty="0">
              <a:solidFill>
                <a:srgbClr val="0563C1"/>
              </a:solidFill>
            </a:endParaRPr>
          </a:p>
          <a:p>
            <a:pPr lvl="1"/>
            <a:r>
              <a:rPr lang="fr-FR" sz="1200" u="sng" kern="0" dirty="0">
                <a:solidFill>
                  <a:srgbClr val="0563C1"/>
                </a:solidFill>
              </a:rPr>
              <a:t>Dispositifs de mobilité externe.</a:t>
            </a:r>
          </a:p>
          <a:p>
            <a:pPr lvl="1"/>
            <a:r>
              <a:rPr lang="fr-FR" sz="1200" u="sng" kern="0" dirty="0">
                <a:solidFill>
                  <a:srgbClr val="0563C1"/>
                </a:solidFill>
              </a:rPr>
              <a:t>Fonction Publique.</a:t>
            </a:r>
          </a:p>
          <a:p>
            <a:pPr lvl="1"/>
            <a:r>
              <a:rPr lang="fr-FR" sz="1200" u="sng" kern="0" dirty="0">
                <a:solidFill>
                  <a:srgbClr val="0563C1"/>
                </a:solidFill>
              </a:rPr>
              <a:t>ESS, Economie Sociale et Solidaire.</a:t>
            </a:r>
          </a:p>
          <a:p>
            <a:pPr lvl="1"/>
            <a:endParaRPr lang="fr-FR" sz="1200" u="sng" kern="0" dirty="0">
              <a:solidFill>
                <a:srgbClr val="0563C1"/>
              </a:solidFill>
            </a:endParaRPr>
          </a:p>
          <a:p>
            <a:endParaRPr lang="fr-FR" sz="1400" kern="0" dirty="0">
              <a:solidFill>
                <a:sysClr val="windowText" lastClr="000000"/>
              </a:solidFill>
            </a:endParaRPr>
          </a:p>
          <a:p>
            <a:endParaRPr lang="fr-FR" sz="1400" kern="0" dirty="0">
              <a:solidFill>
                <a:sysClr val="windowText" lastClr="000000"/>
              </a:solidFill>
            </a:endParaRPr>
          </a:p>
          <a:p>
            <a:endParaRPr lang="fr-FR" sz="1400" kern="0" dirty="0">
              <a:solidFill>
                <a:sysClr val="windowText" lastClr="000000"/>
              </a:solidFill>
            </a:endParaRPr>
          </a:p>
          <a:p>
            <a:endParaRPr lang="fr-FR" sz="1400" kern="0" dirty="0">
              <a:solidFill>
                <a:srgbClr val="92D050"/>
              </a:solidFill>
            </a:endParaRPr>
          </a:p>
          <a:p>
            <a:pPr lvl="0" algn="ctr"/>
            <a:r>
              <a:rPr lang="fr-FR" sz="2000" b="1" u="sng" dirty="0">
                <a:solidFill>
                  <a:srgbClr val="92D050"/>
                </a:solidFill>
              </a:rPr>
              <a:t>Identifier son projet professionnel</a:t>
            </a:r>
          </a:p>
          <a:p>
            <a:pPr lvl="0"/>
            <a:endParaRPr lang="fr-FR" sz="1200" b="1" dirty="0">
              <a:solidFill>
                <a:srgbClr val="0563C1"/>
              </a:solidFill>
            </a:endParaRPr>
          </a:p>
          <a:p>
            <a:r>
              <a:rPr lang="fr-FR" sz="1200" u="sng" kern="0" dirty="0">
                <a:solidFill>
                  <a:srgbClr val="0563C1"/>
                </a:solidFill>
              </a:rPr>
              <a:t>Identifier mes leviers de changement pour évoluer</a:t>
            </a:r>
          </a:p>
          <a:p>
            <a:r>
              <a:rPr lang="fr-FR" sz="1200" u="sng" kern="0" dirty="0">
                <a:solidFill>
                  <a:srgbClr val="0563C1"/>
                </a:solidFill>
              </a:rPr>
              <a:t>Concrétiser mon projet professionnel en 4 étapes</a:t>
            </a:r>
            <a:endParaRPr lang="fr-FR" sz="1200" kern="0" dirty="0">
              <a:solidFill>
                <a:srgbClr val="0563C1"/>
              </a:solidFill>
            </a:endParaRPr>
          </a:p>
          <a:p>
            <a:pPr lvl="0"/>
            <a:r>
              <a:rPr lang="fr-FR" sz="1200" u="sng" kern="0" dirty="0">
                <a:solidFill>
                  <a:srgbClr val="0563C1"/>
                </a:solidFill>
              </a:rPr>
              <a:t>Elaborer son projet professionnel en groupe </a:t>
            </a:r>
          </a:p>
          <a:p>
            <a:pPr lvl="0"/>
            <a:r>
              <a:rPr lang="fr-FR" sz="1200" u="sng" kern="0" dirty="0">
                <a:solidFill>
                  <a:srgbClr val="0563C1"/>
                </a:solidFill>
              </a:rPr>
              <a:t>Elaborer son portefeuille de compétences </a:t>
            </a:r>
            <a:endParaRPr lang="fr-FR" sz="1200" i="1" u="sng" kern="0" dirty="0">
              <a:solidFill>
                <a:srgbClr val="0563C1"/>
              </a:solidFill>
            </a:endParaRPr>
          </a:p>
          <a:p>
            <a:pPr lvl="0"/>
            <a:r>
              <a:rPr lang="fr-FR" sz="1200" u="sng" kern="0" dirty="0">
                <a:solidFill>
                  <a:srgbClr val="0563C1"/>
                </a:solidFill>
              </a:rPr>
              <a:t>Identifier mes leviers de motivation </a:t>
            </a:r>
            <a:endParaRPr lang="fr-FR" sz="1200" i="1" u="sng" kern="0" dirty="0">
              <a:solidFill>
                <a:srgbClr val="0563C1"/>
              </a:solidFill>
            </a:endParaRPr>
          </a:p>
          <a:p>
            <a:pPr lvl="0"/>
            <a:endParaRPr lang="fr-FR" sz="1400" kern="0" dirty="0">
              <a:solidFill>
                <a:sysClr val="windowText" lastClr="000000"/>
              </a:solidFill>
            </a:endParaRPr>
          </a:p>
          <a:p>
            <a:pPr lvl="0"/>
            <a:endParaRPr lang="fr-FR" sz="1400" kern="0" dirty="0">
              <a:solidFill>
                <a:sysClr val="windowText" lastClr="000000"/>
              </a:solidFill>
            </a:endParaRPr>
          </a:p>
          <a:p>
            <a:endParaRPr lang="fr-FR" sz="1400" kern="0" dirty="0">
              <a:solidFill>
                <a:srgbClr val="000000"/>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a typeface="+mj-ea"/>
              <a:cs typeface="+mj-cs"/>
            </a:endParaRPr>
          </a:p>
          <a:p>
            <a:r>
              <a:rPr lang="fr-FR" sz="1200" dirty="0">
                <a:latin typeface="Calibri Light" panose="020F0302020204030204"/>
                <a:ea typeface="+mj-ea"/>
                <a:cs typeface="+mj-cs"/>
              </a:rPr>
              <a:t>       </a:t>
            </a:r>
            <a:endParaRPr lang="fr-FR" sz="1200" dirty="0">
              <a:latin typeface="Calibri Light" panose="020F0302020204030204"/>
              <a:ea typeface="+mj-ea"/>
              <a:cs typeface="Calibri Light"/>
            </a:endParaRPr>
          </a:p>
        </p:txBody>
      </p:sp>
      <p:pic>
        <p:nvPicPr>
          <p:cNvPr id="7" name="Espace réservé pour une image  8"/>
          <p:cNvPicPr>
            <a:picLocks noChangeAspect="1"/>
          </p:cNvPicPr>
          <p:nvPr/>
        </p:nvPicPr>
        <p:blipFill rotWithShape="1">
          <a:blip r:embed="rId3" cstate="print">
            <a:extLst>
              <a:ext uri="{28A0092B-C50C-407E-A947-70E740481C1C}">
                <a14:useLocalDpi xmlns:a14="http://schemas.microsoft.com/office/drawing/2010/main" val="0"/>
              </a:ext>
            </a:extLst>
          </a:blip>
          <a:srcRect t="-1204" b="-3428"/>
          <a:stretch/>
        </p:blipFill>
        <p:spPr>
          <a:xfrm>
            <a:off x="5455452" y="2967480"/>
            <a:ext cx="489474" cy="711459"/>
          </a:xfrm>
          <a:prstGeom prst="rect">
            <a:avLst/>
          </a:prstGeom>
        </p:spPr>
      </p:pic>
      <p:pic>
        <p:nvPicPr>
          <p:cNvPr id="8" name="Espace réservé pour une 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6599" y="5084264"/>
            <a:ext cx="659876" cy="708092"/>
          </a:xfrm>
          <a:prstGeom prst="rect">
            <a:avLst/>
          </a:prstGeom>
        </p:spPr>
      </p:pic>
      <p:pic>
        <p:nvPicPr>
          <p:cNvPr id="9" name="Image 8"/>
          <p:cNvPicPr>
            <a:picLocks noChangeAspect="1"/>
          </p:cNvPicPr>
          <p:nvPr/>
        </p:nvPicPr>
        <p:blipFill>
          <a:blip r:embed="rId5"/>
          <a:stretch>
            <a:fillRect/>
          </a:stretch>
        </p:blipFill>
        <p:spPr>
          <a:xfrm>
            <a:off x="0" y="8947820"/>
            <a:ext cx="1166794" cy="873569"/>
          </a:xfrm>
          <a:prstGeom prst="rect">
            <a:avLst/>
          </a:prstGeom>
        </p:spPr>
      </p:pic>
    </p:spTree>
    <p:extLst>
      <p:ext uri="{BB962C8B-B14F-4D97-AF65-F5344CB8AC3E}">
        <p14:creationId xmlns:p14="http://schemas.microsoft.com/office/powerpoint/2010/main" val="467285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638CE0C-F8D9-4FA4-90BE-2CFBDF03F078}" type="slidenum">
              <a:rPr lang="fr-FR" smtClean="0">
                <a:latin typeface="Montserrat" panose="00000500000000000000" pitchFamily="2" charset="0"/>
              </a:rPr>
              <a:t>30</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576755" y="762388"/>
            <a:ext cx="6017476" cy="74114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ct val="107000"/>
              </a:lnSpc>
            </a:pPr>
            <a:endParaRPr lang="fr-FR" sz="2400" b="1" dirty="0">
              <a:solidFill>
                <a:srgbClr val="002060"/>
              </a:solidFill>
              <a:latin typeface="Montserrat-Light"/>
              <a:ea typeface="Calibri" panose="020F0502020204030204" pitchFamily="34" charset="0"/>
              <a:cs typeface="Montserrat-Light"/>
            </a:endParaRPr>
          </a:p>
          <a:p>
            <a:pPr algn="ctr">
              <a:lnSpc>
                <a:spcPct val="107000"/>
              </a:lnSpc>
            </a:pPr>
            <a:r>
              <a:rPr lang="fr-FR" sz="1600" b="1" dirty="0">
                <a:solidFill>
                  <a:srgbClr val="002060"/>
                </a:solidFill>
                <a:latin typeface="Montserrat-Light"/>
                <a:cs typeface="Times New Roman"/>
              </a:rPr>
              <a:t>EMRG - PROMOUVOIR SON PROJET À TRAVERS SON RÉSEAU (2h) - CLASSE VIRTUELLE </a:t>
            </a:r>
            <a:endParaRPr lang="fr-FR" sz="1600" dirty="0"/>
          </a:p>
          <a:p>
            <a:pPr algn="ctr">
              <a:lnSpc>
                <a:spcPct val="107000"/>
              </a:lnSpc>
            </a:pPr>
            <a:r>
              <a:rPr lang="fr-FR" sz="1100" i="1" dirty="0">
                <a:solidFill>
                  <a:srgbClr val="002060"/>
                </a:solidFill>
                <a:latin typeface="Montserrat-Light"/>
                <a:cs typeface="Times New Roman"/>
              </a:rPr>
              <a:t>Code </a:t>
            </a:r>
            <a:r>
              <a:rPr lang="fr-FR" sz="1100" i="1" dirty="0" err="1">
                <a:solidFill>
                  <a:srgbClr val="002060"/>
                </a:solidFill>
                <a:latin typeface="Montserrat-Light"/>
                <a:cs typeface="Times New Roman"/>
              </a:rPr>
              <a:t>Boform</a:t>
            </a:r>
            <a:r>
              <a:rPr lang="fr-FR" sz="1100" i="1" dirty="0">
                <a:solidFill>
                  <a:srgbClr val="002060"/>
                </a:solidFill>
                <a:latin typeface="Montserrat-Light"/>
                <a:cs typeface="Times New Roman"/>
              </a:rPr>
              <a:t> =</a:t>
            </a:r>
            <a:r>
              <a:rPr lang="fr-FR" sz="1100" b="1" i="1" dirty="0">
                <a:solidFill>
                  <a:srgbClr val="002060"/>
                </a:solidFill>
                <a:latin typeface="Montserrat-Light"/>
                <a:cs typeface="Times New Roman"/>
              </a:rPr>
              <a:t> ZDLP</a:t>
            </a:r>
          </a:p>
          <a:p>
            <a:pPr algn="ctr">
              <a:lnSpc>
                <a:spcPct val="107000"/>
              </a:lnSpc>
            </a:pPr>
            <a:endParaRPr lang="fr-FR" sz="1846" dirty="0">
              <a:solidFill>
                <a:srgbClr val="002060"/>
              </a:solidFill>
              <a:latin typeface="Montserrat"/>
              <a:cs typeface="Times New Roman" panose="02020603050405020304" pitchFamily="18" charset="0"/>
            </a:endParaRPr>
          </a:p>
          <a:p>
            <a:pPr algn="ctr">
              <a:lnSpc>
                <a:spcPct val="107000"/>
              </a:lnSpc>
            </a:pPr>
            <a:endParaRPr lang="fr-FR" sz="1846"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Objectifs de l’atelier  :</a:t>
            </a:r>
            <a:endParaRPr lang="fr-FR" sz="1103" dirty="0">
              <a:cs typeface="Times New Roman"/>
            </a:endParaRPr>
          </a:p>
          <a:p>
            <a:pPr>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dirty="0">
                <a:solidFill>
                  <a:srgbClr val="002060"/>
                </a:solidFill>
                <a:latin typeface="Montserrat"/>
                <a:cs typeface="Times New Roman"/>
              </a:rPr>
              <a:t>Comprendre la démarche réseau​</a:t>
            </a:r>
          </a:p>
          <a:p>
            <a:pPr>
              <a:lnSpc>
                <a:spcPct val="107000"/>
              </a:lnSpc>
            </a:pPr>
            <a:r>
              <a:rPr lang="fr-FR" sz="1103" dirty="0">
                <a:solidFill>
                  <a:srgbClr val="002060"/>
                </a:solidFill>
                <a:latin typeface="Montserrat"/>
                <a:cs typeface="Times New Roman"/>
              </a:rPr>
              <a:t>Etre capable de développer et mobiliser son réseau​</a:t>
            </a:r>
          </a:p>
          <a:p>
            <a:pPr>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Programme :</a:t>
            </a:r>
            <a:endParaRPr lang="fr-FR" sz="1103" dirty="0">
              <a:solidFill>
                <a:srgbClr val="003DA5"/>
              </a:solidFill>
              <a:latin typeface="Montserrat"/>
              <a:cs typeface="Times New Roman"/>
            </a:endParaRPr>
          </a:p>
          <a:p>
            <a:pPr>
              <a:lnSpc>
                <a:spcPct val="107000"/>
              </a:lnSpc>
            </a:pPr>
            <a:r>
              <a:rPr lang="fr-FR" sz="1103" dirty="0">
                <a:solidFill>
                  <a:srgbClr val="002060"/>
                </a:solidFill>
                <a:latin typeface="Montserrat"/>
                <a:cs typeface="Times New Roman"/>
              </a:rPr>
              <a:t>Identifier son réseau​</a:t>
            </a:r>
          </a:p>
          <a:p>
            <a:pPr>
              <a:lnSpc>
                <a:spcPct val="107000"/>
              </a:lnSpc>
            </a:pPr>
            <a:r>
              <a:rPr lang="fr-FR" sz="1103" dirty="0">
                <a:solidFill>
                  <a:srgbClr val="002060"/>
                </a:solidFill>
                <a:latin typeface="Montserrat"/>
                <a:cs typeface="Times New Roman"/>
              </a:rPr>
              <a:t>Définir sa stratégie de réseautage​</a:t>
            </a:r>
          </a:p>
          <a:p>
            <a:pPr>
              <a:lnSpc>
                <a:spcPct val="107000"/>
              </a:lnSpc>
            </a:pPr>
            <a:r>
              <a:rPr lang="fr-FR" sz="1103" dirty="0">
                <a:solidFill>
                  <a:srgbClr val="002060"/>
                </a:solidFill>
                <a:latin typeface="Montserrat"/>
                <a:cs typeface="Times New Roman"/>
              </a:rPr>
              <a:t>Développer et entretenir son réseau ​</a:t>
            </a:r>
            <a:endParaRPr lang="fr-FR" sz="1103" dirty="0">
              <a:solidFill>
                <a:srgbClr val="002060"/>
              </a:solidFill>
              <a:latin typeface="Montserrat"/>
              <a:cs typeface="Times New Roman" panose="02020603050405020304" pitchFamily="18" charset="0"/>
            </a:endParaRPr>
          </a:p>
          <a:p>
            <a:pPr indent="-210741">
              <a:lnSpc>
                <a:spcPct val="107000"/>
              </a:lnSpc>
              <a:buFont typeface="Arial" panose="020B0604020202020204" pitchFamily="34" charset="0"/>
              <a:buChar char="•"/>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Cible : </a:t>
            </a:r>
            <a:r>
              <a:rPr lang="fr-FR" sz="1103" dirty="0">
                <a:solidFill>
                  <a:srgbClr val="002060"/>
                </a:solidFill>
                <a:latin typeface="Montserrat"/>
                <a:cs typeface="Times New Roman"/>
              </a:rPr>
              <a:t>Tous les collaborateurs ayant un souhait d'évolution professionnelle</a:t>
            </a:r>
          </a:p>
          <a:p>
            <a:pPr>
              <a:lnSpc>
                <a:spcPct val="107000"/>
              </a:lnSpc>
            </a:pPr>
            <a:endParaRPr lang="fr-FR" sz="1103" b="1" dirty="0">
              <a:solidFill>
                <a:srgbClr val="FF0000"/>
              </a:solidFill>
              <a:latin typeface="Montserrat"/>
              <a:cs typeface="Times New Roman"/>
            </a:endParaRPr>
          </a:p>
          <a:p>
            <a:pPr>
              <a:lnSpc>
                <a:spcPct val="107000"/>
              </a:lnSpc>
            </a:pPr>
            <a:r>
              <a:rPr lang="fr-FR" sz="1103" b="1" dirty="0" err="1">
                <a:solidFill>
                  <a:srgbClr val="002060"/>
                </a:solidFill>
                <a:latin typeface="Montserrat"/>
                <a:cs typeface="Times New Roman"/>
              </a:rPr>
              <a:t>Pré-requis</a:t>
            </a:r>
            <a:r>
              <a:rPr lang="fr-FR" sz="1103" b="1" dirty="0">
                <a:solidFill>
                  <a:srgbClr val="002060"/>
                </a:solidFill>
                <a:latin typeface="Montserrat"/>
                <a:cs typeface="Times New Roman"/>
              </a:rPr>
              <a:t> : </a:t>
            </a:r>
            <a:r>
              <a:rPr lang="fr-FR" sz="1103" dirty="0">
                <a:solidFill>
                  <a:srgbClr val="002060"/>
                </a:solidFill>
                <a:latin typeface="Montserrat"/>
                <a:cs typeface="Times New Roman"/>
              </a:rPr>
              <a:t>Aucun</a:t>
            </a:r>
            <a:endParaRPr lang="fr-FR" sz="1103" dirty="0">
              <a:cs typeface="Times New Roman"/>
            </a:endParaRPr>
          </a:p>
          <a:p>
            <a:pPr>
              <a:lnSpc>
                <a:spcPct val="107000"/>
              </a:lnSpc>
            </a:pPr>
            <a:endParaRPr lang="fr-FR" sz="1103" b="1" dirty="0">
              <a:solidFill>
                <a:srgbClr val="002060"/>
              </a:solidFill>
              <a:latin typeface="Montserrat"/>
              <a:cs typeface="Times New Roman"/>
            </a:endParaRPr>
          </a:p>
          <a:p>
            <a:pPr>
              <a:lnSpc>
                <a:spcPct val="107000"/>
              </a:lnSpc>
            </a:pPr>
            <a:endParaRPr lang="fr-FR" sz="1103" b="1" dirty="0">
              <a:solidFill>
                <a:srgbClr val="002060"/>
              </a:solidFill>
              <a:latin typeface="Montserrat"/>
              <a:cs typeface="Times New Roman"/>
            </a:endParaRPr>
          </a:p>
          <a:p>
            <a:pPr>
              <a:lnSpc>
                <a:spcPct val="107000"/>
              </a:lnSpc>
            </a:pPr>
            <a:r>
              <a:rPr lang="fr-FR" sz="1103" b="1" dirty="0">
                <a:solidFill>
                  <a:srgbClr val="002060"/>
                </a:solidFill>
                <a:latin typeface="Montserrat"/>
                <a:cs typeface="Times New Roman"/>
              </a:rPr>
              <a:t>Livrables de l'atelier :</a:t>
            </a:r>
            <a:r>
              <a:rPr lang="fr-FR" sz="1103" b="1" dirty="0">
                <a:solidFill>
                  <a:srgbClr val="FF0000"/>
                </a:solidFill>
                <a:latin typeface="Montserrat"/>
                <a:cs typeface="Times New Roman"/>
              </a:rPr>
              <a:t> </a:t>
            </a:r>
            <a:r>
              <a:rPr lang="fr-FR" sz="1103" dirty="0">
                <a:solidFill>
                  <a:srgbClr val="002060"/>
                </a:solidFill>
                <a:latin typeface="Montserrat"/>
                <a:cs typeface="Times New Roman"/>
              </a:rPr>
              <a:t>Support participant + outils méthodologiques</a:t>
            </a:r>
          </a:p>
          <a:p>
            <a:pPr marL="421838" indent="-210741">
              <a:lnSpc>
                <a:spcPct val="107000"/>
              </a:lnSpc>
              <a:spcAft>
                <a:spcPts val="739"/>
              </a:spcAft>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Modalités </a:t>
            </a:r>
            <a:endParaRPr lang="fr-FR" sz="1103" dirty="0">
              <a:solidFill>
                <a:srgbClr val="002060"/>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Durée : </a:t>
            </a:r>
            <a:r>
              <a:rPr lang="fr-FR" sz="1103" b="1" dirty="0">
                <a:solidFill>
                  <a:srgbClr val="002060"/>
                </a:solidFill>
                <a:latin typeface="Montserrat"/>
                <a:cs typeface="Times New Roman"/>
              </a:rPr>
              <a:t>2 H</a:t>
            </a:r>
          </a:p>
          <a:p>
            <a:pPr marL="421838" indent="-210741">
              <a:lnSpc>
                <a:spcPct val="107000"/>
              </a:lnSpc>
              <a:buFont typeface="Arial"/>
              <a:buChar char="•"/>
            </a:pPr>
            <a:r>
              <a:rPr lang="fr-FR" sz="1097" dirty="0">
                <a:solidFill>
                  <a:srgbClr val="002060"/>
                </a:solidFill>
                <a:latin typeface="Montserrat"/>
                <a:cs typeface="Times New Roman"/>
              </a:rPr>
              <a:t>Nombre de participants maximum : </a:t>
            </a:r>
            <a:r>
              <a:rPr lang="fr-FR" sz="1097" b="1" dirty="0">
                <a:solidFill>
                  <a:srgbClr val="002060"/>
                </a:solidFill>
                <a:latin typeface="Montserrat"/>
                <a:cs typeface="Times New Roman"/>
              </a:rPr>
              <a:t>12</a:t>
            </a:r>
            <a:endParaRPr lang="fr-FR" sz="1103" dirty="0">
              <a:solidFill>
                <a:srgbClr val="FF0000"/>
              </a:solidFill>
              <a:cs typeface="Times New Roman"/>
            </a:endParaRPr>
          </a:p>
          <a:p>
            <a:pPr marL="421838" indent="-210741">
              <a:lnSpc>
                <a:spcPct val="107000"/>
              </a:lnSpc>
              <a:buFont typeface="Arial"/>
              <a:buChar char="•"/>
            </a:pPr>
            <a:r>
              <a:rPr lang="fr-FR" sz="1097" dirty="0">
                <a:solidFill>
                  <a:srgbClr val="002060"/>
                </a:solidFill>
                <a:latin typeface="Montserrat"/>
                <a:cs typeface="Times New Roman"/>
              </a:rPr>
              <a:t>Nombre de participants minimum : </a:t>
            </a:r>
            <a:r>
              <a:rPr lang="fr-FR" sz="1097" b="1" dirty="0">
                <a:solidFill>
                  <a:srgbClr val="002060"/>
                </a:solidFill>
                <a:latin typeface="Montserrat"/>
                <a:cs typeface="Times New Roman"/>
              </a:rPr>
              <a:t>3</a:t>
            </a:r>
            <a:endParaRPr lang="fr-FR" sz="1097" dirty="0">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Classe Virtuelle</a:t>
            </a:r>
            <a:endParaRPr lang="fr-FR" sz="1103" dirty="0">
              <a:solidFill>
                <a:srgbClr val="003DA5"/>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Statut : </a:t>
            </a:r>
            <a:r>
              <a:rPr lang="fr-FR" sz="1103" b="1" dirty="0">
                <a:solidFill>
                  <a:srgbClr val="002060"/>
                </a:solidFill>
                <a:latin typeface="Montserrat"/>
                <a:cs typeface="Times New Roman"/>
              </a:rPr>
              <a:t>Visible à tous </a:t>
            </a:r>
          </a:p>
          <a:p>
            <a:pPr marL="421838" indent="-210741">
              <a:lnSpc>
                <a:spcPct val="107000"/>
              </a:lnSpc>
              <a:buFont typeface="Arial"/>
              <a:buChar char="•"/>
            </a:pPr>
            <a:r>
              <a:rPr lang="fr-FR" sz="1103" dirty="0">
                <a:solidFill>
                  <a:srgbClr val="002060"/>
                </a:solidFill>
                <a:latin typeface="Montserrat"/>
                <a:ea typeface="Calibri"/>
                <a:cs typeface="Times New Roman"/>
              </a:rPr>
              <a:t>Déploiement : </a:t>
            </a:r>
            <a:r>
              <a:rPr lang="fr-FR" sz="1103" b="1" dirty="0">
                <a:solidFill>
                  <a:srgbClr val="002060"/>
                </a:solidFill>
                <a:latin typeface="Montserrat"/>
                <a:ea typeface="Calibri"/>
                <a:cs typeface="Times New Roman"/>
              </a:rPr>
              <a:t>National </a:t>
            </a:r>
          </a:p>
        </p:txBody>
      </p:sp>
      <p:pic>
        <p:nvPicPr>
          <p:cNvPr id="5" name="Image 4"/>
          <p:cNvPicPr>
            <a:picLocks noChangeAspect="1"/>
          </p:cNvPicPr>
          <p:nvPr/>
        </p:nvPicPr>
        <p:blipFill>
          <a:blip r:embed="rId3"/>
          <a:stretch>
            <a:fillRect/>
          </a:stretch>
        </p:blipFill>
        <p:spPr>
          <a:xfrm>
            <a:off x="263770" y="8706425"/>
            <a:ext cx="923322" cy="694689"/>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00035" y="8300762"/>
            <a:ext cx="3877994" cy="302240"/>
          </a:xfrm>
          <a:prstGeom prst="rect">
            <a:avLst/>
          </a:prstGeom>
          <a:solidFill>
            <a:srgbClr val="FFFFFF"/>
          </a:solidFill>
          <a:ln w="28575">
            <a:solidFill>
              <a:srgbClr val="00748C"/>
            </a:solidFill>
            <a:miter lim="800000"/>
            <a:headEnd/>
            <a:tailEnd/>
          </a:ln>
        </p:spPr>
        <p:txBody>
          <a:bodyPr rot="0" vert="horz" wrap="square" lIns="84406" tIns="42203" rIns="84406" bIns="42203" anchor="t" anchorCtr="0">
            <a:noAutofit/>
          </a:bodyPr>
          <a:lstStyle/>
          <a:p>
            <a:pPr algn="ctr">
              <a:lnSpc>
                <a:spcPct val="107000"/>
              </a:lnSpc>
              <a:spcAft>
                <a:spcPts val="739"/>
              </a:spcAft>
            </a:pPr>
            <a:r>
              <a:rPr lang="fr-FR" sz="1015" b="1">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39"/>
              </a:spcAft>
            </a:pP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0" name="ZoneTexte 9"/>
          <p:cNvSpPr txBox="1"/>
          <p:nvPr/>
        </p:nvSpPr>
        <p:spPr>
          <a:xfrm>
            <a:off x="257612" y="557005"/>
            <a:ext cx="4064707" cy="341006"/>
          </a:xfrm>
          <a:prstGeom prst="rect">
            <a:avLst/>
          </a:prstGeom>
          <a:noFill/>
        </p:spPr>
        <p:txBody>
          <a:bodyPr wrap="square" lIns="84406" tIns="42203" rIns="84406" bIns="42203" rtlCol="0" anchor="t">
            <a:spAutoFit/>
          </a:bodyPr>
          <a:lstStyle/>
          <a:p>
            <a:endParaRPr lang="fr-FR" sz="1662" b="1">
              <a:solidFill>
                <a:schemeClr val="accent5"/>
              </a:solidFill>
            </a:endParaRPr>
          </a:p>
        </p:txBody>
      </p:sp>
    </p:spTree>
    <p:extLst>
      <p:ext uri="{BB962C8B-B14F-4D97-AF65-F5344CB8AC3E}">
        <p14:creationId xmlns:p14="http://schemas.microsoft.com/office/powerpoint/2010/main" val="3919399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31</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3692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b="1" dirty="0">
                <a:solidFill>
                  <a:srgbClr val="002060"/>
                </a:solidFill>
                <a:latin typeface="Montserrat"/>
                <a:cs typeface="Times New Roman"/>
              </a:rPr>
              <a:t>EMRG - SE PRÉPARER À L'ENTRETIEN DE RECRUTEMENT : LA PRATIQUE (2h) - CLASSE VIRTUELLE</a:t>
            </a:r>
          </a:p>
          <a:p>
            <a:pPr algn="ctr">
              <a:lnSpc>
                <a:spcPct val="107000"/>
              </a:lnSpc>
            </a:pPr>
            <a:r>
              <a:rPr lang="fr-FR" sz="1200" i="1" dirty="0">
                <a:solidFill>
                  <a:srgbClr val="002060"/>
                </a:solidFill>
                <a:latin typeface="Montserrat-Light"/>
                <a:cs typeface="Times New Roman"/>
              </a:rPr>
              <a:t>ZDQL</a:t>
            </a:r>
            <a:endParaRPr lang="fr-FR" sz="1200" b="1" i="1" dirty="0">
              <a:solidFill>
                <a:srgbClr val="002060"/>
              </a:solidFill>
              <a:latin typeface="Montserrat-Light"/>
              <a:cs typeface="Times New Roman"/>
            </a:endParaRP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S'entraîner sur : </a:t>
            </a:r>
          </a:p>
          <a:p>
            <a:r>
              <a:rPr lang="fr-FR" sz="1100" dirty="0">
                <a:solidFill>
                  <a:srgbClr val="002060"/>
                </a:solidFill>
                <a:latin typeface="Montserrat"/>
                <a:cs typeface="Times New Roman"/>
              </a:rPr>
              <a:t>-Savoir valoriser son parcours professionnel </a:t>
            </a:r>
          </a:p>
          <a:p>
            <a:r>
              <a:rPr lang="fr-FR" sz="1100" dirty="0">
                <a:solidFill>
                  <a:srgbClr val="002060"/>
                </a:solidFill>
                <a:latin typeface="Montserrat"/>
                <a:cs typeface="Times New Roman"/>
              </a:rPr>
              <a:t>-Savoir valoriser ses compétences </a:t>
            </a:r>
          </a:p>
          <a:p>
            <a:r>
              <a:rPr lang="fr-FR" sz="1100" dirty="0">
                <a:solidFill>
                  <a:srgbClr val="002060"/>
                </a:solidFill>
                <a:latin typeface="Montserrat"/>
                <a:cs typeface="Times New Roman"/>
              </a:rPr>
              <a:t>-Savoir valoriser sa motivation</a:t>
            </a:r>
          </a:p>
          <a:p>
            <a:pPr marL="457200" indent="-228600">
              <a:lnSpc>
                <a:spcPct val="107000"/>
              </a:lnSpc>
              <a:buFont typeface="Arial"/>
              <a:buChar char="•"/>
            </a:pPr>
            <a:endParaRPr lang="fr-FR" sz="1100">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1. Les différentes phases de l'entretien de recrutement</a:t>
            </a:r>
          </a:p>
          <a:p>
            <a:r>
              <a:rPr lang="fr-FR" sz="1100" dirty="0">
                <a:solidFill>
                  <a:srgbClr val="002060"/>
                </a:solidFill>
                <a:latin typeface="Montserrat"/>
                <a:cs typeface="Times New Roman"/>
              </a:rPr>
              <a:t>2. Bien se préparer à l'entretien de recrutement et savoir se présenter</a:t>
            </a:r>
          </a:p>
          <a:p>
            <a:pPr>
              <a:lnSpc>
                <a:spcPct val="107000"/>
              </a:lnSpc>
            </a:pPr>
            <a:r>
              <a:rPr lang="fr-FR" sz="1100" dirty="0">
                <a:solidFill>
                  <a:srgbClr val="002060"/>
                </a:solidFill>
                <a:latin typeface="Montserrat"/>
                <a:cs typeface="Times New Roman"/>
              </a:rPr>
              <a:t>3. Réussir son entretien de recrutement et être capable de répondre aux questions embarrassantes</a:t>
            </a:r>
          </a:p>
          <a:p>
            <a:pPr marL="457200" indent="-228600">
              <a:lnSpc>
                <a:spcPct val="107000"/>
              </a:lnSpc>
              <a:buFont typeface="Arial" panose="020B0604020202020204" pitchFamily="34" charset="0"/>
              <a:buChar char="•"/>
            </a:pPr>
            <a:endParaRPr lang="fr-FR" sz="1100">
              <a:solidFill>
                <a:srgbClr val="002060"/>
              </a:solidFill>
              <a:latin typeface="Montserrat"/>
              <a:cs typeface="Times New Roman" panose="02020603050405020304" pitchFamily="18" charset="0"/>
            </a:endParaRPr>
          </a:p>
          <a:p>
            <a:pPr indent="-228600">
              <a:lnSpc>
                <a:spcPct val="107000"/>
              </a:lnSpc>
              <a:buFont typeface="Arial" panose="020B0604020202020204" pitchFamily="34" charset="0"/>
              <a:buChar char="•"/>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Tous collaborateur La Poste et filiales souhaitant se préparer pour un entretien de recrutement. </a:t>
            </a:r>
            <a:endParaRPr lang="fr-FR" dirty="0"/>
          </a:p>
          <a:p>
            <a:pPr indent="-228600">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Avoir participé à l’atelier théorie de 1H, s'être préparé aux exercices de l'atelier théorie et se sentir prêt à s’exercer à l’oral !</a:t>
            </a: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Livrables Participants</a:t>
            </a:r>
            <a:endParaRPr lang="fr-FR" dirty="0">
              <a:solidFill>
                <a:srgbClr val="003DA5"/>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2 heures</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10</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a:t>
            </a:r>
            <a:r>
              <a:rPr lang="fr-FR" sz="1100" b="1" dirty="0">
                <a:solidFill>
                  <a:srgbClr val="002060"/>
                </a:solidFill>
                <a:latin typeface="Montserrat"/>
                <a:cs typeface="Times New Roman"/>
              </a:rPr>
              <a:t> Classe Virtuelle</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 Visible à tous les collaborateurs.</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a:cs typeface="Times New Roman"/>
              </a:rPr>
              <a:t>Déploiement : </a:t>
            </a:r>
            <a:r>
              <a:rPr lang="fr-FR" sz="1100" b="1" dirty="0">
                <a:solidFill>
                  <a:srgbClr val="002060"/>
                </a:solidFill>
                <a:latin typeface="Montserrat"/>
                <a:ea typeface="Calibri"/>
                <a:cs typeface="Times New Roman"/>
              </a:rPr>
              <a:t>National </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58168" y="9178456"/>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13668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32</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171887" y="555584"/>
            <a:ext cx="6518932" cy="83692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b="1" dirty="0">
                <a:solidFill>
                  <a:srgbClr val="002060"/>
                </a:solidFill>
                <a:latin typeface="Montserrat"/>
                <a:cs typeface="Times New Roman"/>
              </a:rPr>
              <a:t>Être au top pour ton entretien - E-learning</a:t>
            </a:r>
            <a:endParaRPr lang="fr-FR" dirty="0"/>
          </a:p>
          <a:p>
            <a:pPr algn="ctr">
              <a:lnSpc>
                <a:spcPct val="107000"/>
              </a:lnSpc>
            </a:pPr>
            <a:r>
              <a:rPr lang="fr-FR" sz="1200" i="1" dirty="0">
                <a:solidFill>
                  <a:srgbClr val="002060"/>
                </a:solidFill>
                <a:latin typeface="Montserrat-Light"/>
                <a:cs typeface="Times New Roman"/>
              </a:rPr>
              <a:t>ZEY4</a:t>
            </a:r>
            <a:endParaRPr lang="fr-FR" sz="1200" b="1" i="1" dirty="0">
              <a:solidFill>
                <a:srgbClr val="002060"/>
              </a:solidFill>
              <a:latin typeface="Montserrat-Light"/>
              <a:cs typeface="Times New Roman"/>
            </a:endParaRP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Cette formation donne les clés aux apprenants pour savoir présenter son parcours oralement et répondre aux questions du recruteur.</a:t>
            </a:r>
            <a:endParaRPr lang="fr-FR" dirty="0"/>
          </a:p>
          <a:p>
            <a:pPr marL="457200" indent="-228600">
              <a:lnSpc>
                <a:spcPct val="107000"/>
              </a:lnSpc>
              <a:buFont typeface="Arial"/>
              <a:buChar char="•"/>
            </a:pPr>
            <a:endParaRPr lang="fr-FR" sz="1100">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marL="171450" indent="-171450">
              <a:lnSpc>
                <a:spcPct val="107000"/>
              </a:lnSpc>
              <a:buFont typeface="Arial"/>
              <a:buChar char="•"/>
            </a:pPr>
            <a:endParaRPr lang="fr-FR" sz="1100" b="1">
              <a:solidFill>
                <a:srgbClr val="002060"/>
              </a:solidFill>
              <a:latin typeface="Montserrat"/>
              <a:cs typeface="Times New Roman" panose="02020603050405020304" pitchFamily="18" charset="0"/>
            </a:endParaRPr>
          </a:p>
          <a:p>
            <a:pPr marL="171450" indent="-171450">
              <a:buFont typeface="Arial"/>
              <a:buChar char="•"/>
            </a:pPr>
            <a:r>
              <a:rPr lang="fr-FR" sz="1100" dirty="0">
                <a:solidFill>
                  <a:srgbClr val="002060"/>
                </a:solidFill>
                <a:latin typeface="Montserrat"/>
                <a:cs typeface="Times New Roman"/>
              </a:rPr>
              <a:t>Comprendre les enjeux de l’entretien d’embauche</a:t>
            </a:r>
            <a:endParaRPr lang="fr-FR" dirty="0"/>
          </a:p>
          <a:p>
            <a:pPr marL="171450" indent="-171450">
              <a:buFont typeface="Arial"/>
              <a:buChar char="•"/>
            </a:pPr>
            <a:r>
              <a:rPr lang="fr-FR" sz="1100" dirty="0">
                <a:solidFill>
                  <a:srgbClr val="002060"/>
                </a:solidFill>
                <a:latin typeface="Montserrat"/>
                <a:cs typeface="Times New Roman"/>
              </a:rPr>
              <a:t>Obtenir un maximum d’informations sur l’entreprise</a:t>
            </a:r>
            <a:endParaRPr lang="fr-FR" dirty="0"/>
          </a:p>
          <a:p>
            <a:pPr marL="171450" indent="-171450">
              <a:buFont typeface="Arial"/>
              <a:buChar char="•"/>
            </a:pPr>
            <a:r>
              <a:rPr lang="fr-FR" sz="1100" dirty="0">
                <a:solidFill>
                  <a:srgbClr val="002060"/>
                </a:solidFill>
                <a:latin typeface="Montserrat"/>
                <a:cs typeface="Times New Roman"/>
              </a:rPr>
              <a:t>Définir son pitch de présentation</a:t>
            </a:r>
            <a:endParaRPr lang="fr-FR" dirty="0"/>
          </a:p>
          <a:p>
            <a:pPr marL="171450" indent="-171450">
              <a:buFont typeface="Arial"/>
              <a:buChar char="•"/>
            </a:pPr>
            <a:r>
              <a:rPr lang="fr-FR" sz="1100" dirty="0">
                <a:solidFill>
                  <a:srgbClr val="002060"/>
                </a:solidFill>
                <a:latin typeface="Montserrat"/>
                <a:cs typeface="Times New Roman"/>
              </a:rPr>
              <a:t>Limiter son stress grâce à des conseils pratiques</a:t>
            </a:r>
            <a:endParaRPr lang="fr-FR" dirty="0"/>
          </a:p>
          <a:p>
            <a:endParaRPr lang="fr-FR" sz="1100" dirty="0">
              <a:solidFill>
                <a:srgbClr val="002060"/>
              </a:solidFill>
              <a:cs typeface="Times New Roman"/>
            </a:endParaRPr>
          </a:p>
          <a:p>
            <a:pPr marL="228600">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Tous collaborateur La Poste et filiales souhaitant se préparer pour un entretien de recrutement. </a:t>
            </a:r>
            <a:endParaRPr lang="fr-FR" dirty="0"/>
          </a:p>
          <a:p>
            <a:pPr indent="-228600">
              <a:lnSpc>
                <a:spcPct val="107000"/>
              </a:lnSpc>
            </a:pPr>
            <a:endParaRPr lang="fr-FR" sz="1100">
              <a:solidFill>
                <a:srgbClr val="002060"/>
              </a:solidFill>
              <a:latin typeface="Montserrat"/>
              <a:cs typeface="Times New Roman" panose="02020603050405020304" pitchFamily="18" charset="0"/>
            </a:endParaRPr>
          </a:p>
          <a:p>
            <a:pPr indent="-228600">
              <a:lnSpc>
                <a:spcPct val="107000"/>
              </a:lnSpc>
            </a:pPr>
            <a:endParaRPr lang="fr-FR" sz="1100" dirty="0">
              <a:solidFill>
                <a:srgbClr val="002060"/>
              </a:solidFill>
              <a:latin typeface="Montserrat"/>
              <a:cs typeface="Times New Roman"/>
            </a:endParaRPr>
          </a:p>
          <a:p>
            <a:pPr>
              <a:lnSpc>
                <a:spcPct val="107000"/>
              </a:lnSpc>
            </a:pPr>
            <a:r>
              <a:rPr lang="fr-FR" sz="1100" b="1" dirty="0">
                <a:solidFill>
                  <a:srgbClr val="002060"/>
                </a:solidFill>
                <a:latin typeface="Montserrat"/>
                <a:cs typeface="Times New Roman"/>
              </a:rPr>
              <a:t>Préconisations : </a:t>
            </a:r>
            <a:endParaRPr lang="fr-FR" dirty="0">
              <a:cs typeface="Times New Roman"/>
            </a:endParaRPr>
          </a:p>
          <a:p>
            <a:pPr>
              <a:lnSpc>
                <a:spcPct val="107000"/>
              </a:lnSpc>
            </a:pPr>
            <a:r>
              <a:rPr lang="fr-FR" sz="1100" dirty="0">
                <a:solidFill>
                  <a:srgbClr val="002060"/>
                </a:solidFill>
                <a:latin typeface="Montserrat"/>
                <a:cs typeface="Times New Roman"/>
              </a:rPr>
              <a:t>Si votre écran ne s'affiche pas correctement, ouvrez </a:t>
            </a:r>
            <a:r>
              <a:rPr lang="fr-FR" sz="1100" err="1">
                <a:solidFill>
                  <a:srgbClr val="002060"/>
                </a:solidFill>
                <a:latin typeface="Montserrat"/>
                <a:cs typeface="Times New Roman"/>
              </a:rPr>
              <a:t>maFormation</a:t>
            </a:r>
            <a:r>
              <a:rPr lang="fr-FR" sz="1100" dirty="0">
                <a:solidFill>
                  <a:srgbClr val="002060"/>
                </a:solidFill>
                <a:latin typeface="Montserrat"/>
                <a:cs typeface="Times New Roman"/>
              </a:rPr>
              <a:t> depuis le navigateur Google Chrome ou Mozilla Firefox, et lancez le cours en ligne. </a:t>
            </a:r>
            <a:endParaRPr lang="fr-FR" dirty="0"/>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a:t>
            </a:r>
            <a:r>
              <a:rPr lang="fr-FR" sz="1100" b="1" dirty="0">
                <a:solidFill>
                  <a:srgbClr val="002060"/>
                </a:solidFill>
                <a:latin typeface="Montserrat"/>
                <a:cs typeface="Times New Roman"/>
              </a:rPr>
              <a:t> E-learning</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 Visible à tous les collaborateurs.</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a:cs typeface="Times New Roman"/>
              </a:rPr>
              <a:t>Déploiement : </a:t>
            </a:r>
            <a:r>
              <a:rPr lang="fr-FR" sz="1100" b="1" dirty="0">
                <a:solidFill>
                  <a:srgbClr val="002060"/>
                </a:solidFill>
                <a:latin typeface="Montserrat"/>
                <a:ea typeface="Calibri"/>
                <a:cs typeface="Times New Roman"/>
              </a:rPr>
              <a:t>National </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58168" y="9178456"/>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57384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FE74DE2-DC99-7D4E-8919-CB6C800279CD}"/>
              </a:ext>
            </a:extLst>
          </p:cNvPr>
          <p:cNvSpPr>
            <a:spLocks noGrp="1"/>
          </p:cNvSpPr>
          <p:nvPr>
            <p:ph type="sldNum" sz="quarter" idx="12"/>
          </p:nvPr>
        </p:nvSpPr>
        <p:spPr/>
        <p:txBody>
          <a:bodyPr/>
          <a:lstStyle/>
          <a:p>
            <a:fld id="{2638CE0C-F8D9-4FA4-90BE-2CFBDF03F078}" type="slidenum">
              <a:rPr lang="fr-FR" smtClean="0"/>
              <a:t>33</a:t>
            </a:fld>
            <a:endParaRPr lang="fr-FR"/>
          </a:p>
        </p:txBody>
      </p:sp>
      <p:sp>
        <p:nvSpPr>
          <p:cNvPr id="7" name="Zone de texte 2">
            <a:extLst>
              <a:ext uri="{FF2B5EF4-FFF2-40B4-BE49-F238E27FC236}">
                <a16:creationId xmlns:a16="http://schemas.microsoft.com/office/drawing/2014/main" id="{DCAEA393-772F-6293-CBAD-ED50012333ED}"/>
              </a:ext>
            </a:extLst>
          </p:cNvPr>
          <p:cNvSpPr txBox="1"/>
          <p:nvPr/>
        </p:nvSpPr>
        <p:spPr>
          <a:xfrm>
            <a:off x="171887" y="555584"/>
            <a:ext cx="6518932" cy="83692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b="1" dirty="0">
                <a:solidFill>
                  <a:srgbClr val="002060"/>
                </a:solidFill>
                <a:latin typeface="Montserrat"/>
                <a:cs typeface="Times New Roman"/>
              </a:rPr>
              <a:t>Rédiger une lettre de motivation efficace -                E-learning</a:t>
            </a:r>
            <a:endParaRPr lang="fr-FR" dirty="0"/>
          </a:p>
          <a:p>
            <a:pPr algn="ctr">
              <a:lnSpc>
                <a:spcPct val="107000"/>
              </a:lnSpc>
            </a:pPr>
            <a:r>
              <a:rPr lang="fr-FR" sz="1200" i="1" dirty="0">
                <a:solidFill>
                  <a:srgbClr val="002060"/>
                </a:solidFill>
                <a:latin typeface="Montserrat-Light"/>
                <a:cs typeface="Times New Roman"/>
              </a:rPr>
              <a:t>ZEX2</a:t>
            </a:r>
            <a:endParaRPr lang="fr-FR" sz="1200" b="1" i="1" dirty="0">
              <a:solidFill>
                <a:srgbClr val="002060"/>
              </a:solidFill>
              <a:latin typeface="Montserrat-Light"/>
              <a:cs typeface="Times New Roman"/>
            </a:endParaRP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Cette formation permet aux apprenants de connaître la méthodologie, pour rédiger une lettre de motivation de qualité.</a:t>
            </a:r>
            <a:endParaRPr lang="fr-FR" dirty="0"/>
          </a:p>
          <a:p>
            <a:pPr marL="457200" indent="-228600">
              <a:lnSpc>
                <a:spcPct val="107000"/>
              </a:lnSpc>
              <a:buFont typeface="Arial"/>
              <a:buChar char="•"/>
            </a:pPr>
            <a:endParaRPr lang="fr-FR" sz="1100">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marL="171450" indent="-171450">
              <a:lnSpc>
                <a:spcPct val="107000"/>
              </a:lnSpc>
              <a:buFont typeface="Arial"/>
              <a:buChar char="•"/>
            </a:pPr>
            <a:endParaRPr lang="fr-FR" sz="1100" b="1">
              <a:solidFill>
                <a:srgbClr val="002060"/>
              </a:solidFill>
              <a:latin typeface="Montserrat"/>
              <a:cs typeface="Times New Roman" panose="02020603050405020304" pitchFamily="18" charset="0"/>
            </a:endParaRPr>
          </a:p>
          <a:p>
            <a:pPr marL="171450" indent="-171450">
              <a:buFont typeface="Arial"/>
              <a:buChar char="•"/>
            </a:pPr>
            <a:r>
              <a:rPr lang="fr-FR" sz="1100" dirty="0">
                <a:solidFill>
                  <a:srgbClr val="002060"/>
                </a:solidFill>
                <a:cs typeface="Times New Roman"/>
              </a:rPr>
              <a:t>Maîtriser les essentiels d’une bonne lettre de motivation.</a:t>
            </a:r>
          </a:p>
          <a:p>
            <a:pPr marL="171450" indent="-171450">
              <a:buFont typeface="Arial"/>
              <a:buChar char="•"/>
            </a:pPr>
            <a:r>
              <a:rPr lang="fr-FR" sz="1100" dirty="0">
                <a:solidFill>
                  <a:srgbClr val="002060"/>
                </a:solidFill>
                <a:cs typeface="Times New Roman"/>
              </a:rPr>
              <a:t>Rédiger les différentes rubriques de sa lettre.</a:t>
            </a:r>
            <a:endParaRPr lang="fr-FR" dirty="0"/>
          </a:p>
          <a:p>
            <a:pPr marL="171450" indent="-171450">
              <a:buFont typeface="Arial"/>
              <a:buChar char="•"/>
            </a:pPr>
            <a:r>
              <a:rPr lang="fr-FR" sz="1100" dirty="0">
                <a:solidFill>
                  <a:srgbClr val="002060"/>
                </a:solidFill>
                <a:cs typeface="Times New Roman"/>
              </a:rPr>
              <a:t>Personnaliser et adapter sa lettre de motivation. </a:t>
            </a:r>
            <a:endParaRPr lang="fr-FR" dirty="0"/>
          </a:p>
          <a:p>
            <a:pPr marL="171450" indent="-171450">
              <a:buFont typeface="Arial"/>
              <a:buChar char="•"/>
            </a:pPr>
            <a:r>
              <a:rPr lang="fr-FR" sz="1100" dirty="0">
                <a:solidFill>
                  <a:srgbClr val="002060"/>
                </a:solidFill>
                <a:cs typeface="Times New Roman"/>
              </a:rPr>
              <a:t>Rendre harmonieuse sa lettre de motivation.</a:t>
            </a:r>
            <a:endParaRPr lang="fr-FR" dirty="0"/>
          </a:p>
          <a:p>
            <a:endParaRPr lang="fr-FR" sz="1100" dirty="0">
              <a:solidFill>
                <a:srgbClr val="002060"/>
              </a:solidFill>
              <a:cs typeface="Times New Roman"/>
            </a:endParaRPr>
          </a:p>
          <a:p>
            <a:endParaRPr lang="fr-FR" sz="1100" dirty="0">
              <a:solidFill>
                <a:srgbClr val="002060"/>
              </a:solidFill>
              <a:cs typeface="Times New Roman"/>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Tous collaborateur La Poste et filiales souhaitant se préparer pour un entretien de recrutement. </a:t>
            </a:r>
            <a:endParaRPr lang="fr-FR" dirty="0"/>
          </a:p>
          <a:p>
            <a:pPr indent="-228600">
              <a:lnSpc>
                <a:spcPct val="107000"/>
              </a:lnSpc>
            </a:pPr>
            <a:endParaRPr lang="fr-FR" sz="1100">
              <a:solidFill>
                <a:srgbClr val="002060"/>
              </a:solidFill>
              <a:latin typeface="Montserrat"/>
              <a:cs typeface="Times New Roman" panose="02020603050405020304" pitchFamily="18" charset="0"/>
            </a:endParaRPr>
          </a:p>
          <a:p>
            <a:pPr indent="-228600">
              <a:lnSpc>
                <a:spcPct val="107000"/>
              </a:lnSpc>
            </a:pPr>
            <a:endParaRPr lang="fr-FR" sz="1100" dirty="0">
              <a:solidFill>
                <a:srgbClr val="002060"/>
              </a:solidFill>
              <a:latin typeface="Montserrat"/>
              <a:cs typeface="Times New Roman"/>
            </a:endParaRPr>
          </a:p>
          <a:p>
            <a:pPr>
              <a:lnSpc>
                <a:spcPct val="107000"/>
              </a:lnSpc>
            </a:pPr>
            <a:r>
              <a:rPr lang="fr-FR" sz="1100" b="1" dirty="0">
                <a:solidFill>
                  <a:srgbClr val="002060"/>
                </a:solidFill>
                <a:latin typeface="Montserrat"/>
                <a:cs typeface="Times New Roman"/>
              </a:rPr>
              <a:t>Préconisations : </a:t>
            </a:r>
            <a:endParaRPr lang="fr-FR" dirty="0">
              <a:cs typeface="Times New Roman"/>
            </a:endParaRPr>
          </a:p>
          <a:p>
            <a:pPr>
              <a:lnSpc>
                <a:spcPct val="107000"/>
              </a:lnSpc>
            </a:pPr>
            <a:r>
              <a:rPr lang="fr-FR" sz="1100" dirty="0">
                <a:solidFill>
                  <a:srgbClr val="002060"/>
                </a:solidFill>
                <a:latin typeface="Montserrat"/>
                <a:cs typeface="Times New Roman"/>
              </a:rPr>
              <a:t>Si votre écran ne s'affiche pas correctement, ouvrez </a:t>
            </a:r>
            <a:r>
              <a:rPr lang="fr-FR" sz="1100" err="1">
                <a:solidFill>
                  <a:srgbClr val="002060"/>
                </a:solidFill>
                <a:latin typeface="Montserrat"/>
                <a:cs typeface="Times New Roman"/>
              </a:rPr>
              <a:t>maFormation</a:t>
            </a:r>
            <a:r>
              <a:rPr lang="fr-FR" sz="1100" dirty="0">
                <a:solidFill>
                  <a:srgbClr val="002060"/>
                </a:solidFill>
                <a:latin typeface="Montserrat"/>
                <a:cs typeface="Times New Roman"/>
              </a:rPr>
              <a:t> depuis le navigateur Google Chrome ou Mozilla Firefox, et lancez le cours en ligne. </a:t>
            </a:r>
            <a:endParaRPr lang="fr-FR" dirty="0"/>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a:t>
            </a:r>
            <a:r>
              <a:rPr lang="fr-FR" sz="1100" b="1" dirty="0">
                <a:solidFill>
                  <a:srgbClr val="002060"/>
                </a:solidFill>
                <a:latin typeface="Montserrat"/>
                <a:cs typeface="Times New Roman"/>
              </a:rPr>
              <a:t> E-learning</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 Visible à tous les collaborateurs.</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a:cs typeface="Times New Roman"/>
              </a:rPr>
              <a:t>Déploiement : </a:t>
            </a:r>
            <a:r>
              <a:rPr lang="fr-FR" sz="1100" b="1" dirty="0">
                <a:solidFill>
                  <a:srgbClr val="002060"/>
                </a:solidFill>
                <a:latin typeface="Montserrat"/>
                <a:ea typeface="Calibri"/>
                <a:cs typeface="Times New Roman"/>
              </a:rPr>
              <a:t>National </a:t>
            </a:r>
          </a:p>
        </p:txBody>
      </p:sp>
    </p:spTree>
    <p:extLst>
      <p:ext uri="{BB962C8B-B14F-4D97-AF65-F5344CB8AC3E}">
        <p14:creationId xmlns:p14="http://schemas.microsoft.com/office/powerpoint/2010/main" val="1717263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34</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24083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latin typeface="Montserrat-Light"/>
                <a:cs typeface="Times New Roman"/>
              </a:rPr>
              <a:t> RECRUTEMENT tout savoir sur les processus de sélection virtuelle 1H</a:t>
            </a:r>
            <a:endParaRPr lang="fr-FR" sz="2000" b="1" strike="sngStrike" dirty="0">
              <a:solidFill>
                <a:srgbClr val="002060"/>
              </a:solidFill>
              <a:latin typeface="Montserrat-Light"/>
              <a:cs typeface="Times New Roman"/>
            </a:endParaRPr>
          </a:p>
          <a:p>
            <a:pPr algn="ctr">
              <a:lnSpc>
                <a:spcPct val="107000"/>
              </a:lnSpc>
            </a:pPr>
            <a:r>
              <a:rPr lang="fr-FR" sz="1200" i="1" dirty="0">
                <a:solidFill>
                  <a:srgbClr val="002060"/>
                </a:solidFill>
                <a:latin typeface="Montserrat-Light"/>
                <a:cs typeface="Times New Roman"/>
              </a:rPr>
              <a:t>ZDQV</a:t>
            </a:r>
            <a:endParaRPr lang="fr-FR" dirty="0"/>
          </a:p>
          <a:p>
            <a:pPr algn="ctr">
              <a:lnSpc>
                <a:spcPct val="107000"/>
              </a:lnSpc>
            </a:pPr>
            <a:endParaRPr lang="fr-FR" sz="2000" dirty="0">
              <a:solidFill>
                <a:srgbClr val="002060"/>
              </a:solidFill>
              <a:latin typeface="Montserrat"/>
              <a:cs typeface="Times New Roman" panose="02020603050405020304" pitchFamily="18" charset="0"/>
            </a:endParaRPr>
          </a:p>
          <a:p>
            <a:r>
              <a:rPr lang="fr-FR" sz="1100" b="1" dirty="0">
                <a:solidFill>
                  <a:srgbClr val="002060"/>
                </a:solidFill>
                <a:latin typeface="Montserrat"/>
                <a:cs typeface="Times New Roman"/>
              </a:rPr>
              <a:t>Objectifs de l’atelier  : </a:t>
            </a:r>
            <a:endParaRPr lang="fr-FR" dirty="0">
              <a:ea typeface="+mn-lt"/>
              <a:cs typeface="Times New Roman"/>
            </a:endParaRPr>
          </a:p>
          <a:p>
            <a:r>
              <a:rPr lang="fr-FR" sz="1100" dirty="0">
                <a:ea typeface="+mn-lt"/>
                <a:cs typeface="+mn-lt"/>
              </a:rPr>
              <a:t>Atelier à destination des postiers souhaitant connaitre et comprendre les différents</a:t>
            </a:r>
            <a:endParaRPr lang="fr-FR" dirty="0"/>
          </a:p>
          <a:p>
            <a:pPr>
              <a:lnSpc>
                <a:spcPct val="107000"/>
              </a:lnSpc>
            </a:pPr>
            <a:r>
              <a:rPr lang="fr-FR" sz="1100" dirty="0">
                <a:ea typeface="+mn-lt"/>
                <a:cs typeface="+mn-lt"/>
              </a:rPr>
              <a:t> processus de sélection. </a:t>
            </a:r>
            <a:endParaRPr lang="fr-FR" dirty="0">
              <a:ea typeface="+mn-lt"/>
              <a:cs typeface="+mn-lt"/>
            </a:endParaRPr>
          </a:p>
          <a:p>
            <a:pPr>
              <a:lnSpc>
                <a:spcPct val="107000"/>
              </a:lnSpc>
            </a:pPr>
            <a:endParaRPr lang="fr-FR" sz="1100" b="1" dirty="0">
              <a:solidFill>
                <a:srgbClr val="002060"/>
              </a:solidFill>
              <a:latin typeface="Montserrat"/>
              <a:cs typeface="Times New Roman"/>
            </a:endParaRPr>
          </a:p>
          <a:p>
            <a:pPr>
              <a:lnSpc>
                <a:spcPct val="107000"/>
              </a:lnSpc>
            </a:pPr>
            <a:r>
              <a:rPr lang="fr-FR" sz="1100" b="1" dirty="0">
                <a:solidFill>
                  <a:srgbClr val="002060"/>
                </a:solidFill>
                <a:latin typeface="Montserrat"/>
                <a:cs typeface="Times New Roman"/>
              </a:rPr>
              <a:t>Programme : </a:t>
            </a:r>
            <a:endParaRPr lang="fr-FR" sz="1100" dirty="0">
              <a:solidFill>
                <a:srgbClr val="002060"/>
              </a:solidFill>
              <a:ea typeface="+mn-lt"/>
              <a:cs typeface="Times New Roman"/>
            </a:endParaRPr>
          </a:p>
          <a:p>
            <a:pPr>
              <a:lnSpc>
                <a:spcPct val="107000"/>
              </a:lnSpc>
            </a:pPr>
            <a:r>
              <a:rPr lang="fr-FR" sz="1100" dirty="0">
                <a:ea typeface="+mn-lt"/>
                <a:cs typeface="+mn-lt"/>
              </a:rPr>
              <a:t>1. Les objectifs d'un processus de recrutement</a:t>
            </a:r>
            <a:endParaRPr lang="fr-FR" sz="1100" dirty="0">
              <a:solidFill>
                <a:srgbClr val="002060"/>
              </a:solidFill>
              <a:latin typeface="Montserrat"/>
              <a:cs typeface="Times New Roman"/>
            </a:endParaRPr>
          </a:p>
          <a:p>
            <a:r>
              <a:rPr lang="fr-FR" sz="1100" dirty="0">
                <a:ea typeface="+mn-lt"/>
                <a:cs typeface="+mn-lt"/>
              </a:rPr>
              <a:t> 1.1 Les étapes et les enjeux</a:t>
            </a:r>
            <a:endParaRPr lang="fr-FR" dirty="0"/>
          </a:p>
          <a:p>
            <a:r>
              <a:rPr lang="fr-FR" sz="1100" dirty="0">
                <a:ea typeface="+mn-lt"/>
                <a:cs typeface="+mn-lt"/>
              </a:rPr>
              <a:t> 1.2 Les critères évalués</a:t>
            </a:r>
            <a:endParaRPr lang="fr-FR" dirty="0"/>
          </a:p>
          <a:p>
            <a:endParaRPr lang="fr-FR" dirty="0"/>
          </a:p>
          <a:p>
            <a:r>
              <a:rPr lang="fr-FR" sz="1100" dirty="0">
                <a:ea typeface="+mn-lt"/>
                <a:cs typeface="+mn-lt"/>
              </a:rPr>
              <a:t>2. Les techniques et outils d'évaluation</a:t>
            </a:r>
            <a:endParaRPr lang="fr-FR" dirty="0"/>
          </a:p>
          <a:p>
            <a:r>
              <a:rPr lang="fr-FR" sz="1100" dirty="0">
                <a:ea typeface="+mn-lt"/>
                <a:cs typeface="+mn-lt"/>
              </a:rPr>
              <a:t> 2.1 Les tests</a:t>
            </a:r>
            <a:endParaRPr lang="fr-FR" dirty="0"/>
          </a:p>
          <a:p>
            <a:r>
              <a:rPr lang="fr-FR" sz="1100" dirty="0">
                <a:ea typeface="+mn-lt"/>
                <a:cs typeface="+mn-lt"/>
              </a:rPr>
              <a:t> 2.2 Les entretiens et les mises en situation</a:t>
            </a:r>
            <a:endParaRPr lang="fr-FR" dirty="0"/>
          </a:p>
          <a:p>
            <a:r>
              <a:rPr lang="fr-FR" sz="1100" dirty="0">
                <a:ea typeface="+mn-lt"/>
                <a:cs typeface="+mn-lt"/>
              </a:rPr>
              <a:t> 2.3 Les techniques indirectes d'évaluation</a:t>
            </a:r>
            <a:endParaRPr lang="fr-FR" dirty="0"/>
          </a:p>
          <a:p>
            <a:pPr>
              <a:lnSpc>
                <a:spcPct val="107000"/>
              </a:lnSpc>
            </a:pPr>
            <a:r>
              <a:rPr lang="fr-FR" sz="1100" dirty="0">
                <a:ea typeface="+mn-lt"/>
                <a:cs typeface="+mn-lt"/>
              </a:rPr>
              <a:t> 2.4 Panorama des différentes techniques </a:t>
            </a:r>
            <a:endParaRPr lang="fr-FR" dirty="0"/>
          </a:p>
          <a:p>
            <a:pPr indent="-228600">
              <a:lnSpc>
                <a:spcPct val="107000"/>
              </a:lnSpc>
              <a:buFont typeface="Arial" panose="020B0604020202020204" pitchFamily="34" charset="0"/>
              <a:buChar char="•"/>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Toutes personnes souhaitant avoir de l'information sur les processus de sélection</a:t>
            </a:r>
            <a:endParaRPr lang="fr-FR" sz="1100" dirty="0">
              <a:solidFill>
                <a:srgbClr val="002060"/>
              </a:solidFill>
              <a:latin typeface="Montserrat"/>
              <a:cs typeface="Times New Roman" panose="02020603050405020304" pitchFamily="18" charset="0"/>
            </a:endParaRPr>
          </a:p>
          <a:p>
            <a:pPr indent="-228600">
              <a:lnSpc>
                <a:spcPct val="107000"/>
              </a:lnSpc>
            </a:pPr>
            <a:endParaRPr lang="fr-FR" sz="1100" dirty="0">
              <a:solidFill>
                <a:srgbClr val="002060"/>
              </a:solidFill>
              <a:latin typeface="Montserrat"/>
              <a:cs typeface="Times New Roman"/>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cs typeface="Times New Roman"/>
              </a:rPr>
              <a:t>Aucun</a:t>
            </a: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b="1" dirty="0">
              <a:solidFill>
                <a:srgbClr val="002060"/>
              </a:solidFill>
              <a:latin typeface="Montserrat"/>
              <a:cs typeface="Times New Roman"/>
            </a:endParaRPr>
          </a:p>
          <a:p>
            <a:pPr>
              <a:lnSpc>
                <a:spcPct val="107000"/>
              </a:lnSpc>
            </a:pPr>
            <a:r>
              <a:rPr lang="fr-FR" sz="1100" dirty="0">
                <a:solidFill>
                  <a:srgbClr val="002060"/>
                </a:solidFill>
                <a:cs typeface="Times New Roman"/>
              </a:rPr>
              <a:t>Aucun</a:t>
            </a:r>
            <a:endParaRPr lang="fr-FR" sz="1100" b="1" dirty="0">
              <a:solidFill>
                <a:srgbClr val="002060"/>
              </a:solidFill>
              <a:latin typeface="Montserrat"/>
              <a:cs typeface="Times New Roman" panose="02020603050405020304" pitchFamily="18" charset="0"/>
            </a:endParaRPr>
          </a:p>
          <a:p>
            <a:pPr>
              <a:lnSpc>
                <a:spcPct val="107000"/>
              </a:lnSpc>
            </a:pPr>
            <a:endParaRPr lang="fr-FR" sz="1100" b="1" dirty="0">
              <a:solidFill>
                <a:srgbClr val="002060"/>
              </a:solidFill>
              <a:latin typeface="Montserrat"/>
              <a:cs typeface="Times New Roman" panose="02020603050405020304" pitchFamily="18" charset="0"/>
            </a:endParaRPr>
          </a:p>
          <a:p>
            <a:pPr marL="457200" indent="-228600">
              <a:lnSpc>
                <a:spcPct val="107000"/>
              </a:lnSpc>
              <a:spcAft>
                <a:spcPts val="800"/>
              </a:spcAft>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1</a:t>
            </a:r>
            <a:r>
              <a:rPr lang="fr-FR" sz="1100" b="1" dirty="0">
                <a:solidFill>
                  <a:srgbClr val="002060"/>
                </a:solidFill>
                <a:latin typeface="Montserrat"/>
                <a:cs typeface="Times New Roman"/>
              </a:rPr>
              <a:t>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15</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a:t>
            </a:r>
            <a:r>
              <a:rPr lang="fr-FR" sz="1100" b="1" dirty="0">
                <a:solidFill>
                  <a:srgbClr val="002060"/>
                </a:solidFill>
                <a:latin typeface="Montserrat"/>
                <a:cs typeface="Times New Roman"/>
              </a:rPr>
              <a:t> virtuelle</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Ouvert pour les Projets de Transformations ou Visible à tous les collaborateurs. </a:t>
            </a:r>
            <a:r>
              <a:rPr lang="fr-FR" sz="1100" b="1" dirty="0">
                <a:solidFill>
                  <a:srgbClr val="002060"/>
                </a:solidFill>
                <a:latin typeface="Montserrat"/>
                <a:cs typeface="Times New Roman"/>
              </a:rPr>
              <a:t>Visible à tous</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 </a:t>
            </a:r>
          </a:p>
          <a:p>
            <a:pPr marL="228600">
              <a:lnSpc>
                <a:spcPct val="107000"/>
              </a:lnSpc>
            </a:pPr>
            <a:endParaRPr lang="fr-FR" sz="1100" b="1" dirty="0">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00676" y="8851968"/>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ZoneTexte 9"/>
          <p:cNvSpPr txBox="1"/>
          <p:nvPr/>
        </p:nvSpPr>
        <p:spPr>
          <a:xfrm>
            <a:off x="-6671" y="190671"/>
            <a:ext cx="4403432" cy="369332"/>
          </a:xfrm>
          <a:prstGeom prst="rect">
            <a:avLst/>
          </a:prstGeom>
          <a:noFill/>
        </p:spPr>
        <p:txBody>
          <a:bodyPr wrap="square" lIns="91440" tIns="45720" rIns="91440" bIns="45720" rtlCol="0" anchor="t">
            <a:spAutoFit/>
          </a:bodyPr>
          <a:lstStyle/>
          <a:p>
            <a:pPr algn="l"/>
            <a:endParaRPr lang="fr-FR" b="1">
              <a:solidFill>
                <a:schemeClr val="accent5"/>
              </a:solidFill>
            </a:endParaRPr>
          </a:p>
        </p:txBody>
      </p:sp>
    </p:spTree>
    <p:extLst>
      <p:ext uri="{BB962C8B-B14F-4D97-AF65-F5344CB8AC3E}">
        <p14:creationId xmlns:p14="http://schemas.microsoft.com/office/powerpoint/2010/main" val="748518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35</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84767" y="-298785"/>
            <a:ext cx="6688466" cy="68836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latin typeface="Montserrat-Light"/>
                <a:ea typeface="Calibri" panose="020F0502020204030204" pitchFamily="34" charset="0"/>
                <a:cs typeface="Montserrat-Light"/>
              </a:rPr>
              <a:t>MARKETING DE SOI : THEORIE ET TRAINING (3h30)</a:t>
            </a:r>
            <a:endParaRPr lang="fr-FR" sz="2000" b="1" strike="sngStrike" dirty="0">
              <a:solidFill>
                <a:srgbClr val="002060"/>
              </a:solidFill>
              <a:effectLst/>
              <a:latin typeface="Montserrat-Light"/>
              <a:ea typeface="Calibri" panose="020F0502020204030204" pitchFamily="34" charset="0"/>
              <a:cs typeface="Times New Roman" panose="02020603050405020304" pitchFamily="18" charset="0"/>
            </a:endParaRPr>
          </a:p>
          <a:p>
            <a:pPr algn="ctr">
              <a:lnSpc>
                <a:spcPct val="107000"/>
              </a:lnSpc>
            </a:pPr>
            <a:r>
              <a:rPr lang="fr-FR" sz="1200" i="1" dirty="0">
                <a:solidFill>
                  <a:srgbClr val="002060"/>
                </a:solidFill>
                <a:latin typeface="Montserrat-Light"/>
                <a:ea typeface="Calibri" panose="020F0502020204030204" pitchFamily="34" charset="0"/>
                <a:cs typeface="Montserrat-Light"/>
              </a:rPr>
              <a:t>710647</a:t>
            </a:r>
            <a:endParaRPr lang="fr-FR" sz="1200" b="1" i="1" dirty="0">
              <a:solidFill>
                <a:srgbClr val="002060"/>
              </a:solidFill>
              <a:latin typeface="Montserrat-Light"/>
              <a:ea typeface="Calibri" panose="020F0502020204030204" pitchFamily="34" charset="0"/>
              <a:cs typeface="Times New Roman" panose="02020603050405020304" pitchFamily="18" charset="0"/>
            </a:endParaRPr>
          </a:p>
          <a:p>
            <a:pPr algn="ctr">
              <a:lnSpc>
                <a:spcPct val="107000"/>
              </a:lnSpc>
              <a:spcAft>
                <a:spcPts val="0"/>
              </a:spcAft>
            </a:pPr>
            <a:endParaRPr lang="fr-FR" sz="2000" dirty="0">
              <a:solidFill>
                <a:srgbClr val="002060"/>
              </a:solidFill>
              <a:effectLst/>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pPr>
            <a:r>
              <a:rPr lang="fr-FR" sz="1100" b="1" dirty="0">
                <a:solidFill>
                  <a:srgbClr val="002060"/>
                </a:solidFill>
                <a:effectLst/>
                <a:ea typeface="Calibri" panose="020F0502020204030204" pitchFamily="34" charset="0"/>
                <a:cs typeface="Montserrat-Light"/>
              </a:rPr>
              <a:t>Objectifs de l’atelier</a:t>
            </a:r>
            <a:r>
              <a:rPr lang="fr-FR" sz="1100" b="1" dirty="0">
                <a:solidFill>
                  <a:srgbClr val="002060"/>
                </a:solidFill>
                <a:ea typeface="Calibri" panose="020F0502020204030204" pitchFamily="34" charset="0"/>
                <a:cs typeface="Montserrat-Light"/>
              </a:rPr>
              <a:t>  :</a:t>
            </a:r>
          </a:p>
          <a:p>
            <a:pPr>
              <a:lnSpc>
                <a:spcPct val="107000"/>
              </a:lnSpc>
            </a:pPr>
            <a:endParaRPr lang="fr-FR" sz="1100" dirty="0">
              <a:solidFill>
                <a:srgbClr val="002060"/>
              </a:solidFill>
              <a:ea typeface="Calibri" panose="020F0502020204030204" pitchFamily="34" charset="0"/>
              <a:cs typeface="Times New Roman" panose="02020603050405020304" pitchFamily="18" charset="0"/>
            </a:endParaRPr>
          </a:p>
          <a:p>
            <a:pPr marL="171450" indent="-171450">
              <a:lnSpc>
                <a:spcPct val="107000"/>
              </a:lnSpc>
              <a:buFont typeface="Arial"/>
              <a:buChar char="•"/>
            </a:pPr>
            <a:r>
              <a:rPr lang="fr-FR" sz="1100" dirty="0">
                <a:solidFill>
                  <a:srgbClr val="002060"/>
                </a:solidFill>
                <a:ea typeface="Calibri" panose="020F0502020204030204" pitchFamily="34" charset="0"/>
                <a:cs typeface="Times New Roman"/>
              </a:rPr>
              <a:t>Comprendre en quoi les principes du marketing peuvent influer sur son image professionnelle</a:t>
            </a:r>
            <a:endParaRPr lang="fr-FR" sz="1100" dirty="0">
              <a:solidFill>
                <a:srgbClr val="002060"/>
              </a:solidFill>
              <a:ea typeface="Calibri" panose="020F0502020204030204" pitchFamily="34" charset="0"/>
              <a:cs typeface="Times New Roman" panose="02020603050405020304" pitchFamily="18" charset="0"/>
            </a:endParaRPr>
          </a:p>
          <a:p>
            <a:pPr marL="171450" indent="-171450">
              <a:lnSpc>
                <a:spcPct val="107000"/>
              </a:lnSpc>
              <a:buFont typeface="Arial"/>
              <a:buChar char="•"/>
            </a:pPr>
            <a:r>
              <a:rPr lang="fr-FR" sz="1100" dirty="0">
                <a:solidFill>
                  <a:srgbClr val="002060"/>
                </a:solidFill>
                <a:ea typeface="Calibri" panose="020F0502020204030204" pitchFamily="34" charset="0"/>
                <a:cs typeface="Times New Roman"/>
              </a:rPr>
              <a:t>Savoir comment appliquer les techniques du marketing à son projet professionnel pour augmenter son impact et convaincre.</a:t>
            </a:r>
          </a:p>
          <a:p>
            <a:pPr marL="171450" indent="-171450">
              <a:lnSpc>
                <a:spcPct val="107000"/>
              </a:lnSpc>
              <a:buFont typeface="Arial"/>
              <a:buChar char="•"/>
            </a:pPr>
            <a:r>
              <a:rPr lang="fr-FR" sz="1100" dirty="0">
                <a:solidFill>
                  <a:srgbClr val="002060"/>
                </a:solidFill>
                <a:ea typeface="Calibri" panose="020F0502020204030204" pitchFamily="34" charset="0"/>
                <a:cs typeface="Times New Roman"/>
              </a:rPr>
              <a:t>Mettre en pratique les techniques du marketing </a:t>
            </a:r>
          </a:p>
          <a:p>
            <a:pPr marL="171450" indent="-171450">
              <a:lnSpc>
                <a:spcPct val="107000"/>
              </a:lnSpc>
              <a:buFont typeface="Arial"/>
              <a:buChar char="•"/>
            </a:pPr>
            <a:r>
              <a:rPr lang="fr-FR" sz="1100" dirty="0">
                <a:solidFill>
                  <a:srgbClr val="002060"/>
                </a:solidFill>
                <a:ea typeface="Calibri" panose="020F0502020204030204" pitchFamily="34" charset="0"/>
                <a:cs typeface="Times New Roman"/>
              </a:rPr>
              <a:t>S'exercer pour améliorer sa communication non verbale</a:t>
            </a:r>
            <a:endParaRPr lang="fr-FR" sz="1100" dirty="0">
              <a:solidFill>
                <a:srgbClr val="002060"/>
              </a:solidFill>
              <a:effectLst/>
              <a:ea typeface="Calibri" panose="020F0502020204030204" pitchFamily="34" charset="0"/>
              <a:cs typeface="Times New Roman" panose="02020603050405020304" pitchFamily="18" charset="0"/>
            </a:endParaRPr>
          </a:p>
          <a:p>
            <a:pPr>
              <a:lnSpc>
                <a:spcPct val="107000"/>
              </a:lnSpc>
            </a:pPr>
            <a:endParaRPr lang="fr-FR" sz="1100" dirty="0">
              <a:solidFill>
                <a:srgbClr val="002060"/>
              </a:solidFill>
              <a:ea typeface="Calibri" panose="020F0502020204030204" pitchFamily="34" charset="0"/>
              <a:cs typeface="Times New Roman" panose="02020603050405020304" pitchFamily="18" charset="0"/>
            </a:endParaRPr>
          </a:p>
          <a:p>
            <a:pPr>
              <a:lnSpc>
                <a:spcPct val="107000"/>
              </a:lnSpc>
            </a:pPr>
            <a:r>
              <a:rPr lang="fr-FR" sz="1100" b="1" dirty="0">
                <a:solidFill>
                  <a:srgbClr val="002060"/>
                </a:solidFill>
                <a:effectLst/>
                <a:ea typeface="Calibri" panose="020F0502020204030204" pitchFamily="34" charset="0"/>
                <a:cs typeface="Montserrat-Light"/>
              </a:rPr>
              <a:t>Programme</a:t>
            </a:r>
            <a:r>
              <a:rPr lang="fr-FR" sz="1100" b="1" dirty="0">
                <a:solidFill>
                  <a:srgbClr val="002060"/>
                </a:solidFill>
                <a:ea typeface="Calibri" panose="020F0502020204030204" pitchFamily="34" charset="0"/>
                <a:cs typeface="Montserrat-Light"/>
              </a:rPr>
              <a:t> :</a:t>
            </a:r>
            <a:endParaRPr lang="fr-FR" sz="1100" dirty="0">
              <a:solidFill>
                <a:srgbClr val="002060"/>
              </a:solidFill>
              <a:effectLst/>
              <a:ea typeface="Calibri" panose="020F0502020204030204" pitchFamily="34" charset="0"/>
              <a:cs typeface="Times New Roman" panose="02020603050405020304" pitchFamily="18" charset="0"/>
            </a:endParaRPr>
          </a:p>
          <a:p>
            <a:pPr>
              <a:lnSpc>
                <a:spcPct val="107000"/>
              </a:lnSpc>
            </a:pPr>
            <a:endParaRPr lang="fr-FR" sz="1100" dirty="0">
              <a:ea typeface="+mn-lt"/>
              <a:cs typeface="+mn-lt"/>
            </a:endParaRPr>
          </a:p>
          <a:p>
            <a:pPr marL="171450" indent="-171450">
              <a:lnSpc>
                <a:spcPct val="107000"/>
              </a:lnSpc>
              <a:buFont typeface="Arial"/>
              <a:buChar char="•"/>
            </a:pPr>
            <a:r>
              <a:rPr lang="fr-FR" sz="1100" dirty="0">
                <a:solidFill>
                  <a:srgbClr val="002060"/>
                </a:solidFill>
                <a:cs typeface="Times New Roman"/>
              </a:rPr>
              <a:t>Introduction : quiz approche de la notion de marketing / marketing de soi </a:t>
            </a:r>
            <a:endParaRPr lang="fr-FR" dirty="0">
              <a:solidFill>
                <a:srgbClr val="003DA5"/>
              </a:solidFill>
              <a:cs typeface="Times New Roman"/>
            </a:endParaRPr>
          </a:p>
          <a:p>
            <a:pPr marL="171450" indent="-171450">
              <a:lnSpc>
                <a:spcPct val="107000"/>
              </a:lnSpc>
              <a:buFont typeface="Arial"/>
              <a:buChar char="•"/>
            </a:pPr>
            <a:r>
              <a:rPr lang="fr-FR" sz="1100" dirty="0">
                <a:solidFill>
                  <a:srgbClr val="002060"/>
                </a:solidFill>
                <a:cs typeface="Times New Roman"/>
              </a:rPr>
              <a:t>Le marketing de soi : qu'est-ce que c'est ? Où en êtes-vous de votre marketing de soi ? </a:t>
            </a:r>
            <a:endParaRPr lang="fr-FR" dirty="0">
              <a:solidFill>
                <a:srgbClr val="003DA5"/>
              </a:solidFill>
              <a:cs typeface="Times New Roman"/>
            </a:endParaRPr>
          </a:p>
          <a:p>
            <a:pPr marL="171450" indent="-171450">
              <a:lnSpc>
                <a:spcPct val="107000"/>
              </a:lnSpc>
              <a:buFont typeface="Arial"/>
              <a:buChar char="•"/>
            </a:pPr>
            <a:r>
              <a:rPr lang="fr-FR" sz="1100" dirty="0">
                <a:solidFill>
                  <a:srgbClr val="002060"/>
                </a:solidFill>
                <a:cs typeface="Times New Roman"/>
              </a:rPr>
              <a:t>Le marketing mix et les 4 P appliqués à son projet professionnel</a:t>
            </a:r>
          </a:p>
          <a:p>
            <a:pPr marL="171450" indent="-171450">
              <a:lnSpc>
                <a:spcPct val="107000"/>
              </a:lnSpc>
              <a:buFont typeface="Arial"/>
              <a:buChar char="•"/>
            </a:pPr>
            <a:r>
              <a:rPr lang="fr-FR" sz="1100" dirty="0">
                <a:solidFill>
                  <a:srgbClr val="002060"/>
                </a:solidFill>
                <a:cs typeface="Times New Roman"/>
              </a:rPr>
              <a:t>Les 7 secrets indispensables pour maîtriser le langage du corps</a:t>
            </a:r>
          </a:p>
          <a:p>
            <a:pPr marL="171450" indent="-171450">
              <a:lnSpc>
                <a:spcPct val="107000"/>
              </a:lnSpc>
              <a:buFont typeface="Arial"/>
              <a:buChar char="•"/>
            </a:pPr>
            <a:r>
              <a:rPr lang="fr-FR" sz="1100" dirty="0">
                <a:solidFill>
                  <a:srgbClr val="002060"/>
                </a:solidFill>
                <a:cs typeface="Times New Roman"/>
              </a:rPr>
              <a:t>Exercice 1 : Se présenter avec impact avec le pitch (Préparation, prise de parole, débrief collectif)</a:t>
            </a:r>
          </a:p>
          <a:p>
            <a:pPr marL="171450" indent="-171450">
              <a:lnSpc>
                <a:spcPct val="107000"/>
              </a:lnSpc>
              <a:buFont typeface="Arial"/>
              <a:buChar char="•"/>
            </a:pPr>
            <a:r>
              <a:rPr lang="fr-FR" sz="1100" dirty="0">
                <a:solidFill>
                  <a:srgbClr val="002060"/>
                </a:solidFill>
                <a:cs typeface="Times New Roman"/>
              </a:rPr>
              <a:t>Exercice 2 : Améliorer sa communication non verbale (Préparation, prise de parole, débrief collectif)</a:t>
            </a:r>
            <a:endParaRPr lang="fr-FR" sz="1100" dirty="0">
              <a:solidFill>
                <a:srgbClr val="002060"/>
              </a:solidFill>
              <a:cs typeface="Times New Roman" panose="02020603050405020304" pitchFamily="18" charset="0"/>
            </a:endParaRPr>
          </a:p>
          <a:p>
            <a:pPr marL="171450" indent="-171450">
              <a:lnSpc>
                <a:spcPct val="107000"/>
              </a:lnSpc>
              <a:buFont typeface="Arial"/>
              <a:buChar char="•"/>
            </a:pPr>
            <a:endParaRPr lang="fr-FR" sz="1100" dirty="0">
              <a:solidFill>
                <a:srgbClr val="002060"/>
              </a:solidFill>
              <a:ea typeface="Calibri" panose="020F0502020204030204" pitchFamily="34" charset="0"/>
              <a:cs typeface="Times New Roman"/>
            </a:endParaRPr>
          </a:p>
          <a:p>
            <a:pPr>
              <a:lnSpc>
                <a:spcPct val="107000"/>
              </a:lnSpc>
            </a:pPr>
            <a:r>
              <a:rPr lang="fr-FR" sz="1100" b="1" dirty="0">
                <a:solidFill>
                  <a:srgbClr val="002060"/>
                </a:solidFill>
                <a:effectLst/>
                <a:ea typeface="Calibri" panose="020F0502020204030204" pitchFamily="34" charset="0"/>
                <a:cs typeface="Montserrat-Light"/>
              </a:rPr>
              <a:t>Cible</a:t>
            </a:r>
            <a:r>
              <a:rPr lang="fr-FR" sz="1100" b="1" dirty="0">
                <a:solidFill>
                  <a:srgbClr val="002060"/>
                </a:solidFill>
                <a:ea typeface="Calibri" panose="020F0502020204030204" pitchFamily="34" charset="0"/>
                <a:cs typeface="Montserrat-Light"/>
              </a:rPr>
              <a:t> </a:t>
            </a:r>
            <a:endParaRPr lang="fr-FR" sz="1100" dirty="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pPr>
            <a:r>
              <a:rPr lang="fr-FR" sz="1100" dirty="0">
                <a:solidFill>
                  <a:srgbClr val="002060"/>
                </a:solidFill>
                <a:cs typeface="Times New Roman"/>
              </a:rPr>
              <a:t>Tous les collaborateurs ayant un projet professionnel identifié</a:t>
            </a:r>
            <a:endParaRPr lang="fr-FR" sz="1100" b="1" dirty="0">
              <a:solidFill>
                <a:srgbClr val="002060"/>
              </a:solidFill>
              <a:cs typeface="Times New Roman"/>
            </a:endParaRPr>
          </a:p>
          <a:p>
            <a:pPr>
              <a:lnSpc>
                <a:spcPct val="107000"/>
              </a:lnSpc>
            </a:pPr>
            <a:endParaRPr lang="fr-FR" sz="1100" b="1" dirty="0">
              <a:solidFill>
                <a:srgbClr val="002060"/>
              </a:solidFill>
              <a:ea typeface="+mn-lt"/>
              <a:cs typeface="Times New Roman"/>
            </a:endParaRPr>
          </a:p>
          <a:p>
            <a:pPr>
              <a:lnSpc>
                <a:spcPct val="107000"/>
              </a:lnSpc>
            </a:pPr>
            <a:r>
              <a:rPr lang="fr-FR" sz="1100" b="1" dirty="0" err="1">
                <a:solidFill>
                  <a:srgbClr val="002060"/>
                </a:solidFill>
                <a:ea typeface="+mn-lt"/>
                <a:cs typeface="Times New Roman"/>
              </a:rPr>
              <a:t>Pré-requis</a:t>
            </a:r>
            <a:r>
              <a:rPr lang="fr-FR" sz="1100" b="1" dirty="0">
                <a:solidFill>
                  <a:srgbClr val="002060"/>
                </a:solidFill>
                <a:ea typeface="+mn-lt"/>
                <a:cs typeface="Times New Roman"/>
              </a:rPr>
              <a:t> </a:t>
            </a:r>
            <a:endParaRPr lang="fr-FR" sz="1100" dirty="0">
              <a:ea typeface="+mn-lt"/>
              <a:cs typeface="Times New Roman"/>
            </a:endParaRPr>
          </a:p>
          <a:p>
            <a:pPr marL="457200" indent="-228600">
              <a:lnSpc>
                <a:spcPct val="107000"/>
              </a:lnSpc>
            </a:pPr>
            <a:r>
              <a:rPr lang="fr-FR" sz="1100" dirty="0">
                <a:solidFill>
                  <a:srgbClr val="002060"/>
                </a:solidFill>
                <a:ea typeface="+mn-lt"/>
                <a:cs typeface="+mn-lt"/>
              </a:rPr>
              <a:t>Aucun</a:t>
            </a:r>
            <a:endParaRPr lang="fr-FR" sz="1100" dirty="0">
              <a:ea typeface="+mn-lt"/>
              <a:cs typeface="+mn-lt"/>
            </a:endParaRPr>
          </a:p>
          <a:p>
            <a:pPr marL="457200">
              <a:lnSpc>
                <a:spcPct val="107000"/>
              </a:lnSpc>
              <a:spcAft>
                <a:spcPts val="0"/>
              </a:spcAft>
            </a:pPr>
            <a:endParaRPr lang="fr-FR" sz="1100" dirty="0">
              <a:solidFill>
                <a:srgbClr val="002060"/>
              </a:solidFill>
              <a:effectLst/>
              <a:ea typeface="Calibri" panose="020F0502020204030204" pitchFamily="34" charset="0"/>
              <a:cs typeface="Times New Roman" panose="02020603050405020304" pitchFamily="18" charset="0"/>
            </a:endParaRPr>
          </a:p>
          <a:p>
            <a:pPr>
              <a:lnSpc>
                <a:spcPct val="107000"/>
              </a:lnSpc>
            </a:pPr>
            <a:r>
              <a:rPr lang="fr-FR" sz="1100" b="1" dirty="0">
                <a:solidFill>
                  <a:srgbClr val="002060"/>
                </a:solidFill>
                <a:effectLst/>
                <a:ea typeface="Calibri" panose="020F0502020204030204" pitchFamily="34" charset="0"/>
                <a:cs typeface="Montserrat-Light"/>
              </a:rPr>
              <a:t>Livrables</a:t>
            </a:r>
            <a:r>
              <a:rPr lang="fr-FR" sz="1100" b="1" dirty="0">
                <a:solidFill>
                  <a:srgbClr val="002060"/>
                </a:solidFill>
                <a:ea typeface="Calibri" panose="020F0502020204030204" pitchFamily="34" charset="0"/>
                <a:cs typeface="Montserrat-Light"/>
              </a:rPr>
              <a:t> </a:t>
            </a:r>
            <a:endParaRPr lang="fr-FR" sz="1100" dirty="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spcAft>
                <a:spcPts val="800"/>
              </a:spcAft>
            </a:pPr>
            <a:r>
              <a:rPr lang="fr-FR" sz="1100" dirty="0">
                <a:solidFill>
                  <a:srgbClr val="002060"/>
                </a:solidFill>
                <a:ea typeface="Calibri" panose="020F0502020204030204" pitchFamily="34" charset="0"/>
                <a:cs typeface="Montserrat-Light"/>
              </a:rPr>
              <a:t>Support animateur, support participant, livret participant, synopsis, documentation sur la E-réputation.</a:t>
            </a:r>
            <a:endParaRPr lang="fr-FR" sz="1100" b="1" dirty="0">
              <a:solidFill>
                <a:srgbClr val="002060"/>
              </a:solidFill>
            </a:endParaRPr>
          </a:p>
          <a:p>
            <a:pPr marL="457200" indent="-228600">
              <a:lnSpc>
                <a:spcPct val="107000"/>
              </a:lnSpc>
              <a:spcAft>
                <a:spcPts val="800"/>
              </a:spcAft>
            </a:pPr>
            <a:endParaRPr lang="fr-FR" sz="1100" dirty="0">
              <a:solidFill>
                <a:srgbClr val="002060"/>
              </a:solidFill>
              <a:effectLst/>
              <a:ea typeface="Calibri" panose="020F0502020204030204" pitchFamily="34" charset="0"/>
              <a:cs typeface="Times New Roman" panose="02020603050405020304" pitchFamily="18" charset="0"/>
            </a:endParaRPr>
          </a:p>
          <a:p>
            <a:pPr>
              <a:lnSpc>
                <a:spcPct val="107000"/>
              </a:lnSpc>
            </a:pPr>
            <a:r>
              <a:rPr lang="fr-FR" sz="1100" b="1" dirty="0">
                <a:solidFill>
                  <a:srgbClr val="002060"/>
                </a:solidFill>
                <a:effectLst/>
                <a:ea typeface="Calibri" panose="020F0502020204030204" pitchFamily="34" charset="0"/>
                <a:cs typeface="Montserrat-Light"/>
              </a:rPr>
              <a:t>Modalités</a:t>
            </a:r>
            <a:r>
              <a:rPr lang="fr-FR" sz="1100" b="1" dirty="0">
                <a:solidFill>
                  <a:srgbClr val="002060"/>
                </a:solidFill>
                <a:ea typeface="Calibri" panose="020F0502020204030204" pitchFamily="34" charset="0"/>
                <a:cs typeface="Montserrat-Light"/>
              </a:rPr>
              <a:t> </a:t>
            </a:r>
            <a:endParaRPr lang="fr-FR" sz="1100" dirty="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buFont typeface="Arial"/>
              <a:buChar char="•"/>
            </a:pPr>
            <a:r>
              <a:rPr lang="fr-FR" sz="1100" dirty="0">
                <a:solidFill>
                  <a:srgbClr val="002060"/>
                </a:solidFill>
                <a:effectLst/>
                <a:ea typeface="Calibri" panose="020F0502020204030204" pitchFamily="34" charset="0"/>
                <a:cs typeface="Montserrat-Light"/>
              </a:rPr>
              <a:t>Durée :</a:t>
            </a:r>
            <a:r>
              <a:rPr lang="fr-FR" sz="1100" dirty="0">
                <a:solidFill>
                  <a:srgbClr val="002060"/>
                </a:solidFill>
                <a:ea typeface="Calibri" panose="020F0502020204030204" pitchFamily="34" charset="0"/>
                <a:cs typeface="Montserrat-Light"/>
              </a:rPr>
              <a:t> 3h30</a:t>
            </a:r>
            <a:endParaRPr lang="fr-FR" sz="1100" b="1" dirty="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buFont typeface="Arial"/>
              <a:buChar char="•"/>
            </a:pPr>
            <a:r>
              <a:rPr lang="fr-FR" sz="1100" dirty="0">
                <a:solidFill>
                  <a:srgbClr val="002060"/>
                </a:solidFill>
                <a:effectLst/>
                <a:ea typeface="Calibri" panose="020F0502020204030204" pitchFamily="34" charset="0"/>
                <a:cs typeface="Montserrat-Light"/>
              </a:rPr>
              <a:t>Nombre de participants maximum :</a:t>
            </a:r>
            <a:r>
              <a:rPr lang="fr-FR" sz="1100" dirty="0">
                <a:solidFill>
                  <a:srgbClr val="002060"/>
                </a:solidFill>
                <a:ea typeface="Calibri" panose="020F0502020204030204" pitchFamily="34" charset="0"/>
                <a:cs typeface="Montserrat-Light"/>
              </a:rPr>
              <a:t> 8</a:t>
            </a:r>
            <a:endParaRPr lang="fr-FR" sz="1100" b="1" dirty="0">
              <a:solidFill>
                <a:srgbClr val="002060"/>
              </a:solidFill>
              <a:effectLst/>
              <a:ea typeface="Calibri" panose="020F0502020204030204" pitchFamily="34" charset="0"/>
              <a:cs typeface="Montserrat-Light"/>
            </a:endParaRPr>
          </a:p>
          <a:p>
            <a:pPr marL="457200" indent="-228600">
              <a:lnSpc>
                <a:spcPct val="107000"/>
              </a:lnSpc>
              <a:buFont typeface="Arial"/>
              <a:buChar char="•"/>
            </a:pPr>
            <a:r>
              <a:rPr lang="fr-FR" sz="1100" dirty="0">
                <a:solidFill>
                  <a:srgbClr val="002060"/>
                </a:solidFill>
                <a:ea typeface="Calibri" panose="020F0502020204030204" pitchFamily="34" charset="0"/>
                <a:cs typeface="Times New Roman"/>
              </a:rPr>
              <a:t>Nombre de participants minimums : 3</a:t>
            </a:r>
            <a:endParaRPr lang="fr-FR" sz="1100" b="1" dirty="0">
              <a:solidFill>
                <a:srgbClr val="002060"/>
              </a:solidFill>
              <a:ea typeface="Calibri" panose="020F0502020204030204" pitchFamily="34" charset="0"/>
              <a:cs typeface="Times New Roman"/>
            </a:endParaRPr>
          </a:p>
          <a:p>
            <a:pPr marL="457200" indent="-228600">
              <a:lnSpc>
                <a:spcPct val="107000"/>
              </a:lnSpc>
              <a:buFont typeface="Arial"/>
              <a:buChar char="•"/>
            </a:pPr>
            <a:r>
              <a:rPr lang="fr-FR" sz="1100" dirty="0">
                <a:solidFill>
                  <a:srgbClr val="002060"/>
                </a:solidFill>
                <a:ea typeface="Calibri" panose="020F0502020204030204" pitchFamily="34" charset="0"/>
                <a:cs typeface="Times New Roman"/>
              </a:rPr>
              <a:t>Présentiel</a:t>
            </a:r>
            <a:endParaRPr lang="fr-FR" sz="1100" b="1" dirty="0">
              <a:solidFill>
                <a:srgbClr val="002060"/>
              </a:solidFill>
              <a:ea typeface="Calibri" panose="020F0502020204030204" pitchFamily="34" charset="0"/>
              <a:cs typeface="Times New Roman"/>
            </a:endParaRPr>
          </a:p>
          <a:p>
            <a:pPr marL="457200" indent="-228600">
              <a:lnSpc>
                <a:spcPct val="107000"/>
              </a:lnSpc>
              <a:buFont typeface="Arial"/>
              <a:buChar char="•"/>
            </a:pPr>
            <a:r>
              <a:rPr lang="fr-FR" sz="1100" dirty="0">
                <a:solidFill>
                  <a:srgbClr val="002060"/>
                </a:solidFill>
                <a:ea typeface="Calibri" panose="020F0502020204030204" pitchFamily="34" charset="0"/>
                <a:cs typeface="Times New Roman"/>
              </a:rPr>
              <a:t>Statut : Visible à tous les collaborateurs</a:t>
            </a:r>
            <a:endParaRPr lang="fr-FR" sz="1100" b="1" dirty="0">
              <a:solidFill>
                <a:srgbClr val="002060"/>
              </a:solidFill>
              <a:ea typeface="Calibri" panose="020F0502020204030204" pitchFamily="34" charset="0"/>
              <a:cs typeface="Times New Roman"/>
            </a:endParaRPr>
          </a:p>
          <a:p>
            <a:pPr marL="457200" indent="-228600">
              <a:lnSpc>
                <a:spcPct val="107000"/>
              </a:lnSpc>
              <a:buFont typeface="Arial"/>
              <a:buChar char="•"/>
            </a:pPr>
            <a:r>
              <a:rPr lang="fr-FR" sz="1100" dirty="0">
                <a:solidFill>
                  <a:srgbClr val="002060"/>
                </a:solidFill>
                <a:ea typeface="Calibri" panose="020F0502020204030204" pitchFamily="34" charset="0"/>
                <a:cs typeface="Times New Roman"/>
              </a:rPr>
              <a:t>Déploiement : Régional</a:t>
            </a:r>
            <a:endParaRPr lang="fr-FR" sz="1100" b="1" dirty="0">
              <a:solidFill>
                <a:srgbClr val="002060"/>
              </a:solidFill>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16524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9A8C08-1F5C-A95A-6D59-BF20FDB2C8EA}"/>
              </a:ext>
            </a:extLst>
          </p:cNvPr>
          <p:cNvSpPr>
            <a:spLocks noGrp="1"/>
          </p:cNvSpPr>
          <p:nvPr>
            <p:ph idx="1"/>
          </p:nvPr>
        </p:nvSpPr>
        <p:spPr>
          <a:xfrm>
            <a:off x="324220" y="542551"/>
            <a:ext cx="6378749" cy="6760000"/>
          </a:xfrm>
        </p:spPr>
        <p:txBody>
          <a:bodyPr vert="horz" lIns="91440" tIns="45720" rIns="91440" bIns="45720" rtlCol="0" anchor="t">
            <a:noAutofit/>
          </a:bodyPr>
          <a:lstStyle/>
          <a:p>
            <a:pPr algn="ctr"/>
            <a:r>
              <a:rPr lang="fr-FR" sz="2000" b="1" dirty="0">
                <a:ea typeface="+mn-lt"/>
                <a:cs typeface="+mn-lt"/>
              </a:rPr>
              <a:t>EMRG - SE PRÉPARER À L'ENTRETIEN D'ADMISSION DE LA RPP GPE A, PARTIE 2 : LA PRATIQUE (2h30) - CLASSE VIRTUELLE</a:t>
            </a:r>
          </a:p>
          <a:p>
            <a:pPr algn="ctr"/>
            <a:r>
              <a:rPr lang="fr-FR" sz="1400" dirty="0">
                <a:ea typeface="+mn-lt"/>
                <a:cs typeface="+mn-lt"/>
              </a:rPr>
              <a:t>Code </a:t>
            </a:r>
            <a:r>
              <a:rPr lang="fr-FR" sz="1400" dirty="0" err="1">
                <a:ea typeface="+mn-lt"/>
                <a:cs typeface="+mn-lt"/>
              </a:rPr>
              <a:t>Boform</a:t>
            </a:r>
            <a:r>
              <a:rPr lang="fr-FR" sz="1400" dirty="0">
                <a:ea typeface="+mn-lt"/>
                <a:cs typeface="+mn-lt"/>
              </a:rPr>
              <a:t> : ZDQ4</a:t>
            </a:r>
          </a:p>
          <a:p>
            <a:r>
              <a:rPr lang="fr-FR" sz="1400" b="1" dirty="0">
                <a:ea typeface="+mn-lt"/>
                <a:cs typeface="+mn-lt"/>
              </a:rPr>
              <a:t>Objectifs de l’atelier :</a:t>
            </a:r>
            <a:r>
              <a:rPr lang="fr-FR" sz="1400" dirty="0">
                <a:ea typeface="+mn-lt"/>
                <a:cs typeface="+mn-lt"/>
              </a:rPr>
              <a:t> </a:t>
            </a:r>
          </a:p>
          <a:p>
            <a:pPr marL="171450" lvl="2" indent="-171450" algn="just">
              <a:buFont typeface="Arial" panose="020B0604020202020204" pitchFamily="34" charset="0"/>
              <a:buChar char="•"/>
            </a:pPr>
            <a:r>
              <a:rPr lang="fr-FR" sz="900" dirty="0">
                <a:latin typeface="Montserrat SemiBold"/>
                <a:ea typeface="+mn-lt"/>
                <a:cs typeface="+mn-lt"/>
              </a:rPr>
              <a:t>S’entraîner à travers des mises en pratique à valoriser son parcours, ses compétences, et sa motivation et recueillir des conseils pour poursuivre sa préparation.</a:t>
            </a:r>
          </a:p>
          <a:p>
            <a:pPr lvl="2" algn="just"/>
            <a:endParaRPr lang="fr-FR" sz="900" dirty="0">
              <a:latin typeface="Montserrat SemiBold"/>
              <a:ea typeface="+mn-lt"/>
              <a:cs typeface="+mn-lt"/>
            </a:endParaRPr>
          </a:p>
          <a:p>
            <a:pPr lvl="2" algn="just"/>
            <a:r>
              <a:rPr lang="fr-FR" sz="1100" b="1" dirty="0">
                <a:ea typeface="+mn-lt"/>
                <a:cs typeface="+mn-lt"/>
              </a:rPr>
              <a:t>Programme :</a:t>
            </a:r>
            <a:r>
              <a:rPr lang="fr-FR" sz="1100" dirty="0">
                <a:ea typeface="+mn-lt"/>
                <a:cs typeface="+mn-lt"/>
              </a:rPr>
              <a:t> </a:t>
            </a:r>
          </a:p>
          <a:p>
            <a:pPr marL="285750" indent="-285750">
              <a:spcBef>
                <a:spcPts val="0"/>
              </a:spcBef>
              <a:spcAft>
                <a:spcPts val="0"/>
              </a:spcAft>
              <a:buFont typeface="Courier New"/>
              <a:buChar char="○"/>
            </a:pPr>
            <a:r>
              <a:rPr lang="fr-FR" sz="1100" dirty="0">
                <a:ea typeface="+mn-lt"/>
                <a:cs typeface="+mn-lt"/>
              </a:rPr>
              <a:t>Comprendre le processus spécifique d’évaluation de la RPP groupe A </a:t>
            </a:r>
          </a:p>
          <a:p>
            <a:pPr marL="285750" indent="-285750">
              <a:spcBef>
                <a:spcPts val="0"/>
              </a:spcBef>
              <a:spcAft>
                <a:spcPts val="0"/>
              </a:spcAft>
              <a:buFont typeface="Courier New"/>
              <a:buChar char="○"/>
            </a:pPr>
            <a:r>
              <a:rPr lang="fr-FR" sz="1100" dirty="0">
                <a:ea typeface="+mn-lt"/>
                <a:cs typeface="+mn-lt"/>
              </a:rPr>
              <a:t>Valoriser votre parcours, vos compétences et votre motivation par rapport à votre nouveau poste. </a:t>
            </a:r>
          </a:p>
          <a:p>
            <a:pPr marL="285750" indent="-285750">
              <a:spcBef>
                <a:spcPts val="0"/>
              </a:spcBef>
              <a:spcAft>
                <a:spcPts val="0"/>
              </a:spcAft>
              <a:buFont typeface="Courier New"/>
              <a:buChar char="○"/>
            </a:pPr>
            <a:r>
              <a:rPr lang="fr-FR" sz="1100" dirty="0">
                <a:ea typeface="+mn-lt"/>
                <a:cs typeface="+mn-lt"/>
              </a:rPr>
              <a:t>Identifier votre singularité en vue de vous approprier votre propre discours.</a:t>
            </a:r>
          </a:p>
          <a:p>
            <a:pPr>
              <a:spcBef>
                <a:spcPts val="0"/>
              </a:spcBef>
              <a:spcAft>
                <a:spcPts val="0"/>
              </a:spcAft>
            </a:pPr>
            <a:endParaRPr lang="fr-FR" sz="1100" b="1" dirty="0">
              <a:ea typeface="+mn-lt"/>
              <a:cs typeface="+mn-lt"/>
            </a:endParaRPr>
          </a:p>
          <a:p>
            <a:pPr>
              <a:spcBef>
                <a:spcPts val="0"/>
              </a:spcBef>
              <a:spcAft>
                <a:spcPts val="0"/>
              </a:spcAft>
            </a:pPr>
            <a:r>
              <a:rPr lang="fr-FR" sz="1100" b="1" dirty="0">
                <a:ea typeface="+mn-lt"/>
                <a:cs typeface="+mn-lt"/>
              </a:rPr>
              <a:t>Cible :</a:t>
            </a:r>
            <a:r>
              <a:rPr lang="fr-FR" sz="1100" dirty="0">
                <a:ea typeface="+mn-lt"/>
                <a:cs typeface="+mn-lt"/>
              </a:rPr>
              <a:t> </a:t>
            </a:r>
          </a:p>
          <a:p>
            <a:r>
              <a:rPr lang="fr-FR" sz="1100" dirty="0">
                <a:ea typeface="+mn-lt"/>
                <a:cs typeface="+mn-lt"/>
              </a:rPr>
              <a:t>Etre admissible à l’oral de RPP ROET</a:t>
            </a:r>
          </a:p>
          <a:p>
            <a:r>
              <a:rPr lang="fr-FR" sz="1100" b="1" dirty="0" err="1">
                <a:ea typeface="+mn-lt"/>
                <a:cs typeface="+mn-lt"/>
              </a:rPr>
              <a:t>Pré-requis</a:t>
            </a:r>
            <a:r>
              <a:rPr lang="fr-FR" sz="1100" b="1" dirty="0">
                <a:ea typeface="+mn-lt"/>
                <a:cs typeface="+mn-lt"/>
              </a:rPr>
              <a:t> : </a:t>
            </a:r>
            <a:r>
              <a:rPr lang="fr-FR" sz="1100" dirty="0">
                <a:ea typeface="+mn-lt"/>
                <a:cs typeface="+mn-lt"/>
              </a:rPr>
              <a:t> </a:t>
            </a:r>
          </a:p>
          <a:p>
            <a:r>
              <a:rPr lang="fr-FR" sz="1100" dirty="0">
                <a:ea typeface="+mn-lt"/>
                <a:cs typeface="+mn-lt"/>
              </a:rPr>
              <a:t>Avoir suivie la partie théorique (ZDQ3), avoir préparer son discours et être prêt à le challenger à l’oral. </a:t>
            </a:r>
          </a:p>
          <a:p>
            <a:r>
              <a:rPr lang="fr-FR" sz="1100" b="1" dirty="0">
                <a:ea typeface="+mn-lt"/>
                <a:cs typeface="+mn-lt"/>
              </a:rPr>
              <a:t>Livrables de l'atelier :</a:t>
            </a:r>
            <a:r>
              <a:rPr lang="fr-FR" sz="1100" dirty="0">
                <a:ea typeface="+mn-lt"/>
                <a:cs typeface="+mn-lt"/>
              </a:rPr>
              <a:t> </a:t>
            </a:r>
          </a:p>
          <a:p>
            <a:r>
              <a:rPr lang="fr-FR" sz="1100" dirty="0">
                <a:ea typeface="+mn-lt"/>
                <a:cs typeface="+mn-lt"/>
              </a:rPr>
              <a:t>Aucun</a:t>
            </a:r>
          </a:p>
          <a:p>
            <a:r>
              <a:rPr lang="fr-FR" sz="1100" b="1" dirty="0">
                <a:ea typeface="+mn-lt"/>
                <a:cs typeface="+mn-lt"/>
              </a:rPr>
              <a:t>Modalités </a:t>
            </a:r>
            <a:r>
              <a:rPr lang="fr-FR" sz="1100" dirty="0">
                <a:ea typeface="+mn-lt"/>
                <a:cs typeface="+mn-lt"/>
              </a:rPr>
              <a:t> </a:t>
            </a:r>
          </a:p>
          <a:p>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Présentiel / Classe Virtuelle :</a:t>
            </a:r>
            <a:r>
              <a:rPr lang="fr-FR" sz="1100" b="1" dirty="0">
                <a:ea typeface="+mn-lt"/>
                <a:cs typeface="+mn-lt"/>
              </a:rPr>
              <a:t> virtuelle</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Durée : </a:t>
            </a:r>
            <a:r>
              <a:rPr lang="fr-FR" sz="1100" b="1" dirty="0">
                <a:ea typeface="+mn-lt"/>
                <a:cs typeface="+mn-lt"/>
              </a:rPr>
              <a:t>2H30 </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maximum : 5</a:t>
            </a:r>
          </a:p>
          <a:p>
            <a:pPr marL="285750" indent="-285750">
              <a:spcBef>
                <a:spcPts val="0"/>
              </a:spcBef>
              <a:spcAft>
                <a:spcPts val="0"/>
              </a:spcAft>
              <a:buFont typeface="Symbol"/>
              <a:buChar char="•"/>
            </a:pPr>
            <a:r>
              <a:rPr lang="fr-FR" sz="1100" dirty="0">
                <a:ea typeface="+mn-lt"/>
                <a:cs typeface="+mn-lt"/>
              </a:rPr>
              <a:t>Nombre de participants minimums :</a:t>
            </a:r>
            <a:r>
              <a:rPr lang="fr-FR" sz="1100" b="1" dirty="0">
                <a:ea typeface="+mn-lt"/>
                <a:cs typeface="+mn-lt"/>
              </a:rPr>
              <a:t> 3</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Statut : </a:t>
            </a:r>
            <a:r>
              <a:rPr lang="fr-FR" sz="1100" b="1" dirty="0">
                <a:ea typeface="+mn-lt"/>
                <a:cs typeface="+mn-lt"/>
              </a:rPr>
              <a:t>Inscription sur liste Itinéraires</a:t>
            </a:r>
          </a:p>
          <a:p>
            <a:pPr marL="285750" indent="-285750">
              <a:spcBef>
                <a:spcPts val="0"/>
              </a:spcBef>
              <a:spcAft>
                <a:spcPts val="0"/>
              </a:spcAft>
              <a:buFont typeface="Symbol"/>
              <a:buChar char="•"/>
            </a:pPr>
            <a:r>
              <a:rPr lang="fr-FR" sz="1100" dirty="0">
                <a:ea typeface="+mn-lt"/>
                <a:cs typeface="+mn-lt"/>
              </a:rPr>
              <a:t>Déploiement : </a:t>
            </a:r>
            <a:r>
              <a:rPr lang="fr-FR" sz="1100" b="1" dirty="0">
                <a:ea typeface="+mn-lt"/>
                <a:cs typeface="+mn-lt"/>
              </a:rPr>
              <a:t>National</a:t>
            </a:r>
          </a:p>
          <a:p>
            <a:pPr algn="ctr"/>
            <a:endParaRPr lang="fr-FR" sz="1100" b="1" dirty="0"/>
          </a:p>
        </p:txBody>
      </p:sp>
      <p:sp>
        <p:nvSpPr>
          <p:cNvPr id="4" name="Espace réservé du numéro de diapositive 3">
            <a:extLst>
              <a:ext uri="{FF2B5EF4-FFF2-40B4-BE49-F238E27FC236}">
                <a16:creationId xmlns:a16="http://schemas.microsoft.com/office/drawing/2014/main" id="{58B336A4-5F58-9F1E-5322-23DE552626AF}"/>
              </a:ext>
            </a:extLst>
          </p:cNvPr>
          <p:cNvSpPr>
            <a:spLocks noGrp="1"/>
          </p:cNvSpPr>
          <p:nvPr>
            <p:ph type="sldNum" sz="quarter" idx="12"/>
          </p:nvPr>
        </p:nvSpPr>
        <p:spPr>
          <a:xfrm>
            <a:off x="5636655" y="8575589"/>
            <a:ext cx="1066314" cy="889769"/>
          </a:xfrm>
          <a:solidFill>
            <a:schemeClr val="bg1"/>
          </a:solidFill>
        </p:spPr>
        <p:txBody>
          <a:bodyPr/>
          <a:lstStyle/>
          <a:p>
            <a:fld id="{2638CE0C-F8D9-4FA4-90BE-2CFBDF03F078}" type="slidenum">
              <a:rPr lang="fr-FR" smtClean="0"/>
              <a:t>36</a:t>
            </a:fld>
            <a:endParaRPr lang="fr-FR" dirty="0"/>
          </a:p>
        </p:txBody>
      </p:sp>
      <p:sp>
        <p:nvSpPr>
          <p:cNvPr id="6" name="Zone de texte 2">
            <a:extLst>
              <a:ext uri="{FF2B5EF4-FFF2-40B4-BE49-F238E27FC236}">
                <a16:creationId xmlns:a16="http://schemas.microsoft.com/office/drawing/2014/main" id="{E2C5F2D8-EB0A-9A4A-F68F-68322D23A6D1}"/>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 4"/>
          <p:cNvPicPr>
            <a:picLocks noChangeAspect="1"/>
          </p:cNvPicPr>
          <p:nvPr/>
        </p:nvPicPr>
        <p:blipFill>
          <a:blip r:embed="rId3"/>
          <a:stretch>
            <a:fillRect/>
          </a:stretch>
        </p:blipFill>
        <p:spPr>
          <a:xfrm>
            <a:off x="197708" y="8745825"/>
            <a:ext cx="1000265" cy="752580"/>
          </a:xfrm>
          <a:prstGeom prst="rect">
            <a:avLst/>
          </a:prstGeom>
        </p:spPr>
      </p:pic>
    </p:spTree>
    <p:extLst>
      <p:ext uri="{BB962C8B-B14F-4D97-AF65-F5344CB8AC3E}">
        <p14:creationId xmlns:p14="http://schemas.microsoft.com/office/powerpoint/2010/main" val="1261116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9A8C08-1F5C-A95A-6D59-BF20FDB2C8EA}"/>
              </a:ext>
            </a:extLst>
          </p:cNvPr>
          <p:cNvSpPr>
            <a:spLocks noGrp="1"/>
          </p:cNvSpPr>
          <p:nvPr>
            <p:ph idx="1"/>
          </p:nvPr>
        </p:nvSpPr>
        <p:spPr>
          <a:xfrm>
            <a:off x="324220" y="542551"/>
            <a:ext cx="6378749" cy="6760000"/>
          </a:xfrm>
        </p:spPr>
        <p:txBody>
          <a:bodyPr vert="horz" lIns="91440" tIns="45720" rIns="91440" bIns="45720" rtlCol="0" anchor="t">
            <a:noAutofit/>
          </a:bodyPr>
          <a:lstStyle/>
          <a:p>
            <a:pPr algn="ctr"/>
            <a:r>
              <a:rPr lang="fr-FR" sz="2000" b="1" dirty="0">
                <a:ea typeface="+mn-lt"/>
                <a:cs typeface="+mn-lt"/>
              </a:rPr>
              <a:t>EMRG - TRAVAILLER SON PITCH (1h) - CLASSE VIRTUELLE</a:t>
            </a:r>
          </a:p>
          <a:p>
            <a:pPr algn="ctr"/>
            <a:r>
              <a:rPr lang="fr-FR" sz="1400" dirty="0">
                <a:ea typeface="+mn-lt"/>
                <a:cs typeface="+mn-lt"/>
              </a:rPr>
              <a:t>Code </a:t>
            </a:r>
            <a:r>
              <a:rPr lang="fr-FR" sz="1400" dirty="0" err="1">
                <a:ea typeface="+mn-lt"/>
                <a:cs typeface="+mn-lt"/>
              </a:rPr>
              <a:t>Boform</a:t>
            </a:r>
            <a:r>
              <a:rPr lang="fr-FR" sz="1400" dirty="0">
                <a:ea typeface="+mn-lt"/>
                <a:cs typeface="+mn-lt"/>
              </a:rPr>
              <a:t> : ZDL0</a:t>
            </a:r>
          </a:p>
          <a:p>
            <a:r>
              <a:rPr lang="fr-FR" sz="1400" b="1" dirty="0">
                <a:ea typeface="+mn-lt"/>
                <a:cs typeface="+mn-lt"/>
              </a:rPr>
              <a:t>Objectifs de l’atelier :</a:t>
            </a:r>
            <a:r>
              <a:rPr lang="fr-FR" sz="1400" dirty="0">
                <a:ea typeface="+mn-lt"/>
                <a:cs typeface="+mn-lt"/>
              </a:rPr>
              <a:t> </a:t>
            </a:r>
          </a:p>
          <a:p>
            <a:pPr lvl="2" algn="just"/>
            <a:r>
              <a:rPr lang="fr-FR" sz="900" dirty="0">
                <a:latin typeface="Montserrat SemiBold"/>
                <a:ea typeface="+mn-lt"/>
                <a:cs typeface="+mn-lt"/>
              </a:rPr>
              <a:t>Les objectifs de cette formation sont :</a:t>
            </a:r>
          </a:p>
          <a:p>
            <a:pPr marL="285750" lvl="2" indent="-285750" algn="just">
              <a:buFont typeface="Symbol"/>
              <a:buChar char="•"/>
            </a:pPr>
            <a:r>
              <a:rPr lang="fr-FR" sz="900" dirty="0">
                <a:latin typeface="Montserrat SemiBold"/>
                <a:ea typeface="+mn-lt"/>
                <a:cs typeface="+mn-lt"/>
              </a:rPr>
              <a:t>D’apprendre à impacter son interlocuteur.</a:t>
            </a:r>
          </a:p>
          <a:p>
            <a:pPr marL="285750" lvl="2" indent="-285750" algn="just">
              <a:buFont typeface="Symbol"/>
              <a:buChar char="•"/>
            </a:pPr>
            <a:r>
              <a:rPr lang="fr-FR" sz="900" dirty="0">
                <a:latin typeface="Montserrat SemiBold"/>
                <a:ea typeface="+mn-lt"/>
                <a:cs typeface="+mn-lt"/>
              </a:rPr>
              <a:t>D’apprendre à travailler son pitch professionnel et se présenter en 3 min.</a:t>
            </a:r>
          </a:p>
          <a:p>
            <a:pPr marL="285750" lvl="2" indent="-285750" algn="just">
              <a:buFont typeface="Symbol"/>
              <a:buChar char="•"/>
            </a:pPr>
            <a:endParaRPr lang="fr-FR" sz="900" b="1" dirty="0">
              <a:latin typeface="Montserrat SemiBold"/>
              <a:ea typeface="+mn-lt"/>
              <a:cs typeface="+mn-lt"/>
            </a:endParaRPr>
          </a:p>
          <a:p>
            <a:pPr lvl="2" algn="just"/>
            <a:r>
              <a:rPr lang="fr-FR" sz="1100" b="1" dirty="0">
                <a:ea typeface="+mn-lt"/>
                <a:cs typeface="+mn-lt"/>
              </a:rPr>
              <a:t>Programme :</a:t>
            </a:r>
            <a:r>
              <a:rPr lang="fr-FR" sz="1100" dirty="0">
                <a:ea typeface="+mn-lt"/>
                <a:cs typeface="+mn-lt"/>
              </a:rPr>
              <a:t> </a:t>
            </a:r>
          </a:p>
          <a:p>
            <a:pPr marL="285750" indent="-285750">
              <a:spcBef>
                <a:spcPts val="0"/>
              </a:spcBef>
              <a:spcAft>
                <a:spcPts val="0"/>
              </a:spcAft>
              <a:buFont typeface="Courier New"/>
              <a:buChar char="○"/>
            </a:pPr>
            <a:r>
              <a:rPr lang="fr-FR" sz="1100" dirty="0">
                <a:ea typeface="+mn-lt"/>
                <a:cs typeface="+mn-lt"/>
              </a:rPr>
              <a:t>Rédiger son pitch </a:t>
            </a:r>
          </a:p>
          <a:p>
            <a:pPr marL="285750" indent="-285750">
              <a:spcBef>
                <a:spcPts val="0"/>
              </a:spcBef>
              <a:spcAft>
                <a:spcPts val="0"/>
              </a:spcAft>
              <a:buFont typeface="Courier New"/>
              <a:buChar char="○"/>
            </a:pPr>
            <a:r>
              <a:rPr lang="fr-FR" sz="1100" dirty="0">
                <a:ea typeface="+mn-lt"/>
                <a:cs typeface="+mn-lt"/>
              </a:rPr>
              <a:t>Quel est l’objectif recherché ?</a:t>
            </a:r>
          </a:p>
          <a:p>
            <a:pPr marL="285750" indent="-285750">
              <a:spcBef>
                <a:spcPts val="0"/>
              </a:spcBef>
              <a:spcAft>
                <a:spcPts val="0"/>
              </a:spcAft>
              <a:buFont typeface="Courier New"/>
              <a:buChar char="○"/>
            </a:pPr>
            <a:r>
              <a:rPr lang="fr-FR" sz="1100" dirty="0">
                <a:ea typeface="+mn-lt"/>
                <a:cs typeface="+mn-lt"/>
              </a:rPr>
              <a:t>A qui je m’adresse ?</a:t>
            </a:r>
          </a:p>
          <a:p>
            <a:pPr marL="285750" indent="-285750">
              <a:spcBef>
                <a:spcPts val="0"/>
              </a:spcBef>
              <a:spcAft>
                <a:spcPts val="0"/>
              </a:spcAft>
              <a:buFont typeface="Courier New"/>
              <a:buChar char="○"/>
            </a:pPr>
            <a:r>
              <a:rPr lang="fr-FR" sz="1100" dirty="0">
                <a:ea typeface="+mn-lt"/>
                <a:cs typeface="+mn-lt"/>
              </a:rPr>
              <a:t>Identifier la problématique rencontrée par mon interlocuteur ?</a:t>
            </a:r>
          </a:p>
          <a:p>
            <a:pPr marL="285750" indent="-285750">
              <a:spcBef>
                <a:spcPts val="0"/>
              </a:spcBef>
              <a:spcAft>
                <a:spcPts val="0"/>
              </a:spcAft>
              <a:buFont typeface="Courier New"/>
              <a:buChar char="○"/>
            </a:pPr>
            <a:r>
              <a:rPr lang="fr-FR" sz="1100" dirty="0">
                <a:ea typeface="+mn-lt"/>
                <a:cs typeface="+mn-lt"/>
              </a:rPr>
              <a:t>Qu’est ce qui me différencie des autres ? </a:t>
            </a:r>
          </a:p>
          <a:p>
            <a:r>
              <a:rPr lang="fr-FR" sz="1100" b="1" dirty="0">
                <a:ea typeface="+mn-lt"/>
                <a:cs typeface="+mn-lt"/>
              </a:rPr>
              <a:t>Cible :</a:t>
            </a:r>
            <a:r>
              <a:rPr lang="fr-FR" sz="1100" dirty="0">
                <a:ea typeface="+mn-lt"/>
                <a:cs typeface="+mn-lt"/>
              </a:rPr>
              <a:t> </a:t>
            </a:r>
          </a:p>
          <a:p>
            <a:r>
              <a:rPr lang="fr-FR" sz="1100" dirty="0">
                <a:ea typeface="+mn-lt"/>
                <a:cs typeface="+mn-lt"/>
              </a:rPr>
              <a:t>  Tous les collaborateurs ayant un accès à .com1</a:t>
            </a:r>
          </a:p>
          <a:p>
            <a:r>
              <a:rPr lang="fr-FR" sz="1100" b="1" dirty="0" err="1">
                <a:ea typeface="+mn-lt"/>
                <a:cs typeface="+mn-lt"/>
              </a:rPr>
              <a:t>Pré-requis</a:t>
            </a:r>
            <a:r>
              <a:rPr lang="fr-FR" sz="1100" b="1" dirty="0">
                <a:ea typeface="+mn-lt"/>
                <a:cs typeface="+mn-lt"/>
              </a:rPr>
              <a:t> : </a:t>
            </a:r>
            <a:r>
              <a:rPr lang="fr-FR" sz="1100" dirty="0">
                <a:ea typeface="+mn-lt"/>
                <a:cs typeface="+mn-lt"/>
              </a:rPr>
              <a:t> </a:t>
            </a:r>
          </a:p>
          <a:p>
            <a:r>
              <a:rPr lang="fr-FR" sz="1100" dirty="0">
                <a:ea typeface="+mn-lt"/>
                <a:cs typeface="+mn-lt"/>
              </a:rPr>
              <a:t>Aucun</a:t>
            </a:r>
          </a:p>
          <a:p>
            <a:r>
              <a:rPr lang="fr-FR" sz="1100" b="1" dirty="0">
                <a:ea typeface="+mn-lt"/>
                <a:cs typeface="+mn-lt"/>
              </a:rPr>
              <a:t>Livrables de l'atelier :</a:t>
            </a:r>
            <a:r>
              <a:rPr lang="fr-FR" sz="1100" dirty="0">
                <a:ea typeface="+mn-lt"/>
                <a:cs typeface="+mn-lt"/>
              </a:rPr>
              <a:t> </a:t>
            </a:r>
          </a:p>
          <a:p>
            <a:r>
              <a:rPr lang="fr-FR" sz="1100" dirty="0">
                <a:ea typeface="+mn-lt"/>
                <a:cs typeface="+mn-lt"/>
              </a:rPr>
              <a:t>Etre en mesure de </a:t>
            </a:r>
            <a:r>
              <a:rPr lang="fr-FR" sz="1100" dirty="0" err="1">
                <a:ea typeface="+mn-lt"/>
                <a:cs typeface="+mn-lt"/>
              </a:rPr>
              <a:t>pitcher</a:t>
            </a:r>
            <a:r>
              <a:rPr lang="fr-FR" sz="1100" dirty="0">
                <a:ea typeface="+mn-lt"/>
                <a:cs typeface="+mn-lt"/>
              </a:rPr>
              <a:t> les idées phares de son projet. </a:t>
            </a:r>
          </a:p>
          <a:p>
            <a:r>
              <a:rPr lang="fr-FR" sz="1100" b="1" dirty="0">
                <a:ea typeface="+mn-lt"/>
                <a:cs typeface="+mn-lt"/>
              </a:rPr>
              <a:t>Modalités </a:t>
            </a:r>
            <a:r>
              <a:rPr lang="fr-FR" sz="1100" dirty="0">
                <a:ea typeface="+mn-lt"/>
                <a:cs typeface="+mn-lt"/>
              </a:rPr>
              <a:t> </a:t>
            </a:r>
          </a:p>
          <a:p>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Présentiel / Classe Virtuelle :</a:t>
            </a:r>
            <a:r>
              <a:rPr lang="fr-FR" sz="1100" b="1" dirty="0">
                <a:ea typeface="+mn-lt"/>
                <a:cs typeface="+mn-lt"/>
              </a:rPr>
              <a:t> virtuelle</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Durée : </a:t>
            </a:r>
            <a:r>
              <a:rPr lang="fr-FR" sz="1100" b="1" dirty="0">
                <a:ea typeface="+mn-lt"/>
                <a:cs typeface="+mn-lt"/>
              </a:rPr>
              <a:t>1H </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maximum : </a:t>
            </a:r>
            <a:r>
              <a:rPr lang="fr-FR" sz="1100" b="1" dirty="0">
                <a:ea typeface="+mn-lt"/>
                <a:cs typeface="+mn-lt"/>
              </a:rPr>
              <a:t>25</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minimums :</a:t>
            </a:r>
            <a:r>
              <a:rPr lang="fr-FR" sz="1100" b="1" dirty="0">
                <a:ea typeface="+mn-lt"/>
                <a:cs typeface="+mn-lt"/>
              </a:rPr>
              <a:t> 3</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Statut : </a:t>
            </a:r>
            <a:r>
              <a:rPr lang="fr-FR" sz="1100" b="1" dirty="0">
                <a:ea typeface="+mn-lt"/>
                <a:cs typeface="+mn-lt"/>
              </a:rPr>
              <a:t>Tous les collaborateurs </a:t>
            </a:r>
          </a:p>
          <a:p>
            <a:pPr marL="285750" indent="-285750">
              <a:spcBef>
                <a:spcPts val="0"/>
              </a:spcBef>
              <a:spcAft>
                <a:spcPts val="0"/>
              </a:spcAft>
              <a:buFont typeface="Symbol"/>
              <a:buChar char="•"/>
            </a:pPr>
            <a:r>
              <a:rPr lang="fr-FR" sz="1100" dirty="0">
                <a:ea typeface="+mn-lt"/>
                <a:cs typeface="+mn-lt"/>
              </a:rPr>
              <a:t>Déploiement : </a:t>
            </a:r>
            <a:r>
              <a:rPr lang="fr-FR" sz="1100" b="1" dirty="0">
                <a:ea typeface="+mn-lt"/>
                <a:cs typeface="+mn-lt"/>
              </a:rPr>
              <a:t>National</a:t>
            </a:r>
          </a:p>
          <a:p>
            <a:pPr algn="ctr"/>
            <a:endParaRPr lang="fr-FR" sz="1100" b="1" dirty="0"/>
          </a:p>
        </p:txBody>
      </p:sp>
      <p:sp>
        <p:nvSpPr>
          <p:cNvPr id="4" name="Espace réservé du numéro de diapositive 3">
            <a:extLst>
              <a:ext uri="{FF2B5EF4-FFF2-40B4-BE49-F238E27FC236}">
                <a16:creationId xmlns:a16="http://schemas.microsoft.com/office/drawing/2014/main" id="{58B336A4-5F58-9F1E-5322-23DE552626AF}"/>
              </a:ext>
            </a:extLst>
          </p:cNvPr>
          <p:cNvSpPr>
            <a:spLocks noGrp="1"/>
          </p:cNvSpPr>
          <p:nvPr>
            <p:ph type="sldNum" sz="quarter" idx="12"/>
          </p:nvPr>
        </p:nvSpPr>
        <p:spPr>
          <a:xfrm>
            <a:off x="5636655" y="8575589"/>
            <a:ext cx="1066314" cy="889769"/>
          </a:xfrm>
          <a:solidFill>
            <a:schemeClr val="bg1"/>
          </a:solidFill>
        </p:spPr>
        <p:txBody>
          <a:bodyPr/>
          <a:lstStyle/>
          <a:p>
            <a:fld id="{2638CE0C-F8D9-4FA4-90BE-2CFBDF03F078}" type="slidenum">
              <a:rPr lang="fr-FR" smtClean="0"/>
              <a:t>37</a:t>
            </a:fld>
            <a:endParaRPr lang="fr-FR" dirty="0"/>
          </a:p>
        </p:txBody>
      </p:sp>
      <p:sp>
        <p:nvSpPr>
          <p:cNvPr id="6" name="Zone de texte 2">
            <a:extLst>
              <a:ext uri="{FF2B5EF4-FFF2-40B4-BE49-F238E27FC236}">
                <a16:creationId xmlns:a16="http://schemas.microsoft.com/office/drawing/2014/main" id="{E2C5F2D8-EB0A-9A4A-F68F-68322D23A6D1}"/>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 4"/>
          <p:cNvPicPr>
            <a:picLocks noChangeAspect="1"/>
          </p:cNvPicPr>
          <p:nvPr/>
        </p:nvPicPr>
        <p:blipFill>
          <a:blip r:embed="rId3"/>
          <a:stretch>
            <a:fillRect/>
          </a:stretch>
        </p:blipFill>
        <p:spPr>
          <a:xfrm>
            <a:off x="197708" y="8745825"/>
            <a:ext cx="1000265" cy="752580"/>
          </a:xfrm>
          <a:prstGeom prst="rect">
            <a:avLst/>
          </a:prstGeom>
        </p:spPr>
      </p:pic>
    </p:spTree>
    <p:extLst>
      <p:ext uri="{BB962C8B-B14F-4D97-AF65-F5344CB8AC3E}">
        <p14:creationId xmlns:p14="http://schemas.microsoft.com/office/powerpoint/2010/main" val="2553057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Zone de texte 2"/>
          <p:cNvSpPr txBox="1"/>
          <p:nvPr/>
        </p:nvSpPr>
        <p:spPr>
          <a:xfrm>
            <a:off x="0" y="361103"/>
            <a:ext cx="6858000" cy="551174"/>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300" b="1">
                <a:solidFill>
                  <a:srgbClr val="007388"/>
                </a:solidFill>
                <a:latin typeface="Montserrat" panose="00000500000000000000" pitchFamily="2" charset="0"/>
                <a:ea typeface="Calibri" panose="020F0502020204030204" pitchFamily="34" charset="0"/>
                <a:cs typeface="Times New Roman" panose="02020603050405020304" pitchFamily="18" charset="0"/>
              </a:rPr>
              <a:t>Fiches de présentations - Atelier collectifs</a:t>
            </a:r>
          </a:p>
        </p:txBody>
      </p:sp>
      <p:sp>
        <p:nvSpPr>
          <p:cNvPr id="5" name="Titre 4"/>
          <p:cNvSpPr>
            <a:spLocks noGrp="1"/>
          </p:cNvSpPr>
          <p:nvPr>
            <p:ph type="ctrTitle"/>
          </p:nvPr>
        </p:nvSpPr>
        <p:spPr>
          <a:xfrm>
            <a:off x="557213" y="2627334"/>
            <a:ext cx="5829300" cy="522541"/>
          </a:xfrm>
        </p:spPr>
        <p:txBody>
          <a:bodyPr>
            <a:noAutofit/>
          </a:bodyPr>
          <a:lstStyle/>
          <a:p>
            <a:r>
              <a:rPr lang="fr-FR" sz="3200" b="1" dirty="0">
                <a:solidFill>
                  <a:schemeClr val="bg1"/>
                </a:solidFill>
              </a:rPr>
              <a:t>PREPARER ET REUSSIR  SA CANDIDATURE </a:t>
            </a:r>
          </a:p>
        </p:txBody>
      </p:sp>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smtClean="0"/>
              <a:t>38</a:t>
            </a:fld>
            <a:endParaRPr lang="fr-FR"/>
          </a:p>
        </p:txBody>
      </p:sp>
      <p:grpSp>
        <p:nvGrpSpPr>
          <p:cNvPr id="10" name="Groupe 9"/>
          <p:cNvGrpSpPr/>
          <p:nvPr/>
        </p:nvGrpSpPr>
        <p:grpSpPr>
          <a:xfrm>
            <a:off x="0" y="916227"/>
            <a:ext cx="6858000" cy="999847"/>
            <a:chOff x="1914084" y="4896434"/>
            <a:chExt cx="2573860" cy="1286930"/>
          </a:xfrm>
          <a:solidFill>
            <a:schemeClr val="tx1">
              <a:lumMod val="40000"/>
              <a:lumOff val="60000"/>
            </a:schemeClr>
          </a:solidFill>
        </p:grpSpPr>
        <p:sp>
          <p:nvSpPr>
            <p:cNvPr id="11" name="Rectangle 10"/>
            <p:cNvSpPr/>
            <p:nvPr/>
          </p:nvSpPr>
          <p:spPr>
            <a:xfrm>
              <a:off x="1914084" y="4896434"/>
              <a:ext cx="2573860" cy="1286930"/>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2" name="Rectangle 11"/>
            <p:cNvSpPr/>
            <p:nvPr/>
          </p:nvSpPr>
          <p:spPr>
            <a:xfrm>
              <a:off x="1914084" y="4896434"/>
              <a:ext cx="2573860" cy="12869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1" algn="ctr" defTabSz="800100">
                <a:lnSpc>
                  <a:spcPct val="90000"/>
                </a:lnSpc>
                <a:spcBef>
                  <a:spcPct val="0"/>
                </a:spcBef>
                <a:spcAft>
                  <a:spcPct val="35000"/>
                </a:spcAft>
              </a:pPr>
              <a:r>
                <a:rPr lang="fr-FR" sz="2800" b="1">
                  <a:latin typeface="Montserrat"/>
                </a:rPr>
                <a:t>REUSSIR SA</a:t>
              </a:r>
              <a:r>
                <a:rPr lang="fr-FR" sz="3200" b="1">
                  <a:latin typeface="Montserrat"/>
                </a:rPr>
                <a:t> </a:t>
              </a:r>
              <a:r>
                <a:rPr lang="fr-FR" sz="2800" b="1">
                  <a:latin typeface="Montserrat"/>
                </a:rPr>
                <a:t>PRISE DE POSTE</a:t>
              </a:r>
              <a:endParaRPr lang="fr-FR" sz="2800" b="1" kern="1200">
                <a:latin typeface="Montserrat" panose="00000500000000000000" pitchFamily="2" charset="0"/>
              </a:endParaRPr>
            </a:p>
          </p:txBody>
        </p:sp>
      </p:grpSp>
      <p:pic>
        <p:nvPicPr>
          <p:cNvPr id="13" name="Image 12"/>
          <p:cNvPicPr>
            <a:picLocks noChangeAspect="1"/>
          </p:cNvPicPr>
          <p:nvPr/>
        </p:nvPicPr>
        <p:blipFill>
          <a:blip r:embed="rId3"/>
          <a:stretch>
            <a:fillRect/>
          </a:stretch>
        </p:blipFill>
        <p:spPr>
          <a:xfrm>
            <a:off x="0" y="8956221"/>
            <a:ext cx="1000265" cy="752580"/>
          </a:xfrm>
          <a:prstGeom prst="rect">
            <a:avLst/>
          </a:prstGeom>
        </p:spPr>
      </p:pic>
      <p:pic>
        <p:nvPicPr>
          <p:cNvPr id="4" name="Image 5" descr="Une image contenant texte, portable, ordinateur&#10;&#10;Description générée automatiquement">
            <a:extLst>
              <a:ext uri="{FF2B5EF4-FFF2-40B4-BE49-F238E27FC236}">
                <a16:creationId xmlns:a16="http://schemas.microsoft.com/office/drawing/2014/main" id="{8A85FF02-E5FB-61AA-AE38-E7711E6E0AAE}"/>
              </a:ext>
            </a:extLst>
          </p:cNvPr>
          <p:cNvPicPr>
            <a:picLocks noChangeAspect="1"/>
          </p:cNvPicPr>
          <p:nvPr/>
        </p:nvPicPr>
        <p:blipFill>
          <a:blip r:embed="rId4"/>
          <a:stretch>
            <a:fillRect/>
          </a:stretch>
        </p:blipFill>
        <p:spPr>
          <a:xfrm>
            <a:off x="440805" y="4163999"/>
            <a:ext cx="5862389" cy="4333831"/>
          </a:xfrm>
          <a:prstGeom prst="rect">
            <a:avLst/>
          </a:prstGeom>
        </p:spPr>
      </p:pic>
      <p:sp>
        <p:nvSpPr>
          <p:cNvPr id="6" name="ZoneTexte 5">
            <a:extLst>
              <a:ext uri="{FF2B5EF4-FFF2-40B4-BE49-F238E27FC236}">
                <a16:creationId xmlns:a16="http://schemas.microsoft.com/office/drawing/2014/main" id="{7E4CBB62-6F8F-C136-2C3D-1274A6742152}"/>
              </a:ext>
            </a:extLst>
          </p:cNvPr>
          <p:cNvSpPr txBox="1"/>
          <p:nvPr/>
        </p:nvSpPr>
        <p:spPr>
          <a:xfrm>
            <a:off x="-14961" y="2440909"/>
            <a:ext cx="6577442" cy="30777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1400" dirty="0">
                <a:solidFill>
                  <a:schemeClr val="accent5"/>
                </a:solidFill>
                <a:latin typeface="Montserrat-Light"/>
              </a:rPr>
              <a:t>Lien vers CAP2 : </a:t>
            </a:r>
            <a:r>
              <a:rPr lang="fr-FR" sz="1400" dirty="0">
                <a:ea typeface="+mn-lt"/>
                <a:cs typeface="+mn-lt"/>
                <a:hlinkClick r:id="rId5"/>
              </a:rPr>
              <a:t>Univers 5 - Réussir ma prise de poste (sharepoint.com)</a:t>
            </a:r>
            <a:endParaRPr lang="fr-FR" sz="1400" dirty="0">
              <a:solidFill>
                <a:schemeClr val="accent5"/>
              </a:solidFill>
              <a:ea typeface="+mn-lt"/>
              <a:cs typeface="+mn-lt"/>
            </a:endParaRPr>
          </a:p>
        </p:txBody>
      </p:sp>
    </p:spTree>
    <p:extLst>
      <p:ext uri="{BB962C8B-B14F-4D97-AF65-F5344CB8AC3E}">
        <p14:creationId xmlns:p14="http://schemas.microsoft.com/office/powerpoint/2010/main" val="1522211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39</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84383" y="934188"/>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dirty="0">
                <a:ea typeface="+mn-lt"/>
                <a:cs typeface="+mn-lt"/>
              </a:rPr>
              <a:t> </a:t>
            </a:r>
            <a:r>
              <a:rPr lang="fr-FR" sz="2000" b="1" dirty="0">
                <a:ea typeface="+mn-lt"/>
                <a:cs typeface="+mn-lt"/>
              </a:rPr>
              <a:t>LES ESSENTIELS DE LA PRISE DE POSTE : </a:t>
            </a:r>
          </a:p>
          <a:p>
            <a:pPr algn="ctr">
              <a:lnSpc>
                <a:spcPct val="107000"/>
              </a:lnSpc>
            </a:pPr>
            <a:r>
              <a:rPr lang="fr-FR" dirty="0">
                <a:ea typeface="+mn-lt"/>
                <a:cs typeface="+mn-lt"/>
              </a:rPr>
              <a:t>(1h) ZDKV</a:t>
            </a:r>
            <a:endParaRPr lang="fr-FR" b="1" i="1" dirty="0">
              <a:solidFill>
                <a:srgbClr val="002060"/>
              </a:solidFill>
              <a:latin typeface="Montserrat-Light"/>
              <a:cs typeface="Times New Roman"/>
            </a:endParaRP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r>
              <a:rPr lang="fr-FR" sz="1100" dirty="0">
                <a:ea typeface="+mn-lt"/>
                <a:cs typeface="+mn-lt"/>
              </a:rPr>
              <a:t>Quels éléments prendre en compte pour réussir ma prise de poste ? </a:t>
            </a:r>
          </a:p>
          <a:p>
            <a:pPr>
              <a:lnSpc>
                <a:spcPct val="107000"/>
              </a:lnSpc>
            </a:pPr>
            <a:r>
              <a:rPr lang="fr-FR" sz="1100" dirty="0">
                <a:ea typeface="+mn-lt"/>
                <a:cs typeface="+mn-lt"/>
              </a:rPr>
              <a:t>Quels sont les points clés de ma prise de poste ?  </a:t>
            </a:r>
          </a:p>
          <a:p>
            <a:pPr>
              <a:lnSpc>
                <a:spcPct val="107000"/>
              </a:lnSpc>
            </a:pPr>
            <a:r>
              <a:rPr lang="fr-FR" sz="1100" dirty="0">
                <a:ea typeface="+mn-lt"/>
                <a:cs typeface="+mn-lt"/>
              </a:rPr>
              <a:t>Quels acteurs associer à ma prise de poste ? </a:t>
            </a:r>
          </a:p>
          <a:p>
            <a:pPr>
              <a:lnSpc>
                <a:spcPct val="107000"/>
              </a:lnSpc>
            </a:pPr>
            <a:r>
              <a:rPr lang="fr-FR" sz="1100" dirty="0">
                <a:ea typeface="+mn-lt"/>
                <a:cs typeface="+mn-lt"/>
              </a:rPr>
              <a:t>Quelles pistes d’actions pour m’aider à réussir ma prise de poste ? </a:t>
            </a:r>
            <a:endParaRPr lang="fr-FR" dirty="0">
              <a:ea typeface="+mn-lt"/>
              <a:cs typeface="+mn-lt"/>
            </a:endParaRPr>
          </a:p>
          <a:p>
            <a:pPr marL="457200" indent="-228600">
              <a:lnSpc>
                <a:spcPct val="107000"/>
              </a:lnSpc>
              <a:buFont typeface="Arial"/>
              <a:buChar char="•"/>
            </a:pPr>
            <a:endParaRPr lang="fr-FR" sz="1100" dirty="0">
              <a:solidFill>
                <a:srgbClr val="002060"/>
              </a:solidFill>
              <a:latin typeface="Montserrat"/>
              <a:cs typeface="Times New Roman" panose="02020603050405020304" pitchFamily="18" charset="0"/>
            </a:endParaRP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p>
          <a:p>
            <a:pPr>
              <a:lnSpc>
                <a:spcPct val="107000"/>
              </a:lnSpc>
            </a:pPr>
            <a:r>
              <a:rPr lang="fr-FR" sz="1100" dirty="0">
                <a:ea typeface="+mn-lt"/>
                <a:cs typeface="+mn-lt"/>
              </a:rPr>
              <a:t> Le déroulé de l’atelier Flash </a:t>
            </a:r>
            <a:endParaRPr lang="fr-FR" dirty="0">
              <a:ea typeface="+mn-lt"/>
              <a:cs typeface="+mn-lt"/>
            </a:endParaRPr>
          </a:p>
          <a:p>
            <a:r>
              <a:rPr lang="fr-FR" sz="1100" dirty="0">
                <a:ea typeface="+mn-lt"/>
                <a:cs typeface="+mn-lt"/>
              </a:rPr>
              <a:t> Les temps de la prise de poste </a:t>
            </a:r>
            <a:endParaRPr lang="fr-FR" dirty="0">
              <a:ea typeface="+mn-lt"/>
              <a:cs typeface="+mn-lt"/>
            </a:endParaRPr>
          </a:p>
          <a:p>
            <a:r>
              <a:rPr lang="fr-FR" sz="1100" dirty="0">
                <a:ea typeface="+mn-lt"/>
                <a:cs typeface="+mn-lt"/>
              </a:rPr>
              <a:t> Connaitre et diagnostiquer</a:t>
            </a:r>
            <a:endParaRPr lang="fr-FR" dirty="0">
              <a:ea typeface="+mn-lt"/>
              <a:cs typeface="+mn-lt"/>
            </a:endParaRPr>
          </a:p>
          <a:p>
            <a:r>
              <a:rPr lang="fr-FR" sz="1100" dirty="0">
                <a:ea typeface="+mn-lt"/>
                <a:cs typeface="+mn-lt"/>
              </a:rPr>
              <a:t> Les relations interpersonnelles</a:t>
            </a:r>
            <a:endParaRPr lang="fr-FR" dirty="0">
              <a:ea typeface="+mn-lt"/>
              <a:cs typeface="+mn-lt"/>
            </a:endParaRPr>
          </a:p>
          <a:p>
            <a:r>
              <a:rPr lang="fr-FR" sz="1100" dirty="0">
                <a:ea typeface="+mn-lt"/>
                <a:cs typeface="+mn-lt"/>
              </a:rPr>
              <a:t> Agir faire agir  </a:t>
            </a:r>
            <a:endParaRPr lang="fr-FR" dirty="0">
              <a:ea typeface="+mn-lt"/>
              <a:cs typeface="+mn-lt"/>
            </a:endParaRPr>
          </a:p>
          <a:p>
            <a:r>
              <a:rPr lang="fr-FR" sz="1100" dirty="0">
                <a:ea typeface="+mn-lt"/>
                <a:cs typeface="+mn-lt"/>
              </a:rPr>
              <a:t> Les périmètres de la prise de poste </a:t>
            </a:r>
            <a:endParaRPr lang="fr-FR" sz="1100" dirty="0"/>
          </a:p>
          <a:p>
            <a:r>
              <a:rPr lang="fr-FR" sz="1100" dirty="0">
                <a:ea typeface="+mn-lt"/>
                <a:cs typeface="+mn-lt"/>
              </a:rPr>
              <a:t> Construire son plan de développement</a:t>
            </a:r>
            <a:endParaRPr lang="fr-FR" dirty="0">
              <a:ea typeface="+mn-lt"/>
              <a:cs typeface="+mn-lt"/>
            </a:endParaRPr>
          </a:p>
          <a:p>
            <a:r>
              <a:rPr lang="fr-FR" sz="1100" dirty="0">
                <a:ea typeface="+mn-lt"/>
                <a:cs typeface="+mn-lt"/>
              </a:rPr>
              <a:t> Questions /réponses</a:t>
            </a:r>
            <a:endParaRPr lang="fr-FR" dirty="0"/>
          </a:p>
          <a:p>
            <a:endParaRPr lang="fr-FR" dirty="0"/>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cs typeface="Times New Roman"/>
              </a:rPr>
              <a:t>Toute personne s'</a:t>
            </a:r>
            <a:r>
              <a:rPr lang="fr-FR" sz="1100" dirty="0" err="1">
                <a:solidFill>
                  <a:srgbClr val="002060"/>
                </a:solidFill>
                <a:cs typeface="Times New Roman"/>
              </a:rPr>
              <a:t>apprétant</a:t>
            </a:r>
            <a:r>
              <a:rPr lang="fr-FR" sz="1100" dirty="0">
                <a:solidFill>
                  <a:srgbClr val="002060"/>
                </a:solidFill>
                <a:cs typeface="Times New Roman"/>
              </a:rPr>
              <a:t> à changer de poste de travail</a:t>
            </a:r>
            <a:endParaRPr lang="fr-FR" dirty="0"/>
          </a:p>
          <a:p>
            <a:pPr indent="-228600">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sz="1100" b="1" dirty="0">
              <a:solidFill>
                <a:srgbClr val="002060"/>
              </a:solidFill>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1H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25</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Classe Virtuelle</a:t>
            </a:r>
            <a:endParaRPr lang="fr-FR" dirty="0">
              <a:solidFill>
                <a:srgbClr val="003DA5"/>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Visible à tous les collaborateurs. </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Déploiement : </a:t>
            </a:r>
            <a:r>
              <a:rPr lang="fr-FR" sz="1100" b="1" dirty="0">
                <a:solidFill>
                  <a:srgbClr val="002060"/>
                </a:solidFill>
                <a:latin typeface="Montserrat"/>
                <a:cs typeface="Times New Roman"/>
              </a:rPr>
              <a:t>National</a:t>
            </a:r>
          </a:p>
          <a:p>
            <a:pPr marL="457200" indent="-228600">
              <a:lnSpc>
                <a:spcPct val="107000"/>
              </a:lnSpc>
              <a:buFont typeface="Arial"/>
              <a:buChar char="•"/>
            </a:pPr>
            <a:endParaRPr lang="fr-FR" sz="1100" b="1" dirty="0">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002354" y="8268233"/>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5985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a:t>
            </a:fld>
            <a:endParaRPr lang="fr-FR">
              <a:latin typeface="Montserrat" panose="00000500000000000000" pitchFamily="2" charset="0"/>
            </a:endParaRPr>
          </a:p>
        </p:txBody>
      </p:sp>
      <p:sp>
        <p:nvSpPr>
          <p:cNvPr id="30" name="Zone de texte 2"/>
          <p:cNvSpPr txBox="1"/>
          <p:nvPr/>
        </p:nvSpPr>
        <p:spPr>
          <a:xfrm>
            <a:off x="0" y="543604"/>
            <a:ext cx="6858000" cy="674578"/>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3200" b="1">
              <a:solidFill>
                <a:srgbClr val="007388"/>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10" name="Rectangle 9"/>
          <p:cNvSpPr/>
          <p:nvPr/>
        </p:nvSpPr>
        <p:spPr>
          <a:xfrm>
            <a:off x="572469" y="889177"/>
            <a:ext cx="6044609" cy="8802410"/>
          </a:xfrm>
          <a:prstGeom prst="rect">
            <a:avLst/>
          </a:prstGeom>
          <a:ln w="12700">
            <a:noFill/>
          </a:ln>
        </p:spPr>
        <p:txBody>
          <a:bodyPr wrap="square" lIns="91440" tIns="45720" rIns="91440" bIns="45720" anchor="t">
            <a:spAutoFit/>
          </a:bodyPr>
          <a:lstStyle/>
          <a:p>
            <a:pPr algn="ctr"/>
            <a:endParaRPr lang="fr-FR" sz="2000" b="1" u="sng" dirty="0">
              <a:solidFill>
                <a:srgbClr val="FF9900"/>
              </a:solidFill>
            </a:endParaRPr>
          </a:p>
          <a:p>
            <a:pPr algn="ctr"/>
            <a:endParaRPr lang="fr-FR" sz="2000" b="1" u="sng" dirty="0">
              <a:solidFill>
                <a:srgbClr val="FF9900"/>
              </a:solidFill>
            </a:endParaRPr>
          </a:p>
          <a:p>
            <a:pPr algn="ctr"/>
            <a:r>
              <a:rPr lang="fr-FR" sz="2000" b="1" u="sng" dirty="0">
                <a:solidFill>
                  <a:srgbClr val="FF9900"/>
                </a:solidFill>
              </a:rPr>
              <a:t>Préparer et réussir sa candidature</a:t>
            </a:r>
          </a:p>
          <a:p>
            <a:pPr algn="ctr"/>
            <a:r>
              <a:rPr lang="fr-FR" sz="2000" b="1" u="sng" dirty="0">
                <a:solidFill>
                  <a:srgbClr val="FF9900"/>
                </a:solidFill>
              </a:rPr>
              <a:t>  </a:t>
            </a:r>
          </a:p>
          <a:p>
            <a:pPr algn="ctr"/>
            <a:endParaRPr lang="fr-FR" sz="1200" b="1" dirty="0">
              <a:solidFill>
                <a:srgbClr val="007388"/>
              </a:solidFill>
            </a:endParaRPr>
          </a:p>
          <a:p>
            <a:pPr algn="ctr"/>
            <a:r>
              <a:rPr lang="fr-FR" sz="1200" u="sng" kern="0" dirty="0">
                <a:solidFill>
                  <a:srgbClr val="0563C1"/>
                </a:solidFill>
              </a:rPr>
              <a:t>Challenger son CV</a:t>
            </a:r>
            <a:endParaRPr lang="fr-FR" sz="1200" kern="0" dirty="0">
              <a:solidFill>
                <a:srgbClr val="0563C1"/>
              </a:solidFill>
            </a:endParaRPr>
          </a:p>
          <a:p>
            <a:r>
              <a:rPr lang="fr-FR" sz="1200" u="sng" kern="0" dirty="0">
                <a:solidFill>
                  <a:srgbClr val="0563C1"/>
                </a:solidFill>
              </a:rPr>
              <a:t>Rédiger sa lettre de motivation</a:t>
            </a:r>
            <a:endParaRPr lang="fr-FR" sz="1200" kern="0" dirty="0">
              <a:solidFill>
                <a:srgbClr val="0563C1"/>
              </a:solidFill>
            </a:endParaRPr>
          </a:p>
          <a:p>
            <a:r>
              <a:rPr lang="fr-FR" sz="1200" u="sng" kern="0" dirty="0">
                <a:solidFill>
                  <a:srgbClr val="0563C1"/>
                </a:solidFill>
              </a:rPr>
              <a:t>Se préparer à l’entretien de recrutement</a:t>
            </a:r>
            <a:endParaRPr lang="fr-FR" sz="1200" kern="0" dirty="0">
              <a:solidFill>
                <a:srgbClr val="0563C1"/>
              </a:solidFill>
            </a:endParaRPr>
          </a:p>
          <a:p>
            <a:r>
              <a:rPr lang="fr-FR" sz="1200" u="sng" dirty="0">
                <a:solidFill>
                  <a:srgbClr val="0563C1"/>
                </a:solidFill>
                <a:ea typeface="Calibri"/>
                <a:cs typeface="Montserrat-Light"/>
              </a:rPr>
              <a:t>Recrutement : tout savoir sur les processus de sélection</a:t>
            </a:r>
            <a:r>
              <a:rPr lang="fr-FR" sz="1200" dirty="0">
                <a:solidFill>
                  <a:srgbClr val="0563C1"/>
                </a:solidFill>
                <a:ea typeface="Calibri"/>
                <a:cs typeface="Montserrat-Light"/>
              </a:rPr>
              <a:t>  </a:t>
            </a:r>
            <a:endParaRPr lang="fr-FR" sz="1200" dirty="0">
              <a:solidFill>
                <a:srgbClr val="0563C1"/>
              </a:solidFill>
              <a:ea typeface="Calibri"/>
              <a:cs typeface="Times New Roman" panose="02020603050405020304" pitchFamily="18" charset="0"/>
            </a:endParaRPr>
          </a:p>
          <a:p>
            <a:r>
              <a:rPr lang="fr-FR" sz="1200" u="sng" kern="0" dirty="0">
                <a:solidFill>
                  <a:srgbClr val="0563C1"/>
                </a:solidFill>
              </a:rPr>
              <a:t>Marketing de soi + training</a:t>
            </a:r>
          </a:p>
          <a:p>
            <a:r>
              <a:rPr lang="fr-FR" sz="1200" u="sng" dirty="0">
                <a:solidFill>
                  <a:srgbClr val="0563C1"/>
                </a:solidFill>
                <a:ea typeface="Calibri"/>
                <a:cs typeface="Montserrat-Light"/>
              </a:rPr>
              <a:t>Promouvoir son projet à travers son réseau </a:t>
            </a:r>
            <a:endParaRPr lang="fr-FR" sz="1200" u="sng" kern="0" dirty="0">
              <a:solidFill>
                <a:srgbClr val="0563C1"/>
              </a:solidFill>
            </a:endParaRPr>
          </a:p>
          <a:p>
            <a:r>
              <a:rPr lang="fr-FR" sz="1200" u="sng" dirty="0">
                <a:solidFill>
                  <a:srgbClr val="0563C1"/>
                </a:solidFill>
                <a:ea typeface="Calibri"/>
                <a:cs typeface="Montserrat-Light"/>
              </a:rPr>
              <a:t>Se préparer aux entretiens  d’admission de promotions </a:t>
            </a:r>
            <a:endParaRPr lang="fr-FR" sz="1200" u="sng" kern="0" dirty="0">
              <a:solidFill>
                <a:srgbClr val="0563C1"/>
              </a:solidFill>
              <a:ea typeface="Calibri"/>
            </a:endParaRPr>
          </a:p>
          <a:p>
            <a:r>
              <a:rPr lang="fr-FR" sz="1200" u="sng" dirty="0">
                <a:solidFill>
                  <a:srgbClr val="0563C1"/>
                </a:solidFill>
                <a:ea typeface="Calibri"/>
              </a:rPr>
              <a:t>Identifier vos leviers de motivation</a:t>
            </a:r>
          </a:p>
          <a:p>
            <a:r>
              <a:rPr lang="fr-FR" sz="1200" u="sng" kern="0" dirty="0">
                <a:solidFill>
                  <a:srgbClr val="0563C1"/>
                </a:solidFill>
              </a:rPr>
              <a:t>Travailler son pitch</a:t>
            </a:r>
            <a:endParaRPr lang="fr-FR" sz="1400" kern="0" dirty="0">
              <a:solidFill>
                <a:srgbClr val="003DA5"/>
              </a:solidFill>
            </a:endParaRPr>
          </a:p>
          <a:p>
            <a:pPr lvl="0"/>
            <a:endParaRPr lang="fr-FR" sz="1400" kern="0" dirty="0">
              <a:solidFill>
                <a:sysClr val="windowText" lastClr="000000"/>
              </a:solidFill>
            </a:endParaRPr>
          </a:p>
          <a:p>
            <a:pPr lvl="0"/>
            <a:endParaRPr lang="fr-FR" sz="1400" kern="0" dirty="0">
              <a:solidFill>
                <a:sysClr val="windowText" lastClr="000000"/>
              </a:solidFill>
            </a:endParaRPr>
          </a:p>
          <a:p>
            <a:pPr lvl="0" algn="ctr"/>
            <a:r>
              <a:rPr lang="fr-FR" sz="2000" b="1" u="sng" dirty="0">
                <a:solidFill>
                  <a:schemeClr val="tx1">
                    <a:lumMod val="75000"/>
                  </a:schemeClr>
                </a:solidFill>
              </a:rPr>
              <a:t>Réussir sa prise de poste </a:t>
            </a:r>
          </a:p>
          <a:p>
            <a:pPr lvl="0" algn="ctr"/>
            <a:endParaRPr lang="fr-FR" sz="1600" b="1" dirty="0">
              <a:solidFill>
                <a:srgbClr val="007388"/>
              </a:solidFill>
              <a:cs typeface="Arial" panose="020B0604020202020204" pitchFamily="34" charset="0"/>
            </a:endParaRPr>
          </a:p>
          <a:p>
            <a:r>
              <a:rPr lang="fr-FR" sz="1200" u="sng" dirty="0">
                <a:solidFill>
                  <a:srgbClr val="0563C1"/>
                </a:solidFill>
                <a:cs typeface="Arial"/>
              </a:rPr>
              <a:t>Les essentiels de la prise de poste</a:t>
            </a:r>
            <a:endParaRPr lang="fr-FR" sz="1200" u="sng" dirty="0">
              <a:solidFill>
                <a:srgbClr val="0563C1"/>
              </a:solidFill>
              <a:cs typeface="Arial" panose="020B0604020202020204" pitchFamily="34" charset="0"/>
            </a:endParaRPr>
          </a:p>
          <a:p>
            <a:pPr lvl="0"/>
            <a:endParaRPr lang="fr-FR" sz="1200" u="sng" dirty="0">
              <a:solidFill>
                <a:srgbClr val="0563C1"/>
              </a:solidFill>
              <a:cs typeface="Arial" panose="020B0604020202020204" pitchFamily="34" charset="0"/>
            </a:endParaRPr>
          </a:p>
          <a:p>
            <a:pPr lvl="0"/>
            <a:r>
              <a:rPr lang="fr-FR" sz="1200" u="sng" dirty="0">
                <a:solidFill>
                  <a:srgbClr val="0563C1"/>
                </a:solidFill>
                <a:cs typeface="Arial"/>
              </a:rPr>
              <a:t>Ateliers PDI</a:t>
            </a:r>
            <a:endParaRPr lang="fr-FR" sz="1200" u="sng" dirty="0">
              <a:solidFill>
                <a:srgbClr val="0563C1"/>
              </a:solidFill>
              <a:cs typeface="Arial" panose="020B0604020202020204" pitchFamily="34" charset="0"/>
            </a:endParaRPr>
          </a:p>
          <a:p>
            <a:pPr lvl="0"/>
            <a:endParaRPr lang="fr-FR" sz="1200" u="sng" dirty="0">
              <a:solidFill>
                <a:srgbClr val="0563C1"/>
              </a:solidFill>
              <a:cs typeface="Arial" panose="020B0604020202020204" pitchFamily="34" charset="0"/>
            </a:endParaRPr>
          </a:p>
          <a:p>
            <a:endParaRPr lang="fr-FR" sz="1200" u="sng" dirty="0">
              <a:solidFill>
                <a:schemeClr val="accent3">
                  <a:lumMod val="60000"/>
                  <a:lumOff val="40000"/>
                </a:schemeClr>
              </a:solidFill>
              <a:cs typeface="Arial"/>
            </a:endParaRPr>
          </a:p>
          <a:p>
            <a:pPr algn="ctr"/>
            <a:r>
              <a:rPr lang="fr-FR" sz="1200" b="1" u="sng" dirty="0">
                <a:solidFill>
                  <a:srgbClr val="92D050"/>
                </a:solidFill>
                <a:ea typeface="+mn-lt"/>
                <a:cs typeface="+mn-lt"/>
              </a:rPr>
              <a:t>OFFRE MANAGERIALE.</a:t>
            </a:r>
            <a:endParaRPr lang="en-US" sz="1200" dirty="0">
              <a:solidFill>
                <a:srgbClr val="92D050"/>
              </a:solidFill>
              <a:ea typeface="+mn-lt"/>
              <a:cs typeface="+mn-lt"/>
            </a:endParaRPr>
          </a:p>
          <a:p>
            <a:pPr algn="ctr"/>
            <a:endParaRPr lang="fr-FR" sz="1200" dirty="0">
              <a:ea typeface="+mn-lt"/>
              <a:cs typeface="+mn-lt"/>
            </a:endParaRPr>
          </a:p>
          <a:p>
            <a:r>
              <a:rPr lang="fr-FR" sz="1200" u="sng" dirty="0">
                <a:solidFill>
                  <a:srgbClr val="0563C1"/>
                </a:solidFill>
                <a:ea typeface="+mn-lt"/>
                <a:cs typeface="+mn-lt"/>
              </a:rPr>
              <a:t>L'entretien Professionnel.</a:t>
            </a:r>
            <a:endParaRPr lang="en-US" sz="1200" dirty="0">
              <a:ea typeface="+mn-lt"/>
              <a:cs typeface="+mn-lt"/>
            </a:endParaRPr>
          </a:p>
          <a:p>
            <a:r>
              <a:rPr lang="fr-FR" sz="1200" u="sng" dirty="0">
                <a:solidFill>
                  <a:srgbClr val="0563C1"/>
                </a:solidFill>
                <a:ea typeface="+mn-lt"/>
                <a:cs typeface="+mn-lt"/>
              </a:rPr>
              <a:t>PDI -Plan de développement individuel - Managers -  </a:t>
            </a:r>
            <a:endParaRPr lang="en-US" sz="1200" dirty="0">
              <a:ea typeface="+mn-lt"/>
              <a:cs typeface="+mn-lt"/>
            </a:endParaRPr>
          </a:p>
          <a:p>
            <a:pPr algn="ctr"/>
            <a:endParaRPr lang="fr-FR" sz="1200" dirty="0">
              <a:solidFill>
                <a:srgbClr val="92D050"/>
              </a:solidFill>
              <a:ea typeface="+mn-lt"/>
              <a:cs typeface="+mn-lt"/>
            </a:endParaRPr>
          </a:p>
          <a:p>
            <a:pPr algn="ctr"/>
            <a:r>
              <a:rPr lang="fr-FR" sz="1200" b="1" i="1" u="sng" dirty="0">
                <a:solidFill>
                  <a:srgbClr val="92D050"/>
                </a:solidFill>
                <a:ea typeface="+mn-lt"/>
                <a:cs typeface="+mn-lt"/>
              </a:rPr>
              <a:t>(Equipe du recrutement et l’Ingénierie de Sélection)</a:t>
            </a:r>
            <a:endParaRPr lang="fr-FR" sz="1200" dirty="0">
              <a:solidFill>
                <a:srgbClr val="92D050"/>
              </a:solidFill>
              <a:ea typeface="+mn-lt"/>
              <a:cs typeface="+mn-lt"/>
            </a:endParaRPr>
          </a:p>
          <a:p>
            <a:endParaRPr lang="fr-FR" sz="1200" dirty="0">
              <a:ea typeface="+mn-lt"/>
              <a:cs typeface="+mn-lt"/>
            </a:endParaRPr>
          </a:p>
          <a:p>
            <a:endParaRPr lang="fr-FR" sz="1200" dirty="0">
              <a:ea typeface="+mn-lt"/>
              <a:cs typeface="+mn-lt"/>
            </a:endParaRPr>
          </a:p>
          <a:p>
            <a:r>
              <a:rPr lang="fr-FR" sz="1200" dirty="0">
                <a:ea typeface="+mn-lt"/>
                <a:cs typeface="+mn-lt"/>
              </a:rPr>
              <a:t>En cour de construction</a:t>
            </a:r>
            <a:endParaRPr lang="fr-FR" dirty="0"/>
          </a:p>
          <a:p>
            <a:pPr lvl="0"/>
            <a:r>
              <a:rPr lang="fr-FR" sz="1200" dirty="0">
                <a:solidFill>
                  <a:srgbClr val="0563C1"/>
                </a:solidFill>
                <a:cs typeface="Arial"/>
              </a:rPr>
              <a:t>	</a:t>
            </a:r>
            <a:endParaRPr lang="fr-FR" sz="1200" dirty="0">
              <a:solidFill>
                <a:srgbClr val="00748C"/>
              </a:solidFill>
              <a:cs typeface="Arial"/>
            </a:endParaRPr>
          </a:p>
          <a:p>
            <a:pPr lvl="0"/>
            <a:endParaRPr lang="fr-FR" sz="1200" kern="0" dirty="0">
              <a:solidFill>
                <a:srgbClr val="0563C1"/>
              </a:solidFill>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r>
              <a:rPr lang="fr-FR" sz="1200" dirty="0">
                <a:latin typeface="Calibri Light" panose="020F0302020204030204"/>
                <a:ea typeface="+mj-ea"/>
                <a:cs typeface="+mj-cs"/>
              </a:rPr>
              <a:t>       </a:t>
            </a:r>
            <a:endParaRPr lang="fr-FR" sz="1200" dirty="0">
              <a:latin typeface="Calibri Light" panose="020F0302020204030204"/>
              <a:ea typeface="+mj-ea"/>
              <a:cs typeface="Calibri Light"/>
            </a:endParaRPr>
          </a:p>
        </p:txBody>
      </p:sp>
      <p:pic>
        <p:nvPicPr>
          <p:cNvPr id="9" name="Espace réservé pour une 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323" y="890880"/>
            <a:ext cx="699366" cy="761638"/>
          </a:xfrm>
          <a:prstGeom prst="rect">
            <a:avLst/>
          </a:prstGeom>
        </p:spPr>
      </p:pic>
      <p:pic>
        <p:nvPicPr>
          <p:cNvPr id="11" name="Espace réservé pour une 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5122" y="4678918"/>
            <a:ext cx="561693" cy="799912"/>
          </a:xfrm>
          <a:prstGeom prst="rect">
            <a:avLst/>
          </a:prstGeom>
        </p:spPr>
      </p:pic>
      <p:pic>
        <p:nvPicPr>
          <p:cNvPr id="12" name="Image 11"/>
          <p:cNvPicPr>
            <a:picLocks noChangeAspect="1"/>
          </p:cNvPicPr>
          <p:nvPr/>
        </p:nvPicPr>
        <p:blipFill>
          <a:blip r:embed="rId5"/>
          <a:stretch>
            <a:fillRect/>
          </a:stretch>
        </p:blipFill>
        <p:spPr>
          <a:xfrm>
            <a:off x="-922" y="8962944"/>
            <a:ext cx="1166794" cy="858445"/>
          </a:xfrm>
          <a:prstGeom prst="rect">
            <a:avLst/>
          </a:prstGeom>
        </p:spPr>
      </p:pic>
      <p:pic>
        <p:nvPicPr>
          <p:cNvPr id="7" name="Image 7">
            <a:extLst>
              <a:ext uri="{FF2B5EF4-FFF2-40B4-BE49-F238E27FC236}">
                <a16:creationId xmlns:a16="http://schemas.microsoft.com/office/drawing/2014/main" id="{94B4911A-F3B1-08A9-FBC4-856729B718EE}"/>
              </a:ext>
            </a:extLst>
          </p:cNvPr>
          <p:cNvPicPr>
            <a:picLocks noChangeAspect="1"/>
          </p:cNvPicPr>
          <p:nvPr/>
        </p:nvPicPr>
        <p:blipFill>
          <a:blip r:embed="rId6"/>
          <a:stretch>
            <a:fillRect/>
          </a:stretch>
        </p:blipFill>
        <p:spPr>
          <a:xfrm>
            <a:off x="5844556" y="6306501"/>
            <a:ext cx="608197" cy="646694"/>
          </a:xfrm>
          <a:prstGeom prst="rect">
            <a:avLst/>
          </a:prstGeom>
        </p:spPr>
      </p:pic>
    </p:spTree>
    <p:extLst>
      <p:ext uri="{BB962C8B-B14F-4D97-AF65-F5344CB8AC3E}">
        <p14:creationId xmlns:p14="http://schemas.microsoft.com/office/powerpoint/2010/main" val="3504208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Zone de texte 2"/>
          <p:cNvSpPr txBox="1"/>
          <p:nvPr/>
        </p:nvSpPr>
        <p:spPr>
          <a:xfrm>
            <a:off x="0" y="1654221"/>
            <a:ext cx="6858000" cy="551174"/>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300" b="1">
                <a:solidFill>
                  <a:srgbClr val="007388"/>
                </a:solidFill>
                <a:latin typeface="Montserrat" panose="00000500000000000000" pitchFamily="2" charset="0"/>
                <a:ea typeface="Calibri" panose="020F0502020204030204" pitchFamily="34" charset="0"/>
                <a:cs typeface="Times New Roman" panose="02020603050405020304" pitchFamily="18" charset="0"/>
              </a:rPr>
              <a:t>Fiches de présentations - Atelier collectifs</a:t>
            </a:r>
          </a:p>
        </p:txBody>
      </p:sp>
      <p:sp>
        <p:nvSpPr>
          <p:cNvPr id="5" name="Titre 4"/>
          <p:cNvSpPr>
            <a:spLocks noGrp="1"/>
          </p:cNvSpPr>
          <p:nvPr>
            <p:ph type="ctrTitle"/>
          </p:nvPr>
        </p:nvSpPr>
        <p:spPr>
          <a:xfrm>
            <a:off x="557213" y="2627334"/>
            <a:ext cx="5829300" cy="522541"/>
          </a:xfrm>
        </p:spPr>
        <p:txBody>
          <a:bodyPr>
            <a:noAutofit/>
          </a:bodyPr>
          <a:lstStyle/>
          <a:p>
            <a:r>
              <a:rPr lang="fr-FR" sz="3200" b="1">
                <a:solidFill>
                  <a:schemeClr val="bg1"/>
                </a:solidFill>
              </a:rPr>
              <a:t>PREPARER ET REUSSIR  SA CANDIDATURE </a:t>
            </a:r>
          </a:p>
        </p:txBody>
      </p:sp>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dirty="0" smtClean="0"/>
              <a:t>40</a:t>
            </a:fld>
            <a:endParaRPr lang="fr-FR"/>
          </a:p>
        </p:txBody>
      </p:sp>
      <p:grpSp>
        <p:nvGrpSpPr>
          <p:cNvPr id="10" name="Groupe 9"/>
          <p:cNvGrpSpPr/>
          <p:nvPr/>
        </p:nvGrpSpPr>
        <p:grpSpPr>
          <a:xfrm>
            <a:off x="0" y="2150028"/>
            <a:ext cx="6858000" cy="999847"/>
            <a:chOff x="1914084" y="4896434"/>
            <a:chExt cx="2573860" cy="1286930"/>
          </a:xfrm>
          <a:solidFill>
            <a:srgbClr val="00B0F0"/>
          </a:solidFill>
        </p:grpSpPr>
        <p:sp>
          <p:nvSpPr>
            <p:cNvPr id="11" name="Rectangle 10"/>
            <p:cNvSpPr/>
            <p:nvPr/>
          </p:nvSpPr>
          <p:spPr>
            <a:xfrm>
              <a:off x="1914084" y="4896434"/>
              <a:ext cx="2573860" cy="1286930"/>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2" name="Rectangle 11"/>
            <p:cNvSpPr/>
            <p:nvPr/>
          </p:nvSpPr>
          <p:spPr>
            <a:xfrm>
              <a:off x="1914084" y="4896434"/>
              <a:ext cx="2573860" cy="12869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1" algn="ctr" defTabSz="800100">
                <a:lnSpc>
                  <a:spcPct val="90000"/>
                </a:lnSpc>
                <a:spcBef>
                  <a:spcPct val="0"/>
                </a:spcBef>
                <a:spcAft>
                  <a:spcPct val="35000"/>
                </a:spcAft>
              </a:pPr>
              <a:r>
                <a:rPr lang="fr-FR" sz="2800" b="1">
                  <a:latin typeface="Montserrat"/>
                </a:rPr>
                <a:t>Offre Manager</a:t>
              </a:r>
              <a:endParaRPr lang="fr-FR" sz="2800" b="1" kern="1200">
                <a:latin typeface="Montserrat" panose="00000500000000000000" pitchFamily="2" charset="0"/>
              </a:endParaRPr>
            </a:p>
          </p:txBody>
        </p:sp>
      </p:grpSp>
      <p:pic>
        <p:nvPicPr>
          <p:cNvPr id="13" name="Image 12"/>
          <p:cNvPicPr>
            <a:picLocks noChangeAspect="1"/>
          </p:cNvPicPr>
          <p:nvPr/>
        </p:nvPicPr>
        <p:blipFill>
          <a:blip r:embed="rId3"/>
          <a:stretch>
            <a:fillRect/>
          </a:stretch>
        </p:blipFill>
        <p:spPr>
          <a:xfrm>
            <a:off x="0" y="8956221"/>
            <a:ext cx="1000265" cy="752580"/>
          </a:xfrm>
          <a:prstGeom prst="rect">
            <a:avLst/>
          </a:prstGeom>
        </p:spPr>
      </p:pic>
      <p:sp>
        <p:nvSpPr>
          <p:cNvPr id="15"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3DA5"/>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748C"/>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3DA5"/>
                </a:solidFill>
                <a:latin typeface="Calibri" panose="020F0502020204030204" pitchFamily="34" charset="0"/>
                <a:ea typeface="Calibri" panose="020F0502020204030204" pitchFamily="34" charset="0"/>
                <a:cs typeface="Times New Roman" panose="02020603050405020304" pitchFamily="18" charset="0"/>
              </a:rPr>
              <a:t>M</a:t>
            </a:r>
            <a:r>
              <a:rPr lang="fr-FR" sz="1100" b="1">
                <a:solidFill>
                  <a:srgbClr val="00748C"/>
                </a:solidFill>
                <a:latin typeface="Calibri" panose="020F0502020204030204" pitchFamily="34" charset="0"/>
                <a:ea typeface="Calibri" panose="020F0502020204030204" pitchFamily="34" charset="0"/>
                <a:cs typeface="Times New Roman" panose="02020603050405020304" pitchFamily="18" charset="0"/>
              </a:rPr>
              <a:t>OBILITE</a:t>
            </a:r>
            <a:r>
              <a:rPr lang="fr-FR" sz="1100" b="1">
                <a:solidFill>
                  <a:srgbClr val="00748C"/>
                </a:solidFill>
                <a:effectLst/>
                <a:latin typeface="Calibri" panose="020F0502020204030204" pitchFamily="34" charset="0"/>
                <a:ea typeface="Calibri" panose="020F0502020204030204" pitchFamily="34" charset="0"/>
                <a:cs typeface="Times New Roman" panose="02020603050405020304" pitchFamily="18" charset="0"/>
              </a:rPr>
              <a:t> ET </a:t>
            </a:r>
            <a:r>
              <a:rPr lang="fr-FR" sz="1100" b="1">
                <a:solidFill>
                  <a:srgbClr val="003DA5"/>
                </a:solidFill>
                <a:effectLst/>
                <a:latin typeface="Calibri" panose="020F0502020204030204" pitchFamily="34" charset="0"/>
                <a:ea typeface="Calibri" panose="020F0502020204030204" pitchFamily="34" charset="0"/>
                <a:cs typeface="Times New Roman" panose="02020603050405020304" pitchFamily="18" charset="0"/>
              </a:rPr>
              <a:t>R</a:t>
            </a:r>
            <a:r>
              <a:rPr lang="fr-FR" sz="1100" b="1">
                <a:solidFill>
                  <a:srgbClr val="00748C"/>
                </a:solidFill>
                <a:effectLst/>
                <a:latin typeface="Calibri" panose="020F0502020204030204" pitchFamily="34" charset="0"/>
                <a:ea typeface="Calibri" panose="020F0502020204030204" pitchFamily="34" charset="0"/>
                <a:cs typeface="Times New Roman" panose="02020603050405020304" pitchFamily="18" charset="0"/>
              </a:rPr>
              <a:t>ECRUTEMENT </a:t>
            </a:r>
            <a:r>
              <a:rPr lang="fr-FR" sz="1100" b="1">
                <a:solidFill>
                  <a:srgbClr val="003DA5"/>
                </a:solidFill>
                <a:effectLst/>
                <a:latin typeface="Calibri" panose="020F0502020204030204" pitchFamily="34" charset="0"/>
                <a:ea typeface="Calibri" panose="020F0502020204030204" pitchFamily="34" charset="0"/>
                <a:cs typeface="Times New Roman" panose="02020603050405020304" pitchFamily="18" charset="0"/>
              </a:rPr>
              <a:t>G</a:t>
            </a:r>
            <a:r>
              <a:rPr lang="fr-FR" sz="1100" b="1">
                <a:solidFill>
                  <a:srgbClr val="00748C"/>
                </a:solidFill>
                <a:effectLst/>
                <a:latin typeface="Calibri" panose="020F0502020204030204" pitchFamily="34" charset="0"/>
                <a:ea typeface="Calibri" panose="020F0502020204030204" pitchFamily="34" charset="0"/>
                <a:cs typeface="Times New Roman" panose="02020603050405020304" pitchFamily="18" charset="0"/>
              </a:rPr>
              <a:t>ROUPE </a:t>
            </a:r>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EA4DAE6D-003E-5C0E-57F6-0743E13F71E6}"/>
              </a:ext>
            </a:extLst>
          </p:cNvPr>
          <p:cNvSpPr txBox="1"/>
          <p:nvPr/>
        </p:nvSpPr>
        <p:spPr>
          <a:xfrm>
            <a:off x="-50556" y="4042479"/>
            <a:ext cx="73747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solidFill>
                  <a:schemeClr val="accent5"/>
                </a:solidFill>
                <a:latin typeface="Montserrat-Light"/>
              </a:rPr>
              <a:t>Lien CAP2 : </a:t>
            </a:r>
            <a:r>
              <a:rPr lang="fr-FR" sz="1400" dirty="0">
                <a:ea typeface="+mn-lt"/>
                <a:cs typeface="+mn-lt"/>
                <a:hlinkClick r:id="rId4"/>
              </a:rPr>
              <a:t>Univers 3 : Approfondir ma vision d'une fonction (sharepoint.com)</a:t>
            </a:r>
            <a:endParaRPr lang="fr-FR" sz="1400">
              <a:solidFill>
                <a:schemeClr val="accent5"/>
              </a:solidFill>
              <a:ea typeface="+mn-lt"/>
              <a:cs typeface="+mn-lt"/>
            </a:endParaRPr>
          </a:p>
        </p:txBody>
      </p:sp>
    </p:spTree>
    <p:extLst>
      <p:ext uri="{BB962C8B-B14F-4D97-AF65-F5344CB8AC3E}">
        <p14:creationId xmlns:p14="http://schemas.microsoft.com/office/powerpoint/2010/main" val="192551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41</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1100" b="1" dirty="0">
              <a:solidFill>
                <a:srgbClr val="002060"/>
              </a:solidFill>
              <a:latin typeface="Montserrat-Light"/>
              <a:ea typeface="Calibri" panose="020F0502020204030204" pitchFamily="34" charset="0"/>
              <a:cs typeface="Montserrat-Light"/>
            </a:endParaRPr>
          </a:p>
          <a:p>
            <a:pPr algn="ctr">
              <a:lnSpc>
                <a:spcPct val="107000"/>
              </a:lnSpc>
            </a:pPr>
            <a:endParaRPr lang="fr-FR" sz="1400" b="1" dirty="0">
              <a:solidFill>
                <a:srgbClr val="002060"/>
              </a:solidFill>
              <a:latin typeface="Montserrat-Light"/>
              <a:ea typeface="Calibri" panose="020F0502020204030204" pitchFamily="34" charset="0"/>
              <a:cs typeface="Montserrat-Light"/>
            </a:endParaRPr>
          </a:p>
          <a:p>
            <a:pPr algn="ctr"/>
            <a:r>
              <a:rPr lang="fr-FR" sz="1400" b="1" dirty="0">
                <a:solidFill>
                  <a:srgbClr val="003DA5"/>
                </a:solidFill>
                <a:latin typeface="Montserrat"/>
                <a:ea typeface="+mn-lt"/>
                <a:cs typeface="+mn-lt"/>
              </a:rPr>
              <a:t>ONBOARDING</a:t>
            </a:r>
            <a:r>
              <a:rPr lang="fr-FR" sz="1400" b="1" dirty="0">
                <a:ea typeface="+mn-lt"/>
                <a:cs typeface="+mn-lt"/>
              </a:rPr>
              <a:t> </a:t>
            </a:r>
            <a:endParaRPr lang="fr-FR" sz="1400" dirty="0">
              <a:ea typeface="+mn-lt"/>
              <a:cs typeface="+mn-lt"/>
            </a:endParaRPr>
          </a:p>
          <a:p>
            <a:pPr algn="ctr"/>
            <a:r>
              <a:rPr lang="fr-FR" sz="1400" b="1" dirty="0">
                <a:ea typeface="+mn-lt"/>
                <a:cs typeface="+mn-lt"/>
              </a:rPr>
              <a:t>Comment garantir l’intégration d’un collaborateur dans un environnement en constante évolution (2H)</a:t>
            </a:r>
            <a:endParaRPr lang="fr-FR" sz="1400" dirty="0">
              <a:ea typeface="+mn-lt"/>
              <a:cs typeface="+mn-lt"/>
            </a:endParaRPr>
          </a:p>
          <a:p>
            <a:pPr algn="ctr"/>
            <a:endParaRPr lang="fr-FR" sz="1400" b="1" dirty="0">
              <a:ea typeface="+mn-lt"/>
              <a:cs typeface="+mn-lt"/>
            </a:endParaRPr>
          </a:p>
          <a:p>
            <a:pPr algn="ctr"/>
            <a:r>
              <a:rPr lang="fr-FR" sz="1100" i="1" dirty="0">
                <a:ea typeface="+mn-lt"/>
                <a:cs typeface="+mn-lt"/>
              </a:rPr>
              <a:t>Code </a:t>
            </a:r>
            <a:r>
              <a:rPr lang="fr-FR" sz="1100" i="1" dirty="0" err="1">
                <a:ea typeface="+mn-lt"/>
                <a:cs typeface="+mn-lt"/>
              </a:rPr>
              <a:t>Borform</a:t>
            </a:r>
            <a:r>
              <a:rPr lang="fr-FR" sz="1100" i="1" dirty="0">
                <a:ea typeface="+mn-lt"/>
                <a:cs typeface="+mn-lt"/>
              </a:rPr>
              <a:t> =</a:t>
            </a:r>
            <a:r>
              <a:rPr lang="fr-FR" sz="1100" b="1" i="1" dirty="0">
                <a:ea typeface="+mn-lt"/>
                <a:cs typeface="+mn-lt"/>
              </a:rPr>
              <a:t> D1V0</a:t>
            </a:r>
            <a:endParaRPr lang="fr-FR" sz="1100" dirty="0">
              <a:ea typeface="+mn-lt"/>
              <a:cs typeface="+mn-lt"/>
            </a:endParaRPr>
          </a:p>
          <a:p>
            <a:pPr algn="ctr"/>
            <a:endParaRPr lang="fr-FR" sz="1100" dirty="0">
              <a:effectLst/>
              <a:ea typeface="+mn-lt"/>
              <a:cs typeface="+mn-lt"/>
            </a:endParaRPr>
          </a:p>
          <a:p>
            <a:r>
              <a:rPr lang="fr-FR" sz="1100" b="1" dirty="0">
                <a:effectLst/>
                <a:ea typeface="+mn-lt"/>
                <a:cs typeface="+mn-lt"/>
              </a:rPr>
              <a:t>Objectifs de </a:t>
            </a:r>
            <a:r>
              <a:rPr lang="fr-FR" sz="1100" b="1" dirty="0">
                <a:ea typeface="+mn-lt"/>
                <a:cs typeface="+mn-lt"/>
              </a:rPr>
              <a:t>l’atelier  :</a:t>
            </a:r>
            <a:r>
              <a:rPr lang="fr-FR" sz="1100" dirty="0">
                <a:ea typeface="+mn-lt"/>
                <a:cs typeface="+mn-lt"/>
              </a:rPr>
              <a:t> </a:t>
            </a:r>
          </a:p>
          <a:p>
            <a:endParaRPr lang="fr-FR" sz="1100" dirty="0">
              <a:ea typeface="+mn-lt"/>
              <a:cs typeface="+mn-lt"/>
            </a:endParaRPr>
          </a:p>
          <a:p>
            <a:pPr marL="285750" indent="-285750">
              <a:buFont typeface="Symbol"/>
              <a:buChar char="•"/>
            </a:pPr>
            <a:r>
              <a:rPr lang="fr-FR" sz="1100" dirty="0">
                <a:ea typeface="+mn-lt"/>
                <a:cs typeface="+mn-lt"/>
              </a:rPr>
              <a:t>S’approprier l’importance de la période d’intégration </a:t>
            </a:r>
          </a:p>
          <a:p>
            <a:pPr marL="285750" indent="-285750">
              <a:buFont typeface="Symbol"/>
              <a:buChar char="•"/>
            </a:pPr>
            <a:r>
              <a:rPr lang="fr-FR" sz="1100" dirty="0">
                <a:ea typeface="+mn-lt"/>
                <a:cs typeface="+mn-lt"/>
              </a:rPr>
              <a:t>Découvrir les principales étapes et les outils associés </a:t>
            </a:r>
          </a:p>
          <a:p>
            <a:pPr marL="285750" indent="-285750">
              <a:buFont typeface="Symbol"/>
              <a:buChar char="•"/>
            </a:pPr>
            <a:r>
              <a:rPr lang="fr-FR" sz="1100" dirty="0">
                <a:ea typeface="+mn-lt"/>
                <a:cs typeface="+mn-lt"/>
              </a:rPr>
              <a:t>Elaborer son propre plan d’intégration d’un futur collaborateur</a:t>
            </a:r>
          </a:p>
          <a:p>
            <a:endParaRPr lang="fr-FR" sz="1100" dirty="0">
              <a:effectLst/>
              <a:ea typeface="+mn-lt"/>
              <a:cs typeface="+mn-lt"/>
            </a:endParaRPr>
          </a:p>
          <a:p>
            <a:endParaRPr lang="fr-FR" sz="1100" dirty="0">
              <a:effectLst/>
              <a:ea typeface="+mn-lt"/>
              <a:cs typeface="+mn-lt"/>
            </a:endParaRPr>
          </a:p>
          <a:p>
            <a:r>
              <a:rPr lang="fr-FR" sz="1100" b="1" dirty="0">
                <a:effectLst/>
                <a:ea typeface="+mn-lt"/>
                <a:cs typeface="+mn-lt"/>
              </a:rPr>
              <a:t>Programme</a:t>
            </a:r>
            <a:r>
              <a:rPr lang="fr-FR" sz="1100" b="1" dirty="0">
                <a:ea typeface="+mn-lt"/>
                <a:cs typeface="+mn-lt"/>
              </a:rPr>
              <a:t> :</a:t>
            </a:r>
            <a:r>
              <a:rPr lang="fr-FR" sz="1100" dirty="0">
                <a:ea typeface="+mn-lt"/>
                <a:cs typeface="+mn-lt"/>
              </a:rPr>
              <a:t> </a:t>
            </a:r>
            <a:endParaRPr lang="fr-FR" sz="1100" dirty="0">
              <a:effectLst/>
              <a:ea typeface="+mn-lt"/>
              <a:cs typeface="+mn-lt"/>
            </a:endParaRPr>
          </a:p>
          <a:p>
            <a:endParaRPr lang="fr-FR" sz="1100" dirty="0">
              <a:effectLst/>
              <a:ea typeface="+mn-lt"/>
              <a:cs typeface="+mn-lt"/>
            </a:endParaRPr>
          </a:p>
          <a:p>
            <a:endParaRPr lang="fr-FR" sz="1100" dirty="0">
              <a:ea typeface="+mn-lt"/>
              <a:cs typeface="+mn-lt"/>
            </a:endParaRPr>
          </a:p>
          <a:p>
            <a:pPr marL="285750" indent="-285750">
              <a:buFont typeface="Symbol"/>
              <a:buChar char="•"/>
            </a:pPr>
            <a:r>
              <a:rPr lang="fr-FR" sz="1100" dirty="0">
                <a:ea typeface="+mn-lt"/>
                <a:cs typeface="+mn-lt"/>
              </a:rPr>
              <a:t>De candidat à collaborateur, toute une expérience</a:t>
            </a:r>
          </a:p>
          <a:p>
            <a:pPr marL="285750" indent="-285750">
              <a:buFont typeface="Symbol"/>
              <a:buChar char="•"/>
            </a:pPr>
            <a:r>
              <a:rPr lang="fr-FR" sz="1100" dirty="0">
                <a:ea typeface="+mn-lt"/>
                <a:cs typeface="+mn-lt"/>
              </a:rPr>
              <a:t>Les moments clés d’une expérience collaborateur réussie</a:t>
            </a:r>
          </a:p>
          <a:p>
            <a:pPr marL="285750" indent="-285750">
              <a:buFont typeface="Symbol"/>
              <a:buChar char="•"/>
            </a:pPr>
            <a:r>
              <a:rPr lang="fr-FR" sz="1100" dirty="0">
                <a:ea typeface="+mn-lt"/>
                <a:cs typeface="+mn-lt"/>
              </a:rPr>
              <a:t>Les composantes d’une intégration réussie</a:t>
            </a:r>
          </a:p>
          <a:p>
            <a:pPr marL="285750" indent="-285750">
              <a:buFont typeface="Symbol"/>
              <a:buChar char="•"/>
            </a:pPr>
            <a:r>
              <a:rPr lang="fr-FR" sz="1100" dirty="0">
                <a:ea typeface="+mn-lt"/>
                <a:cs typeface="+mn-lt"/>
              </a:rPr>
              <a:t>Réflexion autour de votre processus d’intégration, plan d’actions et outils</a:t>
            </a:r>
          </a:p>
          <a:p>
            <a:endParaRPr lang="fr-FR" sz="1100" dirty="0">
              <a:ea typeface="+mn-lt"/>
              <a:cs typeface="+mn-lt"/>
            </a:endParaRPr>
          </a:p>
          <a:p>
            <a:endParaRPr lang="fr-FR" sz="1100" dirty="0">
              <a:ea typeface="+mn-lt"/>
              <a:cs typeface="+mn-lt"/>
            </a:endParaRPr>
          </a:p>
          <a:p>
            <a:r>
              <a:rPr lang="fr-FR" sz="1100" b="1" dirty="0">
                <a:effectLst/>
                <a:ea typeface="+mn-lt"/>
                <a:cs typeface="+mn-lt"/>
              </a:rPr>
              <a:t>Cible</a:t>
            </a:r>
            <a:r>
              <a:rPr lang="fr-FR" sz="1100" b="1" dirty="0">
                <a:ea typeface="+mn-lt"/>
                <a:cs typeface="+mn-lt"/>
              </a:rPr>
              <a:t> :</a:t>
            </a:r>
            <a:r>
              <a:rPr lang="fr-FR" sz="1100" dirty="0">
                <a:ea typeface="+mn-lt"/>
                <a:cs typeface="+mn-lt"/>
              </a:rPr>
              <a:t> </a:t>
            </a:r>
          </a:p>
          <a:p>
            <a:endParaRPr lang="fr-FR" sz="1100" dirty="0">
              <a:effectLst/>
              <a:ea typeface="+mn-lt"/>
              <a:cs typeface="+mn-lt"/>
            </a:endParaRPr>
          </a:p>
          <a:p>
            <a:r>
              <a:rPr lang="fr-FR" sz="1100" i="1" dirty="0">
                <a:ea typeface="+mn-lt"/>
                <a:cs typeface="+mn-lt"/>
              </a:rPr>
              <a:t>manager voulant mettre en place une méthodologie efficace d’intégration de nouveaux collaborateurs, que ce soit dans le cadre d’une mobilité interne ou un repositionnement d’une personne en transition professionnelle ou d’un recrutement externe. </a:t>
            </a:r>
            <a:endParaRPr lang="fr-FR" sz="1100" dirty="0">
              <a:ea typeface="+mn-lt"/>
              <a:cs typeface="+mn-lt"/>
            </a:endParaRPr>
          </a:p>
          <a:p>
            <a:endParaRPr lang="fr-FR" sz="1100" dirty="0">
              <a:ea typeface="+mn-lt"/>
              <a:cs typeface="+mn-lt"/>
            </a:endParaRPr>
          </a:p>
          <a:p>
            <a:r>
              <a:rPr lang="fr-FR" sz="1100" b="1" dirty="0" err="1">
                <a:ea typeface="+mn-lt"/>
                <a:cs typeface="+mn-lt"/>
              </a:rPr>
              <a:t>Pré-requis</a:t>
            </a:r>
            <a:r>
              <a:rPr lang="fr-FR" sz="1100" b="1" dirty="0">
                <a:ea typeface="+mn-lt"/>
                <a:cs typeface="+mn-lt"/>
              </a:rPr>
              <a:t> : </a:t>
            </a:r>
            <a:r>
              <a:rPr lang="fr-FR" sz="1100" dirty="0">
                <a:ea typeface="+mn-lt"/>
                <a:cs typeface="+mn-lt"/>
              </a:rPr>
              <a:t> </a:t>
            </a:r>
          </a:p>
          <a:p>
            <a:endParaRPr lang="fr-FR" sz="1100" dirty="0">
              <a:ea typeface="+mn-lt"/>
              <a:cs typeface="+mn-lt"/>
            </a:endParaRPr>
          </a:p>
          <a:p>
            <a:r>
              <a:rPr lang="fr-FR" sz="1100" dirty="0">
                <a:ea typeface="+mn-lt"/>
                <a:cs typeface="+mn-lt"/>
              </a:rPr>
              <a:t>Etre manager</a:t>
            </a:r>
          </a:p>
          <a:p>
            <a:endParaRPr lang="fr-FR" sz="1100" dirty="0">
              <a:ea typeface="+mn-lt"/>
              <a:cs typeface="+mn-lt"/>
            </a:endParaRPr>
          </a:p>
          <a:p>
            <a:r>
              <a:rPr lang="fr-FR" sz="1100" b="1" dirty="0">
                <a:effectLst/>
                <a:ea typeface="+mn-lt"/>
                <a:cs typeface="+mn-lt"/>
              </a:rPr>
              <a:t>Livrables</a:t>
            </a:r>
            <a:r>
              <a:rPr lang="fr-FR" sz="1100" b="1" dirty="0">
                <a:ea typeface="+mn-lt"/>
                <a:cs typeface="+mn-lt"/>
              </a:rPr>
              <a:t> de l'atelier :</a:t>
            </a:r>
            <a:r>
              <a:rPr lang="fr-FR" sz="1100" dirty="0">
                <a:ea typeface="+mn-lt"/>
                <a:cs typeface="+mn-lt"/>
              </a:rPr>
              <a:t> </a:t>
            </a:r>
            <a:endParaRPr lang="fr-FR" sz="1100" dirty="0">
              <a:effectLst/>
              <a:ea typeface="+mn-lt"/>
              <a:cs typeface="+mn-lt"/>
            </a:endParaRPr>
          </a:p>
          <a:p>
            <a:endParaRPr lang="fr-FR" sz="1100" dirty="0">
              <a:ea typeface="+mn-lt"/>
              <a:cs typeface="+mn-lt"/>
            </a:endParaRPr>
          </a:p>
          <a:p>
            <a:r>
              <a:rPr lang="fr-FR" sz="1100" dirty="0">
                <a:ea typeface="+mn-lt"/>
                <a:cs typeface="+mn-lt"/>
              </a:rPr>
              <a:t>Construction d’un plan d’actions en tant que manager et appropriation des outils d’accueil et d’intégration d’un collaborateur </a:t>
            </a:r>
          </a:p>
          <a:p>
            <a:endParaRPr lang="fr-FR" sz="1100" dirty="0">
              <a:effectLst/>
              <a:ea typeface="+mn-lt"/>
              <a:cs typeface="+mn-lt"/>
            </a:endParaRPr>
          </a:p>
          <a:p>
            <a:r>
              <a:rPr lang="fr-FR" sz="1100" b="1" dirty="0">
                <a:ea typeface="+mn-lt"/>
                <a:cs typeface="+mn-lt"/>
              </a:rPr>
              <a:t>Modalités </a:t>
            </a:r>
            <a:r>
              <a:rPr lang="fr-FR" sz="1100" dirty="0">
                <a:ea typeface="+mn-lt"/>
                <a:cs typeface="+mn-lt"/>
              </a:rPr>
              <a:t> </a:t>
            </a:r>
          </a:p>
          <a:p>
            <a:pPr marL="285750" indent="-285750">
              <a:buFont typeface="Symbol"/>
              <a:buChar char="•"/>
            </a:pPr>
            <a:r>
              <a:rPr lang="fr-FR" sz="1100" dirty="0">
                <a:ea typeface="+mn-lt"/>
                <a:cs typeface="+mn-lt"/>
              </a:rPr>
              <a:t>Durée :</a:t>
            </a:r>
            <a:r>
              <a:rPr lang="fr-FR" sz="1100" b="1" dirty="0">
                <a:ea typeface="+mn-lt"/>
                <a:cs typeface="+mn-lt"/>
              </a:rPr>
              <a:t> 2H en classe virtuelle</a:t>
            </a:r>
            <a:endParaRPr lang="fr-FR" sz="1100" dirty="0">
              <a:effectLst/>
              <a:ea typeface="+mn-lt"/>
              <a:cs typeface="+mn-lt"/>
            </a:endParaRPr>
          </a:p>
          <a:p>
            <a:pPr marL="285750" indent="-285750">
              <a:buFont typeface="Symbol"/>
              <a:buChar char="•"/>
            </a:pPr>
            <a:r>
              <a:rPr lang="fr-FR" sz="1100" dirty="0">
                <a:effectLst/>
                <a:ea typeface="+mn-lt"/>
                <a:cs typeface="+mn-lt"/>
              </a:rPr>
              <a:t>Nombre de </a:t>
            </a:r>
            <a:r>
              <a:rPr lang="fr-FR" sz="1100" dirty="0">
                <a:ea typeface="+mn-lt"/>
                <a:cs typeface="+mn-lt"/>
              </a:rPr>
              <a:t>participants maximum : 8</a:t>
            </a:r>
            <a:endParaRPr lang="fr-FR" sz="1100" b="1" dirty="0">
              <a:effectLst/>
              <a:ea typeface="+mn-lt"/>
              <a:cs typeface="+mn-lt"/>
            </a:endParaRPr>
          </a:p>
          <a:p>
            <a:pPr marL="285750" indent="-285750">
              <a:buFont typeface="Symbol"/>
              <a:buChar char="•"/>
            </a:pPr>
            <a:r>
              <a:rPr lang="fr-FR" sz="1100" dirty="0">
                <a:ea typeface="+mn-lt"/>
                <a:cs typeface="+mn-lt"/>
              </a:rPr>
              <a:t>Nombre de participants minimums : 5</a:t>
            </a:r>
            <a:endParaRPr lang="fr-FR" sz="1100" b="1" dirty="0">
              <a:ea typeface="+mn-lt"/>
              <a:cs typeface="+mn-lt"/>
            </a:endParaRPr>
          </a:p>
          <a:p>
            <a:pPr marL="285750" indent="-285750">
              <a:buFont typeface="Symbol"/>
              <a:buChar char="•"/>
            </a:pPr>
            <a:r>
              <a:rPr lang="fr-FR" sz="1100" dirty="0">
                <a:ea typeface="+mn-lt"/>
                <a:cs typeface="+mn-lt"/>
              </a:rPr>
              <a:t>Présentiel / Classe Virtuelle :</a:t>
            </a:r>
            <a:r>
              <a:rPr lang="fr-FR" sz="1100" b="1" dirty="0">
                <a:ea typeface="+mn-lt"/>
                <a:cs typeface="+mn-lt"/>
              </a:rPr>
              <a:t> </a:t>
            </a:r>
            <a:r>
              <a:rPr lang="fr-FR" sz="1100" b="1" dirty="0" err="1">
                <a:ea typeface="+mn-lt"/>
                <a:cs typeface="+mn-lt"/>
              </a:rPr>
              <a:t>Presentiel</a:t>
            </a:r>
            <a:endParaRPr lang="fr-FR" sz="1100" dirty="0">
              <a:ea typeface="+mn-lt"/>
              <a:cs typeface="+mn-lt"/>
            </a:endParaRPr>
          </a:p>
          <a:p>
            <a:pPr marL="285750" indent="-285750">
              <a:buFont typeface="Symbol"/>
              <a:buChar char="•"/>
            </a:pPr>
            <a:r>
              <a:rPr lang="fr-FR" sz="1100" dirty="0">
                <a:ea typeface="+mn-lt"/>
                <a:cs typeface="+mn-lt"/>
              </a:rPr>
              <a:t>Statut : OUVERT AUX MANAGERS </a:t>
            </a:r>
          </a:p>
          <a:p>
            <a:pPr marL="285750" indent="-285750">
              <a:buFont typeface="Symbol"/>
              <a:buChar char="•"/>
            </a:pPr>
            <a:r>
              <a:rPr lang="fr-FR" sz="1100" dirty="0">
                <a:ea typeface="+mn-lt"/>
                <a:cs typeface="+mn-lt"/>
              </a:rPr>
              <a:t>Déploiement : National ou Régionale</a:t>
            </a:r>
            <a:r>
              <a:rPr lang="fr-FR" sz="1100" b="1" dirty="0">
                <a:ea typeface="+mn-lt"/>
                <a:cs typeface="+mn-lt"/>
              </a:rPr>
              <a:t> : régional</a:t>
            </a:r>
            <a:endParaRPr lang="fr-FR" sz="1100" dirty="0"/>
          </a:p>
          <a:p>
            <a:pPr algn="ctr">
              <a:lnSpc>
                <a:spcPct val="107000"/>
              </a:lnSpc>
            </a:pPr>
            <a:endParaRPr lang="fr-FR" sz="1100" b="1" dirty="0">
              <a:solidFill>
                <a:srgbClr val="002060"/>
              </a:solidFill>
              <a:latin typeface="Montserrat-Light"/>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61586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42</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168146" y="992345"/>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ea typeface="+mn-lt"/>
                <a:cs typeface="+mn-lt"/>
              </a:rPr>
              <a:t>Accompagner mes collaborateurs grâce au Plan de Développement Individuel (PDI)</a:t>
            </a:r>
            <a:r>
              <a:rPr lang="fr-FR" sz="2000" dirty="0">
                <a:ea typeface="+mn-lt"/>
                <a:cs typeface="+mn-lt"/>
              </a:rPr>
              <a:t> </a:t>
            </a:r>
            <a:r>
              <a:rPr lang="fr-FR" sz="2000" b="1" dirty="0">
                <a:ea typeface="+mn-lt"/>
                <a:cs typeface="+mn-lt"/>
              </a:rPr>
              <a:t> </a:t>
            </a:r>
            <a:r>
              <a:rPr lang="fr-FR" sz="2000" dirty="0">
                <a:ea typeface="+mn-lt"/>
                <a:cs typeface="+mn-lt"/>
              </a:rPr>
              <a:t>  </a:t>
            </a:r>
          </a:p>
          <a:p>
            <a:pPr algn="ctr">
              <a:lnSpc>
                <a:spcPct val="107000"/>
              </a:lnSpc>
            </a:pPr>
            <a:r>
              <a:rPr lang="fr-FR" sz="1100" dirty="0">
                <a:ea typeface="+mn-lt"/>
                <a:cs typeface="+mn-lt"/>
              </a:rPr>
              <a:t>Code </a:t>
            </a:r>
            <a:r>
              <a:rPr lang="fr-FR" sz="1100" dirty="0" err="1">
                <a:ea typeface="+mn-lt"/>
                <a:cs typeface="+mn-lt"/>
              </a:rPr>
              <a:t>boform</a:t>
            </a:r>
            <a:r>
              <a:rPr lang="fr-FR" sz="1100" dirty="0">
                <a:ea typeface="+mn-lt"/>
                <a:cs typeface="+mn-lt"/>
              </a:rPr>
              <a:t> : ZDN8</a:t>
            </a:r>
            <a:endParaRPr lang="fr-FR" sz="1100" b="1" i="1" dirty="0">
              <a:solidFill>
                <a:srgbClr val="002060"/>
              </a:solidFill>
              <a:cs typeface="Times New Roman"/>
            </a:endParaRP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r>
              <a:rPr lang="fr-FR" sz="1100" dirty="0">
                <a:ea typeface="+mn-lt"/>
                <a:cs typeface="+mn-lt"/>
              </a:rPr>
              <a:t>Cet atelier permet de comprendre l'utilité et les objectifs du PDI. Nous travaillerons également sur la prise en mains des outils du plan de développement individuel (PDI) utiles pour tous managers.</a:t>
            </a:r>
            <a:endParaRPr lang="fr-FR" dirty="0">
              <a:ea typeface="+mn-lt"/>
              <a:cs typeface="+mn-lt"/>
            </a:endParaRP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ea typeface="+mn-lt"/>
              <a:cs typeface="Times New Roman"/>
            </a:endParaRPr>
          </a:p>
          <a:p>
            <a:r>
              <a:rPr lang="fr-FR" sz="1100" dirty="0">
                <a:ea typeface="+mn-lt"/>
                <a:cs typeface="+mn-lt"/>
              </a:rPr>
              <a:t>1. Qu'est-ce qu'un Plan de Développement Individuel ? </a:t>
            </a:r>
          </a:p>
          <a:p>
            <a:r>
              <a:rPr lang="fr-FR" sz="1100" dirty="0">
                <a:ea typeface="+mn-lt"/>
                <a:cs typeface="+mn-lt"/>
              </a:rPr>
              <a:t>2. Dans quelles situations le mettre en œuvre ? </a:t>
            </a:r>
            <a:endParaRPr lang="fr-FR" sz="1100" dirty="0"/>
          </a:p>
          <a:p>
            <a:r>
              <a:rPr lang="fr-FR" sz="1100" dirty="0">
                <a:ea typeface="+mn-lt"/>
                <a:cs typeface="+mn-lt"/>
              </a:rPr>
              <a:t>3. Quels sont les acteurs d'un Plan de Développement Individuel ? </a:t>
            </a:r>
            <a:endParaRPr lang="fr-FR" sz="1100" dirty="0"/>
          </a:p>
          <a:p>
            <a:r>
              <a:rPr lang="fr-FR" sz="1100" dirty="0">
                <a:ea typeface="+mn-lt"/>
                <a:cs typeface="+mn-lt"/>
              </a:rPr>
              <a:t>4. Comment construire un Plan de Développement Individuel ? </a:t>
            </a:r>
            <a:endParaRPr lang="fr-FR" sz="1100" dirty="0"/>
          </a:p>
          <a:p>
            <a:r>
              <a:rPr lang="fr-FR" sz="1100" dirty="0">
                <a:ea typeface="+mn-lt"/>
                <a:cs typeface="+mn-lt"/>
              </a:rPr>
              <a:t>5. Quels outils / moyens pour identifier les actions ? </a:t>
            </a:r>
            <a:endParaRPr lang="fr-FR" sz="1100" dirty="0"/>
          </a:p>
          <a:p>
            <a:r>
              <a:rPr lang="fr-FR" sz="1100" dirty="0">
                <a:ea typeface="+mn-lt"/>
                <a:cs typeface="+mn-lt"/>
              </a:rPr>
              <a:t>6. Quels supports pour formaliser le Plan de Développement Individuel ?</a:t>
            </a:r>
            <a:endParaRPr lang="fr-FR" sz="1100" dirty="0"/>
          </a:p>
          <a:p>
            <a:pPr>
              <a:lnSpc>
                <a:spcPct val="107000"/>
              </a:lnSpc>
            </a:pPr>
            <a:r>
              <a:rPr lang="fr-FR" sz="1100" dirty="0">
                <a:ea typeface="+mn-lt"/>
                <a:cs typeface="+mn-lt"/>
              </a:rPr>
              <a:t>7. Exercice pratique</a:t>
            </a:r>
            <a:endParaRPr lang="fr-FR" dirty="0"/>
          </a:p>
          <a:p>
            <a:pPr>
              <a:lnSpc>
                <a:spcPct val="107000"/>
              </a:lnSpc>
            </a:pPr>
            <a:endParaRPr lang="fr-FR" sz="1100" dirty="0">
              <a:solidFill>
                <a:srgbClr val="003DA5"/>
              </a:solidFill>
              <a:latin typeface="Montserrat"/>
              <a:cs typeface="Times New Roman"/>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cs typeface="Times New Roman"/>
              </a:rPr>
              <a:t>Manager, RRH</a:t>
            </a:r>
          </a:p>
          <a:p>
            <a:pPr indent="-228600">
              <a:lnSpc>
                <a:spcPct val="107000"/>
              </a:lnSpc>
            </a:pPr>
            <a:endParaRPr lang="fr-FR" sz="1100" dirty="0">
              <a:solidFill>
                <a:srgbClr val="002060"/>
              </a:solidFill>
              <a:latin typeface="Montserrat"/>
              <a:cs typeface="Times New Roman"/>
            </a:endParaRPr>
          </a:p>
          <a:p>
            <a:pPr>
              <a:lnSpc>
                <a:spcPct val="107000"/>
              </a:lnSpc>
            </a:pPr>
            <a:endParaRPr lang="fr-FR" sz="1100" dirty="0">
              <a:ea typeface="+mn-lt"/>
              <a:cs typeface="+mn-lt"/>
            </a:endParaRPr>
          </a:p>
          <a:p>
            <a:pPr>
              <a:lnSpc>
                <a:spcPct val="107000"/>
              </a:lnSpc>
            </a:pPr>
            <a:r>
              <a:rPr lang="fr-FR" sz="1100" b="1" dirty="0">
                <a:solidFill>
                  <a:srgbClr val="002060"/>
                </a:solidFill>
                <a:latin typeface="Montserrat"/>
                <a:cs typeface="Times New Roman"/>
              </a:rPr>
              <a:t>Livrables de l'atelier :</a:t>
            </a:r>
            <a:endParaRPr lang="fr-FR" dirty="0"/>
          </a:p>
          <a:p>
            <a:pPr>
              <a:lnSpc>
                <a:spcPct val="107000"/>
              </a:lnSpc>
            </a:pPr>
            <a:r>
              <a:rPr lang="fr-FR" sz="1100" dirty="0">
                <a:solidFill>
                  <a:srgbClr val="002060"/>
                </a:solidFill>
                <a:latin typeface="Montserrat"/>
                <a:cs typeface="Times New Roman"/>
              </a:rPr>
              <a:t>Le livret PDI, la grille d’autodiagnostic vierge</a:t>
            </a:r>
          </a:p>
          <a:p>
            <a:pPr>
              <a:lnSpc>
                <a:spcPct val="107000"/>
              </a:lnSpc>
            </a:pPr>
            <a:endParaRPr lang="fr-FR" sz="1100" b="1" dirty="0">
              <a:solidFill>
                <a:srgbClr val="002060"/>
              </a:solidFill>
              <a:latin typeface="Montserrat"/>
              <a:cs typeface="Times New Roman"/>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dirty="0">
              <a:solidFill>
                <a:srgbClr val="002060"/>
              </a:solidFill>
              <a:cs typeface="Times New Roman"/>
            </a:endParaRPr>
          </a:p>
          <a:p>
            <a:pPr>
              <a:lnSpc>
                <a:spcPct val="107000"/>
              </a:lnSpc>
            </a:pPr>
            <a:r>
              <a:rPr lang="fr-FR" sz="1100" dirty="0">
                <a:solidFill>
                  <a:srgbClr val="002060"/>
                </a:solidFill>
                <a:latin typeface="Montserrat"/>
                <a:cs typeface="Times New Roman"/>
              </a:rPr>
              <a:t>Aucun</a:t>
            </a:r>
            <a:endParaRPr lang="fr-FR" sz="1100" dirty="0">
              <a:solidFill>
                <a:srgbClr val="002060"/>
              </a:solidFill>
              <a:latin typeface="Montserrat"/>
              <a:cs typeface="Times New Roman" panose="02020603050405020304" pitchFamily="18" charset="0"/>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2H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12</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Classe Virtuelle</a:t>
            </a:r>
            <a:endParaRPr lang="fr-FR" dirty="0">
              <a:solidFill>
                <a:srgbClr val="003DA5"/>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Visible à tous les  Manageurs et acteurs RH. </a:t>
            </a:r>
            <a:endParaRPr lang="fr-FR" sz="1100"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Déploiement : National</a:t>
            </a:r>
          </a:p>
          <a:p>
            <a:pPr marL="457200" indent="-228600">
              <a:lnSpc>
                <a:spcPct val="107000"/>
              </a:lnSpc>
              <a:buFont typeface="Arial"/>
              <a:buChar char="•"/>
            </a:pPr>
            <a:endParaRPr lang="fr-FR" sz="1100" b="1" dirty="0">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002354" y="8268233"/>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1302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43</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192860" y="581529"/>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ea typeface="+mn-lt"/>
                <a:cs typeface="+mn-lt"/>
              </a:rPr>
              <a:t>EMRG - LES ESSENTIELS DE L'ENTRETIEN PROFESSIONNEL (30min) - CLASSE VIRTUELLE </a:t>
            </a:r>
            <a:r>
              <a:rPr lang="fr-FR" sz="2000" dirty="0">
                <a:ea typeface="+mn-lt"/>
                <a:cs typeface="+mn-lt"/>
              </a:rPr>
              <a:t>  </a:t>
            </a:r>
            <a:r>
              <a:rPr lang="fr-FR" dirty="0">
                <a:ea typeface="+mn-lt"/>
                <a:cs typeface="+mn-lt"/>
              </a:rPr>
              <a:t>ZER5</a:t>
            </a: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r>
              <a:rPr lang="fr-FR" sz="1100" dirty="0">
                <a:ea typeface="+mn-lt"/>
                <a:cs typeface="+mn-lt"/>
              </a:rPr>
              <a:t>Accompagner les acteurs opérationnels dans la mise en œuvre de leur entretien professionnel.</a:t>
            </a:r>
          </a:p>
          <a:p>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ea typeface="+mn-lt"/>
              <a:cs typeface="Times New Roman"/>
            </a:endParaRPr>
          </a:p>
          <a:p>
            <a:r>
              <a:rPr lang="fr-FR" sz="1100" dirty="0">
                <a:ea typeface="+mn-lt"/>
                <a:cs typeface="+mn-lt"/>
              </a:rPr>
              <a:t>Cadre et enjeux de la démarche</a:t>
            </a:r>
          </a:p>
          <a:p>
            <a:r>
              <a:rPr lang="fr-FR" sz="1100" dirty="0">
                <a:ea typeface="+mn-lt"/>
                <a:cs typeface="+mn-lt"/>
              </a:rPr>
              <a:t>Les évolutions 2020 </a:t>
            </a:r>
          </a:p>
          <a:p>
            <a:r>
              <a:rPr lang="fr-FR" sz="1100" dirty="0">
                <a:ea typeface="+mn-lt"/>
                <a:cs typeface="+mn-lt"/>
              </a:rPr>
              <a:t>Aider à clarifier les différentes étapes de l’entretien professionnel, à préparer et réaliser l’entretien professionnel </a:t>
            </a:r>
          </a:p>
          <a:p>
            <a:r>
              <a:rPr lang="fr-FR" sz="1100" dirty="0">
                <a:ea typeface="+mn-lt"/>
                <a:cs typeface="+mn-lt"/>
              </a:rPr>
              <a:t>« Outiller » simplement et efficacement, donner des clés</a:t>
            </a:r>
          </a:p>
          <a:p>
            <a:endParaRPr lang="fr-FR" sz="1100" dirty="0">
              <a:solidFill>
                <a:srgbClr val="003DA5"/>
              </a:solidFill>
              <a:latin typeface="Montserrat"/>
              <a:cs typeface="Times New Roman"/>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cs typeface="Times New Roman"/>
              </a:rPr>
              <a:t>Manager, RRH</a:t>
            </a:r>
          </a:p>
          <a:p>
            <a:pPr>
              <a:lnSpc>
                <a:spcPct val="107000"/>
              </a:lnSpc>
            </a:pPr>
            <a:endParaRPr lang="fr-FR" sz="1100" dirty="0">
              <a:ea typeface="+mn-lt"/>
              <a:cs typeface="+mn-lt"/>
            </a:endParaRPr>
          </a:p>
          <a:p>
            <a:pPr>
              <a:lnSpc>
                <a:spcPct val="107000"/>
              </a:lnSpc>
            </a:pPr>
            <a:r>
              <a:rPr lang="fr-FR" sz="1100" b="1" dirty="0">
                <a:solidFill>
                  <a:srgbClr val="002060"/>
                </a:solidFill>
                <a:latin typeface="Montserrat"/>
                <a:cs typeface="Times New Roman"/>
              </a:rPr>
              <a:t>Livrables de l'atelier :</a:t>
            </a:r>
            <a:endParaRPr lang="fr-FR" dirty="0"/>
          </a:p>
          <a:p>
            <a:pPr>
              <a:lnSpc>
                <a:spcPct val="107000"/>
              </a:lnSpc>
            </a:pPr>
            <a:endParaRPr lang="fr-FR" sz="1100" b="1" dirty="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Support synthèses des informations. </a:t>
            </a:r>
          </a:p>
          <a:p>
            <a:pPr>
              <a:lnSpc>
                <a:spcPct val="107000"/>
              </a:lnSpc>
            </a:pPr>
            <a:endParaRPr lang="fr-FR" sz="1100" b="1" dirty="0">
              <a:solidFill>
                <a:srgbClr val="002060"/>
              </a:solidFill>
              <a:latin typeface="Montserrat"/>
              <a:cs typeface="Times New Roman"/>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dirty="0">
              <a:solidFill>
                <a:srgbClr val="002060"/>
              </a:solidFill>
              <a:cs typeface="Times New Roman"/>
            </a:endParaRPr>
          </a:p>
          <a:p>
            <a:pPr>
              <a:lnSpc>
                <a:spcPct val="107000"/>
              </a:lnSpc>
            </a:pPr>
            <a:r>
              <a:rPr lang="fr-FR" sz="1100" dirty="0">
                <a:solidFill>
                  <a:srgbClr val="002060"/>
                </a:solidFill>
                <a:latin typeface="Montserrat"/>
                <a:cs typeface="Times New Roman"/>
              </a:rPr>
              <a:t>Aucun</a:t>
            </a:r>
            <a:endParaRPr lang="fr-FR" sz="1100" dirty="0">
              <a:solidFill>
                <a:srgbClr val="002060"/>
              </a:solidFill>
              <a:latin typeface="Montserrat"/>
              <a:cs typeface="Times New Roman" panose="02020603050405020304" pitchFamily="18" charset="0"/>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1H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40</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b="1" dirty="0">
                <a:solidFill>
                  <a:srgbClr val="002060"/>
                </a:solidFill>
                <a:latin typeface="Montserrat"/>
                <a:cs typeface="Times New Roman"/>
              </a:rPr>
              <a:t>Classe Virtuelle</a:t>
            </a:r>
            <a:endParaRPr lang="fr-FR" b="1" dirty="0">
              <a:solidFill>
                <a:srgbClr val="003DA5"/>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Visible à tous les  Manageurs et acteurs RH</a:t>
            </a:r>
            <a:r>
              <a:rPr lang="fr-FR" sz="1100" dirty="0">
                <a:solidFill>
                  <a:srgbClr val="002060"/>
                </a:solidFill>
                <a:latin typeface="Montserrat"/>
                <a:cs typeface="Times New Roman"/>
              </a:rPr>
              <a:t>. </a:t>
            </a:r>
            <a:endParaRPr lang="fr-FR" sz="1100"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Déploiement : </a:t>
            </a:r>
            <a:r>
              <a:rPr lang="fr-FR" sz="1100" b="1" dirty="0">
                <a:solidFill>
                  <a:srgbClr val="002060"/>
                </a:solidFill>
                <a:latin typeface="Montserrat"/>
                <a:cs typeface="Times New Roman"/>
              </a:rPr>
              <a:t>National</a:t>
            </a:r>
          </a:p>
          <a:p>
            <a:pPr marL="457200" indent="-228600">
              <a:lnSpc>
                <a:spcPct val="107000"/>
              </a:lnSpc>
              <a:buFont typeface="Arial"/>
              <a:buChar char="•"/>
            </a:pPr>
            <a:endParaRPr lang="fr-FR" sz="1100" b="1" dirty="0">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113790" y="8610636"/>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775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F07971-0D0F-97A2-54F3-E09C7B244F24}"/>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4B225C9B-7AB3-C823-452A-30B507D67D06}"/>
              </a:ext>
            </a:extLst>
          </p:cNvPr>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44</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920F26F9-274D-0D79-E0FC-351CBBFC6CC6}"/>
              </a:ext>
            </a:extLst>
          </p:cNvPr>
          <p:cNvSpPr txBox="1"/>
          <p:nvPr/>
        </p:nvSpPr>
        <p:spPr>
          <a:xfrm>
            <a:off x="192860" y="581529"/>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ea typeface="+mn-lt"/>
                <a:cs typeface="+mn-lt"/>
              </a:rPr>
              <a:t>EMRG – COMMENT QUALIFIER UN PROJET PROFESSIONNEL (1h) - CLASSE VIRTUELLE </a:t>
            </a:r>
            <a:r>
              <a:rPr lang="fr-FR" sz="2000" dirty="0">
                <a:ea typeface="+mn-lt"/>
                <a:cs typeface="+mn-lt"/>
              </a:rPr>
              <a:t>  </a:t>
            </a:r>
            <a:r>
              <a:rPr lang="fr-FR" dirty="0">
                <a:ea typeface="+mn-lt"/>
                <a:cs typeface="+mn-lt"/>
              </a:rPr>
              <a:t>813733</a:t>
            </a: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r>
              <a:rPr lang="fr-FR" sz="1100" dirty="0">
                <a:ea typeface="+mn-lt"/>
                <a:cs typeface="+mn-lt"/>
              </a:rPr>
              <a:t>Accompagner les acteurs opérationnels dans la qualification des projets professionnels de leurs collaborateurs</a:t>
            </a:r>
            <a:r>
              <a:rPr lang="fr-FR" sz="1100" b="0" i="0" dirty="0">
                <a:solidFill>
                  <a:srgbClr val="595959"/>
                </a:solidFill>
                <a:effectLst/>
                <a:latin typeface="Segoe UI" panose="020B0502040204020203" pitchFamily="34" charset="0"/>
              </a:rPr>
              <a:t>.</a:t>
            </a:r>
            <a:r>
              <a:rPr lang="fr-FR" sz="1100" dirty="0">
                <a:ea typeface="+mn-lt"/>
                <a:cs typeface="+mn-lt"/>
              </a:rPr>
              <a:t>.</a:t>
            </a:r>
          </a:p>
          <a:p>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ea typeface="+mn-lt"/>
              <a:cs typeface="Times New Roman"/>
            </a:endParaRPr>
          </a:p>
          <a:p>
            <a:pPr>
              <a:buFont typeface="Arial" panose="020B0604020202020204" pitchFamily="34" charset="0"/>
              <a:buChar char="•"/>
            </a:pPr>
            <a:r>
              <a:rPr lang="fr-FR" sz="1100" dirty="0">
                <a:ea typeface="+mn-lt"/>
                <a:cs typeface="+mn-lt"/>
              </a:rPr>
              <a:t> Définir et expliquer ce qu’est un projet professionnel.</a:t>
            </a:r>
          </a:p>
          <a:p>
            <a:pPr algn="l">
              <a:buFont typeface="Arial" panose="020B0604020202020204" pitchFamily="34" charset="0"/>
              <a:buChar char="•"/>
            </a:pPr>
            <a:r>
              <a:rPr lang="fr-FR" sz="1100" dirty="0">
                <a:ea typeface="+mn-lt"/>
                <a:cs typeface="+mn-lt"/>
              </a:rPr>
              <a:t> Informer les managers et les RRH sur le marché de l'emploi en région et sur les dispositifs de mobilité professionnelle </a:t>
            </a:r>
          </a:p>
          <a:p>
            <a:pPr algn="l">
              <a:buFont typeface="Arial" panose="020B0604020202020204" pitchFamily="34" charset="0"/>
              <a:buChar char="•"/>
            </a:pPr>
            <a:r>
              <a:rPr lang="fr-FR" sz="1100" dirty="0">
                <a:ea typeface="+mn-lt"/>
                <a:cs typeface="+mn-lt"/>
              </a:rPr>
              <a:t> Illustrer par des exemples concrets le questionnement à mettre en place pour identifier et qualifier le projet professionnel</a:t>
            </a:r>
          </a:p>
          <a:p>
            <a:pPr algn="l">
              <a:buFont typeface="Arial" panose="020B0604020202020204" pitchFamily="34" charset="0"/>
              <a:buChar char="•"/>
            </a:pPr>
            <a:r>
              <a:rPr lang="fr-FR" sz="1100" dirty="0">
                <a:ea typeface="+mn-lt"/>
                <a:cs typeface="+mn-lt"/>
              </a:rPr>
              <a:t> Découvrir comment accompagner le collaborateur dans son projet professionnel.</a:t>
            </a:r>
          </a:p>
          <a:p>
            <a:pPr algn="l">
              <a:buFont typeface="Arial" panose="020B0604020202020204" pitchFamily="34" charset="0"/>
              <a:buChar char="•"/>
            </a:pPr>
            <a:r>
              <a:rPr lang="fr-FR" sz="1100" dirty="0">
                <a:ea typeface="+mn-lt"/>
                <a:cs typeface="+mn-lt"/>
              </a:rPr>
              <a:t> Savoir adopter la posture adéquate. </a:t>
            </a:r>
          </a:p>
          <a:p>
            <a:pPr algn="l">
              <a:buFont typeface="Arial" panose="020B0604020202020204" pitchFamily="34" charset="0"/>
              <a:buChar char="•"/>
            </a:pPr>
            <a:r>
              <a:rPr lang="fr-FR" sz="1100" dirty="0">
                <a:ea typeface="+mn-lt"/>
                <a:cs typeface="+mn-lt"/>
              </a:rPr>
              <a:t> Identifier les acteurs, les liens utiles et les outils facilitant la démarche du projet professionnel.</a:t>
            </a:r>
          </a:p>
          <a:p>
            <a:endParaRPr lang="fr-FR" sz="1100" dirty="0">
              <a:solidFill>
                <a:srgbClr val="003DA5"/>
              </a:solidFill>
              <a:latin typeface="Montserrat"/>
              <a:cs typeface="Times New Roman"/>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cs typeface="Times New Roman"/>
              </a:rPr>
              <a:t>Manager, RRH</a:t>
            </a:r>
          </a:p>
          <a:p>
            <a:pPr>
              <a:lnSpc>
                <a:spcPct val="107000"/>
              </a:lnSpc>
            </a:pPr>
            <a:endParaRPr lang="fr-FR" sz="1100" dirty="0">
              <a:ea typeface="+mn-lt"/>
              <a:cs typeface="+mn-lt"/>
            </a:endParaRPr>
          </a:p>
          <a:p>
            <a:pPr>
              <a:lnSpc>
                <a:spcPct val="107000"/>
              </a:lnSpc>
            </a:pPr>
            <a:r>
              <a:rPr lang="fr-FR" sz="1100" b="1" dirty="0">
                <a:solidFill>
                  <a:srgbClr val="002060"/>
                </a:solidFill>
                <a:latin typeface="Montserrat"/>
                <a:cs typeface="Times New Roman"/>
              </a:rPr>
              <a:t>Livrables de l'atelier :</a:t>
            </a:r>
            <a:endParaRPr lang="fr-FR" dirty="0"/>
          </a:p>
          <a:p>
            <a:pPr>
              <a:lnSpc>
                <a:spcPct val="107000"/>
              </a:lnSpc>
            </a:pPr>
            <a:endParaRPr lang="fr-FR" sz="1100" b="1" dirty="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Support synthèses des informations. </a:t>
            </a:r>
          </a:p>
          <a:p>
            <a:pPr>
              <a:lnSpc>
                <a:spcPct val="107000"/>
              </a:lnSpc>
            </a:pPr>
            <a:endParaRPr lang="fr-FR" sz="1100" b="1" dirty="0">
              <a:solidFill>
                <a:srgbClr val="002060"/>
              </a:solidFill>
              <a:latin typeface="Montserrat"/>
              <a:cs typeface="Times New Roman"/>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dirty="0">
              <a:solidFill>
                <a:srgbClr val="002060"/>
              </a:solidFill>
              <a:cs typeface="Times New Roman"/>
            </a:endParaRPr>
          </a:p>
          <a:p>
            <a:pPr>
              <a:lnSpc>
                <a:spcPct val="107000"/>
              </a:lnSpc>
            </a:pPr>
            <a:r>
              <a:rPr lang="fr-FR" sz="1100" dirty="0">
                <a:solidFill>
                  <a:srgbClr val="002060"/>
                </a:solidFill>
                <a:latin typeface="Montserrat"/>
                <a:cs typeface="Times New Roman"/>
              </a:rPr>
              <a:t>Aucun</a:t>
            </a:r>
            <a:endParaRPr lang="fr-FR" sz="1100" dirty="0">
              <a:solidFill>
                <a:srgbClr val="002060"/>
              </a:solidFill>
              <a:latin typeface="Montserrat"/>
              <a:cs typeface="Times New Roman" panose="02020603050405020304" pitchFamily="18" charset="0"/>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1H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40</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b="1" dirty="0">
                <a:solidFill>
                  <a:srgbClr val="002060"/>
                </a:solidFill>
                <a:latin typeface="Montserrat"/>
                <a:cs typeface="Times New Roman"/>
              </a:rPr>
              <a:t>Classe Virtuelle</a:t>
            </a:r>
            <a:endParaRPr lang="fr-FR" b="1" dirty="0">
              <a:solidFill>
                <a:srgbClr val="003DA5"/>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Visible à tous les  Manageurs et acteurs RH</a:t>
            </a:r>
            <a:r>
              <a:rPr lang="fr-FR" sz="1100" dirty="0">
                <a:solidFill>
                  <a:srgbClr val="002060"/>
                </a:solidFill>
                <a:latin typeface="Montserrat"/>
                <a:cs typeface="Times New Roman"/>
              </a:rPr>
              <a:t>. </a:t>
            </a:r>
            <a:endParaRPr lang="fr-FR" sz="1100"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Déploiement : </a:t>
            </a:r>
            <a:r>
              <a:rPr lang="fr-FR" sz="1100" b="1" dirty="0">
                <a:solidFill>
                  <a:srgbClr val="002060"/>
                </a:solidFill>
                <a:latin typeface="Montserrat"/>
                <a:cs typeface="Times New Roman"/>
              </a:rPr>
              <a:t>National</a:t>
            </a:r>
          </a:p>
          <a:p>
            <a:pPr marL="457200" indent="-228600">
              <a:lnSpc>
                <a:spcPct val="107000"/>
              </a:lnSpc>
              <a:buFont typeface="Arial"/>
              <a:buChar char="•"/>
            </a:pPr>
            <a:endParaRPr lang="fr-FR" sz="1100" b="1" dirty="0">
              <a:solidFill>
                <a:srgbClr val="002060"/>
              </a:solidFill>
              <a:latin typeface="Montserrat"/>
              <a:ea typeface="Calibri" panose="020F0502020204030204" pitchFamily="34" charset="0"/>
              <a:cs typeface="Times New Roman"/>
            </a:endParaRPr>
          </a:p>
        </p:txBody>
      </p:sp>
      <p:pic>
        <p:nvPicPr>
          <p:cNvPr id="5" name="Image 4">
            <a:extLst>
              <a:ext uri="{FF2B5EF4-FFF2-40B4-BE49-F238E27FC236}">
                <a16:creationId xmlns:a16="http://schemas.microsoft.com/office/drawing/2014/main" id="{3632B6C0-1FDE-0B90-4145-7D635414A107}"/>
              </a:ext>
            </a:extLst>
          </p:cNvPr>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88B35F3F-2FA0-034A-536F-97373F67AF98}"/>
              </a:ext>
            </a:extLst>
          </p:cNvPr>
          <p:cNvSpPr txBox="1">
            <a:spLocks noChangeArrowheads="1"/>
          </p:cNvSpPr>
          <p:nvPr/>
        </p:nvSpPr>
        <p:spPr bwMode="auto">
          <a:xfrm>
            <a:off x="1113790" y="8610636"/>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55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5</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r>
              <a:rPr lang="fr-FR" sz="2000" b="1">
                <a:solidFill>
                  <a:srgbClr val="002060"/>
                </a:solidFill>
                <a:latin typeface="Montserrat-Light"/>
                <a:cs typeface="Times New Roman"/>
              </a:rPr>
              <a:t>Titre : Colonne C</a:t>
            </a:r>
            <a:endParaRPr lang="fr-FR" sz="2000" b="1" strike="sngStrike">
              <a:solidFill>
                <a:srgbClr val="002060"/>
              </a:solidFill>
              <a:latin typeface="Montserrat-Light"/>
              <a:cs typeface="Times New Roman"/>
            </a:endParaRPr>
          </a:p>
          <a:p>
            <a:pPr algn="ctr">
              <a:lnSpc>
                <a:spcPct val="107000"/>
              </a:lnSpc>
            </a:pPr>
            <a:r>
              <a:rPr lang="fr-FR" sz="1200" i="1">
                <a:solidFill>
                  <a:srgbClr val="002060"/>
                </a:solidFill>
                <a:latin typeface="Montserrat-Light"/>
                <a:cs typeface="Times New Roman"/>
              </a:rPr>
              <a:t>Un seul Code </a:t>
            </a:r>
            <a:r>
              <a:rPr lang="fr-FR" sz="1200" i="1" err="1">
                <a:solidFill>
                  <a:srgbClr val="002060"/>
                </a:solidFill>
                <a:latin typeface="Montserrat-Light"/>
                <a:cs typeface="Times New Roman"/>
              </a:rPr>
              <a:t>Boform</a:t>
            </a:r>
            <a:r>
              <a:rPr lang="fr-FR" sz="1200" i="1">
                <a:solidFill>
                  <a:srgbClr val="002060"/>
                </a:solidFill>
                <a:latin typeface="Montserrat-Light"/>
                <a:cs typeface="Times New Roman"/>
              </a:rPr>
              <a:t> =</a:t>
            </a:r>
            <a:r>
              <a:rPr lang="fr-FR" sz="1200" b="1" i="1">
                <a:solidFill>
                  <a:srgbClr val="002060"/>
                </a:solidFill>
                <a:latin typeface="Montserrat-Light"/>
                <a:cs typeface="Times New Roman"/>
              </a:rPr>
              <a:t> Colonne D</a:t>
            </a: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Objectifs de l’atelier  :</a:t>
            </a:r>
            <a:endParaRPr lang="fr-FR">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a:solidFill>
                  <a:srgbClr val="002060"/>
                </a:solidFill>
                <a:latin typeface="Montserrat"/>
                <a:cs typeface="Times New Roman"/>
              </a:rPr>
              <a:t>Information de la </a:t>
            </a:r>
            <a:r>
              <a:rPr lang="fr-FR" sz="1100" b="1">
                <a:solidFill>
                  <a:srgbClr val="002060"/>
                </a:solidFill>
                <a:latin typeface="Montserrat"/>
                <a:cs typeface="Times New Roman"/>
              </a:rPr>
              <a:t>colonne M</a:t>
            </a:r>
            <a:r>
              <a:rPr lang="fr-FR" sz="1100">
                <a:solidFill>
                  <a:srgbClr val="002060"/>
                </a:solidFill>
                <a:latin typeface="Montserrat"/>
                <a:cs typeface="Times New Roman"/>
              </a:rPr>
              <a:t> du tableau Excel de l'offre !</a:t>
            </a:r>
          </a:p>
          <a:p>
            <a:pPr marL="457200" indent="-228600">
              <a:lnSpc>
                <a:spcPct val="107000"/>
              </a:lnSpc>
              <a:buFont typeface="Arial"/>
              <a:buChar char="•"/>
            </a:pPr>
            <a:endParaRPr lang="fr-FR" sz="1100">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Programme :</a:t>
            </a:r>
            <a:endParaRPr lang="fr-FR" sz="1100">
              <a:solidFill>
                <a:srgbClr val="002060"/>
              </a:solidFill>
              <a:latin typeface="Montserrat"/>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endParaRPr lang="fr-FR" sz="1100">
              <a:solidFill>
                <a:srgbClr val="003DA5"/>
              </a:solidFill>
              <a:latin typeface="Montserrat"/>
              <a:cs typeface="Times New Roman" panose="02020603050405020304" pitchFamily="18" charset="0"/>
            </a:endParaRPr>
          </a:p>
          <a:p>
            <a:pPr>
              <a:lnSpc>
                <a:spcPct val="107000"/>
              </a:lnSpc>
            </a:pPr>
            <a:r>
              <a:rPr lang="fr-FR" sz="1100">
                <a:solidFill>
                  <a:srgbClr val="002060"/>
                </a:solidFill>
                <a:latin typeface="Montserrat"/>
                <a:cs typeface="Times New Roman"/>
              </a:rPr>
              <a:t>Information de la </a:t>
            </a:r>
            <a:r>
              <a:rPr lang="fr-FR" sz="1100" b="1">
                <a:solidFill>
                  <a:srgbClr val="002060"/>
                </a:solidFill>
                <a:latin typeface="Montserrat"/>
                <a:cs typeface="Times New Roman"/>
              </a:rPr>
              <a:t>colonne P</a:t>
            </a:r>
            <a:r>
              <a:rPr lang="fr-FR" sz="1100">
                <a:solidFill>
                  <a:srgbClr val="002060"/>
                </a:solidFill>
                <a:latin typeface="Montserrat"/>
                <a:cs typeface="Times New Roman"/>
              </a:rPr>
              <a:t> du tableau Excel de l'offre !</a:t>
            </a:r>
            <a:endParaRPr lang="fr-FR">
              <a:solidFill>
                <a:srgbClr val="003DA5"/>
              </a:solidFill>
              <a:latin typeface="Montserrat"/>
              <a:cs typeface="Times New Roman"/>
            </a:endParaRPr>
          </a:p>
          <a:p>
            <a:pPr marL="457200" indent="-228600">
              <a:lnSpc>
                <a:spcPct val="107000"/>
              </a:lnSpc>
              <a:buFont typeface="Arial" panose="020B0604020202020204" pitchFamily="34" charset="0"/>
              <a:buChar char="•"/>
            </a:pPr>
            <a:endParaRPr lang="fr-FR" sz="1100">
              <a:solidFill>
                <a:srgbClr val="002060"/>
              </a:solidFill>
              <a:latin typeface="Montserrat"/>
              <a:cs typeface="Times New Roman" panose="02020603050405020304" pitchFamily="18" charset="0"/>
            </a:endParaRPr>
          </a:p>
          <a:p>
            <a:pPr indent="-228600">
              <a:lnSpc>
                <a:spcPct val="107000"/>
              </a:lnSpc>
              <a:buFont typeface="Arial" panose="020B0604020202020204" pitchFamily="34" charset="0"/>
              <a:buChar char="•"/>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Cible :</a:t>
            </a:r>
            <a:endParaRPr lang="fr-FR">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a:solidFill>
                  <a:srgbClr val="002060"/>
                </a:solidFill>
                <a:latin typeface="Montserrat"/>
                <a:cs typeface="Times New Roman"/>
              </a:rPr>
              <a:t>Le Rajouter dans le tableau Excel synthèse de l'offre colonne Q</a:t>
            </a:r>
            <a:endParaRPr lang="fr-FR">
              <a:cs typeface="Times New Roman"/>
            </a:endParaRPr>
          </a:p>
          <a:p>
            <a:pPr indent="-228600">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err="1">
                <a:solidFill>
                  <a:srgbClr val="002060"/>
                </a:solidFill>
                <a:latin typeface="Montserrat"/>
                <a:cs typeface="Times New Roman"/>
              </a:rPr>
              <a:t>Pré-requis</a:t>
            </a:r>
            <a:r>
              <a:rPr lang="fr-FR" sz="1100" b="1">
                <a:solidFill>
                  <a:srgbClr val="002060"/>
                </a:solidFill>
                <a:latin typeface="Montserrat"/>
                <a:cs typeface="Times New Roman"/>
              </a:rPr>
              <a:t> : </a:t>
            </a:r>
            <a:endParaRPr lang="fr-FR">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a:solidFill>
                  <a:srgbClr val="002060"/>
                </a:solidFill>
                <a:latin typeface="Montserrat"/>
                <a:cs typeface="Times New Roman"/>
              </a:rPr>
              <a:t>Infos </a:t>
            </a:r>
            <a:r>
              <a:rPr lang="fr-FR" sz="1100" b="1">
                <a:solidFill>
                  <a:srgbClr val="002060"/>
                </a:solidFill>
                <a:latin typeface="Montserrat"/>
                <a:cs typeface="Times New Roman"/>
              </a:rPr>
              <a:t>colonne N</a:t>
            </a:r>
            <a:endParaRPr lang="fr-FR">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Livrables de l'atelier :</a:t>
            </a:r>
            <a:endParaRPr lang="fr-FR" sz="1100">
              <a:solidFill>
                <a:srgbClr val="002060"/>
              </a:solidFill>
              <a:latin typeface="Montserrat"/>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marL="457200" indent="-228600">
              <a:lnSpc>
                <a:spcPct val="107000"/>
              </a:lnSpc>
              <a:spcAft>
                <a:spcPts val="800"/>
              </a:spcAft>
            </a:pPr>
            <a:r>
              <a:rPr lang="fr-FR" sz="1100">
                <a:solidFill>
                  <a:srgbClr val="002060"/>
                </a:solidFill>
                <a:latin typeface="Montserrat"/>
                <a:cs typeface="Times New Roman"/>
              </a:rPr>
              <a:t>Attention : il ne s'agit que de ceux à destination du collaborateur et de sn manager.  </a:t>
            </a:r>
            <a:endParaRPr lang="fr-FR">
              <a:cs typeface="Times New Roman"/>
            </a:endParaRPr>
          </a:p>
          <a:p>
            <a:pPr marL="457200" indent="-228600">
              <a:lnSpc>
                <a:spcPct val="107000"/>
              </a:lnSpc>
              <a:spcAft>
                <a:spcPts val="800"/>
              </a:spcAft>
            </a:pPr>
            <a:r>
              <a:rPr lang="fr-FR" sz="1100">
                <a:solidFill>
                  <a:srgbClr val="002060"/>
                </a:solidFill>
                <a:latin typeface="Montserrat"/>
                <a:cs typeface="Times New Roman"/>
              </a:rPr>
              <a:t>Une partie seulement des infos </a:t>
            </a:r>
            <a:r>
              <a:rPr lang="fr-FR" sz="1100" b="1">
                <a:solidFill>
                  <a:srgbClr val="002060"/>
                </a:solidFill>
                <a:latin typeface="Montserrat"/>
                <a:cs typeface="Times New Roman"/>
              </a:rPr>
              <a:t>colonne  W</a:t>
            </a:r>
            <a:endParaRPr lang="fr-FR">
              <a:solidFill>
                <a:srgbClr val="003DA5"/>
              </a:solidFill>
              <a:latin typeface="Montserrat"/>
              <a:cs typeface="Times New Roman"/>
            </a:endParaRPr>
          </a:p>
          <a:p>
            <a:pPr marL="457200" indent="-228600">
              <a:lnSpc>
                <a:spcPct val="107000"/>
              </a:lnSpc>
              <a:spcAft>
                <a:spcPts val="800"/>
              </a:spcAft>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Modalités </a:t>
            </a:r>
            <a:endParaRPr lang="fr-FR" sz="1100">
              <a:solidFill>
                <a:srgbClr val="002060"/>
              </a:solidFill>
              <a:latin typeface="Montserrat"/>
              <a:cs typeface="Times New Roman"/>
            </a:endParaRPr>
          </a:p>
          <a:p>
            <a:pPr marL="457200" indent="-228600">
              <a:lnSpc>
                <a:spcPct val="107000"/>
              </a:lnSpc>
              <a:buFont typeface="Arial"/>
              <a:buChar char="•"/>
            </a:pPr>
            <a:r>
              <a:rPr lang="fr-FR" sz="1100">
                <a:solidFill>
                  <a:srgbClr val="002060"/>
                </a:solidFill>
                <a:latin typeface="Montserrat"/>
                <a:cs typeface="Times New Roman"/>
              </a:rPr>
              <a:t>Durée : </a:t>
            </a:r>
            <a:r>
              <a:rPr lang="fr-FR" sz="1100" b="1">
                <a:solidFill>
                  <a:srgbClr val="002060"/>
                </a:solidFill>
                <a:latin typeface="Montserrat"/>
                <a:cs typeface="Times New Roman"/>
              </a:rPr>
              <a:t>Colonne E</a:t>
            </a:r>
          </a:p>
          <a:p>
            <a:pPr marL="457200" indent="-228600">
              <a:lnSpc>
                <a:spcPct val="107000"/>
              </a:lnSpc>
              <a:buFont typeface="Arial"/>
              <a:buChar char="•"/>
            </a:pPr>
            <a:r>
              <a:rPr lang="fr-FR" sz="1100">
                <a:solidFill>
                  <a:srgbClr val="002060"/>
                </a:solidFill>
                <a:latin typeface="Montserrat"/>
                <a:cs typeface="Times New Roman"/>
              </a:rPr>
              <a:t>Nombre de participants maximum : </a:t>
            </a:r>
            <a:r>
              <a:rPr lang="fr-FR" sz="1100" b="1">
                <a:solidFill>
                  <a:srgbClr val="002060"/>
                </a:solidFill>
                <a:latin typeface="Montserrat"/>
                <a:cs typeface="Times New Roman"/>
              </a:rPr>
              <a:t>Colonne F</a:t>
            </a:r>
            <a:endParaRPr lang="fr-FR">
              <a:cs typeface="Times New Roman"/>
            </a:endParaRPr>
          </a:p>
          <a:p>
            <a:pPr marL="457200" indent="-228600">
              <a:lnSpc>
                <a:spcPct val="107000"/>
              </a:lnSpc>
              <a:buFont typeface="Arial"/>
              <a:buChar char="•"/>
            </a:pPr>
            <a:r>
              <a:rPr lang="fr-FR" sz="1100">
                <a:solidFill>
                  <a:srgbClr val="002060"/>
                </a:solidFill>
                <a:latin typeface="Montserrat"/>
                <a:cs typeface="Times New Roman"/>
              </a:rPr>
              <a:t>Nombre de participants minimums : </a:t>
            </a:r>
            <a:r>
              <a:rPr lang="fr-FR" sz="1100" b="1">
                <a:solidFill>
                  <a:srgbClr val="002060"/>
                </a:solidFill>
                <a:latin typeface="Montserrat"/>
                <a:cs typeface="Times New Roman"/>
              </a:rPr>
              <a:t>Colonne F</a:t>
            </a:r>
            <a:endParaRPr lang="fr-FR">
              <a:cs typeface="Times New Roman"/>
            </a:endParaRPr>
          </a:p>
          <a:p>
            <a:pPr marL="457200" indent="-228600">
              <a:lnSpc>
                <a:spcPct val="107000"/>
              </a:lnSpc>
              <a:buFont typeface="Arial"/>
              <a:buChar char="•"/>
            </a:pPr>
            <a:r>
              <a:rPr lang="fr-FR" sz="1100">
                <a:solidFill>
                  <a:srgbClr val="002060"/>
                </a:solidFill>
                <a:latin typeface="Montserrat"/>
                <a:cs typeface="Times New Roman"/>
              </a:rPr>
              <a:t>Présentiel / Classe Virtuelle :</a:t>
            </a:r>
            <a:r>
              <a:rPr lang="fr-FR" sz="1100" b="1">
                <a:solidFill>
                  <a:srgbClr val="002060"/>
                </a:solidFill>
                <a:latin typeface="Montserrat"/>
                <a:cs typeface="Times New Roman"/>
              </a:rPr>
              <a:t> Colonne E</a:t>
            </a:r>
            <a:endParaRPr lang="fr-FR">
              <a:cs typeface="Times New Roman"/>
            </a:endParaRPr>
          </a:p>
          <a:p>
            <a:pPr marL="457200" indent="-228600">
              <a:lnSpc>
                <a:spcPct val="107000"/>
              </a:lnSpc>
              <a:buFont typeface="Arial"/>
              <a:buChar char="•"/>
            </a:pPr>
            <a:r>
              <a:rPr lang="fr-FR" sz="1100">
                <a:solidFill>
                  <a:srgbClr val="002060"/>
                </a:solidFill>
                <a:latin typeface="Montserrat"/>
                <a:cs typeface="Times New Roman"/>
              </a:rPr>
              <a:t>Statut : Ouvert pour les Projets de Transformations ou Visible à tous les collaborateurs. </a:t>
            </a:r>
            <a:r>
              <a:rPr lang="fr-FR" sz="1100" b="1">
                <a:solidFill>
                  <a:srgbClr val="002060"/>
                </a:solidFill>
                <a:latin typeface="Montserrat"/>
                <a:cs typeface="Times New Roman"/>
              </a:rPr>
              <a:t>Colonne I</a:t>
            </a:r>
            <a:endParaRPr lang="fr-FR">
              <a:cs typeface="Times New Roman"/>
            </a:endParaRPr>
          </a:p>
          <a:p>
            <a:pPr marL="457200" indent="-228600">
              <a:lnSpc>
                <a:spcPct val="107000"/>
              </a:lnSpc>
              <a:buFont typeface="Arial"/>
              <a:buChar char="•"/>
            </a:pPr>
            <a:r>
              <a:rPr lang="fr-FR" sz="1100">
                <a:solidFill>
                  <a:srgbClr val="002060"/>
                </a:solidFill>
                <a:latin typeface="Montserrat"/>
                <a:ea typeface="Calibri" panose="020F0502020204030204" pitchFamily="34" charset="0"/>
                <a:cs typeface="Times New Roman"/>
              </a:rPr>
              <a:t>Déploiement : National ou Régionale</a:t>
            </a:r>
            <a:r>
              <a:rPr lang="fr-FR" sz="1100" b="1">
                <a:solidFill>
                  <a:srgbClr val="002060"/>
                </a:solidFill>
                <a:latin typeface="Montserrat"/>
                <a:ea typeface="Calibri" panose="020F0502020204030204" pitchFamily="34" charset="0"/>
                <a:cs typeface="Times New Roman"/>
              </a:rPr>
              <a:t> Colonne D</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ZoneTexte 9"/>
          <p:cNvSpPr txBox="1"/>
          <p:nvPr/>
        </p:nvSpPr>
        <p:spPr>
          <a:xfrm>
            <a:off x="-6671" y="190671"/>
            <a:ext cx="4403432" cy="369332"/>
          </a:xfrm>
          <a:prstGeom prst="rect">
            <a:avLst/>
          </a:prstGeom>
          <a:noFill/>
        </p:spPr>
        <p:txBody>
          <a:bodyPr wrap="square" rtlCol="0">
            <a:spAutoFit/>
          </a:bodyPr>
          <a:lstStyle/>
          <a:p>
            <a:pPr algn="l"/>
            <a:r>
              <a:rPr lang="fr-FR" b="1">
                <a:solidFill>
                  <a:schemeClr val="accent5"/>
                </a:solidFill>
              </a:rPr>
              <a:t>Un Exemple de fiche. </a:t>
            </a:r>
          </a:p>
        </p:txBody>
      </p:sp>
    </p:spTree>
    <p:extLst>
      <p:ext uri="{BB962C8B-B14F-4D97-AF65-F5344CB8AC3E}">
        <p14:creationId xmlns:p14="http://schemas.microsoft.com/office/powerpoint/2010/main" val="381674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 y="3858615"/>
            <a:ext cx="6854123" cy="4706014"/>
          </a:xfrm>
          <a:prstGeom prst="rect">
            <a:avLst/>
          </a:prstGeom>
        </p:spPr>
      </p:pic>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6</a:t>
            </a:fld>
            <a:endParaRPr lang="fr-FR">
              <a:latin typeface="Montserrat" panose="00000500000000000000" pitchFamily="2" charset="0"/>
            </a:endParaRPr>
          </a:p>
        </p:txBody>
      </p:sp>
      <p:graphicFrame>
        <p:nvGraphicFramePr>
          <p:cNvPr id="31" name="Diagramme 30"/>
          <p:cNvGraphicFramePr/>
          <p:nvPr>
            <p:extLst>
              <p:ext uri="{D42A27DB-BD31-4B8C-83A1-F6EECF244321}">
                <p14:modId xmlns:p14="http://schemas.microsoft.com/office/powerpoint/2010/main" val="2212831214"/>
              </p:ext>
            </p:extLst>
          </p:nvPr>
        </p:nvGraphicFramePr>
        <p:xfrm>
          <a:off x="-19493" y="888876"/>
          <a:ext cx="6877493" cy="10958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Zone de texte 2"/>
          <p:cNvSpPr txBox="1"/>
          <p:nvPr/>
        </p:nvSpPr>
        <p:spPr>
          <a:xfrm>
            <a:off x="-19853" y="326955"/>
            <a:ext cx="6877493" cy="657924"/>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300" b="1">
                <a:solidFill>
                  <a:srgbClr val="003DA5"/>
                </a:solidFill>
                <a:effectLst/>
                <a:latin typeface="Montserrat" panose="00000500000000000000" pitchFamily="2" charset="0"/>
                <a:ea typeface="Calibri" panose="020F0502020204030204" pitchFamily="34" charset="0"/>
                <a:cs typeface="Times New Roman" panose="02020603050405020304" pitchFamily="18" charset="0"/>
              </a:rPr>
              <a:t>Fiches de présentations - Atelier collectifs</a:t>
            </a:r>
          </a:p>
        </p:txBody>
      </p:sp>
      <p:pic>
        <p:nvPicPr>
          <p:cNvPr id="7" name="Image 6"/>
          <p:cNvPicPr>
            <a:picLocks noChangeAspect="1"/>
          </p:cNvPicPr>
          <p:nvPr/>
        </p:nvPicPr>
        <p:blipFill>
          <a:blip r:embed="rId9"/>
          <a:stretch>
            <a:fillRect/>
          </a:stretch>
        </p:blipFill>
        <p:spPr>
          <a:xfrm>
            <a:off x="161735" y="8973928"/>
            <a:ext cx="1000265" cy="752580"/>
          </a:xfrm>
          <a:prstGeom prst="rect">
            <a:avLst/>
          </a:prstGeom>
        </p:spPr>
      </p:pic>
      <p:sp>
        <p:nvSpPr>
          <p:cNvPr id="10" name="ZoneTexte 9">
            <a:extLst>
              <a:ext uri="{FF2B5EF4-FFF2-40B4-BE49-F238E27FC236}">
                <a16:creationId xmlns:a16="http://schemas.microsoft.com/office/drawing/2014/main" id="{5706B4D1-3C45-79DC-767D-EE9CC0F5B29C}"/>
              </a:ext>
            </a:extLst>
          </p:cNvPr>
          <p:cNvSpPr txBox="1"/>
          <p:nvPr/>
        </p:nvSpPr>
        <p:spPr>
          <a:xfrm>
            <a:off x="-14961" y="2440909"/>
            <a:ext cx="6606296" cy="30777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1400" dirty="0">
                <a:solidFill>
                  <a:schemeClr val="accent5"/>
                </a:solidFill>
                <a:latin typeface="Montserrat-Light"/>
              </a:rPr>
              <a:t>Lien vers CAP2 : </a:t>
            </a:r>
            <a:r>
              <a:rPr lang="fr-FR" sz="1400" dirty="0">
                <a:ea typeface="+mn-lt"/>
                <a:cs typeface="+mn-lt"/>
                <a:hlinkClick r:id="rId10"/>
              </a:rPr>
              <a:t>1 - Connaître mon marché de l'emploi (sharepoint.com)</a:t>
            </a:r>
            <a:endParaRPr lang="fr-FR" sz="1400">
              <a:solidFill>
                <a:schemeClr val="accent5"/>
              </a:solidFill>
              <a:latin typeface="Montserrat"/>
            </a:endParaRPr>
          </a:p>
        </p:txBody>
      </p:sp>
    </p:spTree>
    <p:extLst>
      <p:ext uri="{BB962C8B-B14F-4D97-AF65-F5344CB8AC3E}">
        <p14:creationId xmlns:p14="http://schemas.microsoft.com/office/powerpoint/2010/main" val="164961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7</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latin typeface="Montserrat-Light"/>
                <a:cs typeface="Times New Roman"/>
              </a:rPr>
              <a:t>EMRG - Le Groupe La Poste et ses filiales (2h) - CLASSE VIRTUELLE</a:t>
            </a:r>
          </a:p>
          <a:p>
            <a:pPr algn="ctr">
              <a:lnSpc>
                <a:spcPct val="107000"/>
              </a:lnSpc>
            </a:pPr>
            <a:r>
              <a:rPr lang="fr-FR" sz="1200" b="1" i="1" dirty="0">
                <a:solidFill>
                  <a:srgbClr val="002060"/>
                </a:solidFill>
                <a:latin typeface="Montserrat-Light"/>
                <a:cs typeface="Times New Roman"/>
              </a:rPr>
              <a:t>ZDNQ</a:t>
            </a: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marL="171450" indent="-171450">
              <a:lnSpc>
                <a:spcPct val="107000"/>
              </a:lnSpc>
              <a:buFont typeface="Arial" panose="020B0604020202020204" pitchFamily="34" charset="0"/>
              <a:buChar char="•"/>
            </a:pPr>
            <a:r>
              <a:rPr lang="fr-FR" sz="1100" dirty="0">
                <a:solidFill>
                  <a:srgbClr val="002060"/>
                </a:solidFill>
                <a:cs typeface="Times New Roman"/>
              </a:rPr>
              <a:t>S’informer sur les évolutions du Groupe (chiffres clés, actualités et faits marquants, </a:t>
            </a:r>
            <a:r>
              <a:rPr lang="fr-FR" sz="1100" dirty="0" err="1">
                <a:solidFill>
                  <a:srgbClr val="002060"/>
                </a:solidFill>
                <a:cs typeface="Times New Roman"/>
              </a:rPr>
              <a:t>etc</a:t>
            </a:r>
            <a:r>
              <a:rPr lang="fr-FR" sz="1100" dirty="0">
                <a:solidFill>
                  <a:srgbClr val="002060"/>
                </a:solidFill>
                <a:cs typeface="Times New Roman"/>
              </a:rPr>
              <a:t>)  </a:t>
            </a:r>
          </a:p>
          <a:p>
            <a:pPr marL="171450" indent="-171450">
              <a:lnSpc>
                <a:spcPct val="107000"/>
              </a:lnSpc>
              <a:buFont typeface="Arial" panose="020B0604020202020204" pitchFamily="34" charset="0"/>
              <a:buChar char="•"/>
            </a:pPr>
            <a:r>
              <a:rPr lang="fr-FR" sz="1100" dirty="0">
                <a:solidFill>
                  <a:srgbClr val="002060"/>
                </a:solidFill>
                <a:cs typeface="Times New Roman"/>
              </a:rPr>
              <a:t>Connaître les entités (branches, filiales) qui composent le Groupe et leurs activités  </a:t>
            </a:r>
          </a:p>
          <a:p>
            <a:pPr marL="171450" indent="-171450">
              <a:lnSpc>
                <a:spcPct val="107000"/>
              </a:lnSpc>
              <a:buFont typeface="Arial" panose="020B0604020202020204" pitchFamily="34" charset="0"/>
              <a:buChar char="•"/>
            </a:pPr>
            <a:r>
              <a:rPr lang="fr-FR" sz="1100" dirty="0">
                <a:solidFill>
                  <a:srgbClr val="002060"/>
                </a:solidFill>
                <a:cs typeface="Times New Roman"/>
              </a:rPr>
              <a:t>Mieux comprendre les orientations stratégiques du Groupe et des Branches</a:t>
            </a:r>
            <a:endParaRPr lang="fr-FR" sz="1100" dirty="0">
              <a:solidFill>
                <a:srgbClr val="002060"/>
              </a:solidFill>
              <a:latin typeface="Montserrat"/>
              <a:cs typeface="Times New Roman" panose="02020603050405020304" pitchFamily="18" charset="0"/>
            </a:endParaRP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dirty="0">
              <a:solidFill>
                <a:srgbClr val="003DA5"/>
              </a:solidFill>
              <a:latin typeface="Montserrat"/>
              <a:cs typeface="Times New Roman" panose="02020603050405020304" pitchFamily="18" charset="0"/>
            </a:endParaRPr>
          </a:p>
          <a:p>
            <a:pPr>
              <a:lnSpc>
                <a:spcPct val="107000"/>
              </a:lnSpc>
            </a:pPr>
            <a:r>
              <a:rPr lang="fr-FR" sz="1100" dirty="0">
                <a:solidFill>
                  <a:srgbClr val="002060"/>
                </a:solidFill>
                <a:cs typeface="Times New Roman"/>
              </a:rPr>
              <a:t>• Le Groupe La Poste</a:t>
            </a:r>
          </a:p>
          <a:p>
            <a:pPr>
              <a:lnSpc>
                <a:spcPct val="107000"/>
              </a:lnSpc>
            </a:pPr>
            <a:r>
              <a:rPr lang="fr-FR" sz="1100" dirty="0">
                <a:solidFill>
                  <a:srgbClr val="002060"/>
                </a:solidFill>
                <a:cs typeface="Times New Roman"/>
              </a:rPr>
              <a:t>• Les branches et les filiales du Groupe</a:t>
            </a:r>
          </a:p>
          <a:p>
            <a:pPr>
              <a:lnSpc>
                <a:spcPct val="107000"/>
              </a:lnSpc>
            </a:pPr>
            <a:r>
              <a:rPr lang="fr-FR" sz="1100" dirty="0">
                <a:solidFill>
                  <a:srgbClr val="002060"/>
                </a:solidFill>
                <a:cs typeface="Times New Roman"/>
              </a:rPr>
              <a:t>• La politique RH du groupe &amp; Un avenir pour chaque postier</a:t>
            </a:r>
          </a:p>
          <a:p>
            <a:pPr>
              <a:lnSpc>
                <a:spcPct val="107000"/>
              </a:lnSpc>
            </a:pPr>
            <a:r>
              <a:rPr lang="fr-FR" sz="1100" dirty="0">
                <a:solidFill>
                  <a:srgbClr val="002060"/>
                </a:solidFill>
                <a:cs typeface="Times New Roman"/>
              </a:rPr>
              <a:t>• L’évolution professionnelle concrètement</a:t>
            </a: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 collaborateurs postiers</a:t>
            </a:r>
            <a:endParaRPr lang="fr-FR" dirty="0">
              <a:cs typeface="Times New Roman"/>
            </a:endParaRPr>
          </a:p>
          <a:p>
            <a:pPr indent="-228600">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b="1" dirty="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Aucun</a:t>
            </a:r>
            <a:endParaRPr lang="fr-FR" sz="1100" dirty="0">
              <a:solidFill>
                <a:srgbClr val="002060"/>
              </a:solidFill>
              <a:latin typeface="Montserrat"/>
              <a:cs typeface="Times New Roman" panose="02020603050405020304" pitchFamily="18" charset="0"/>
            </a:endParaRPr>
          </a:p>
          <a:p>
            <a:pPr marL="457200" indent="-228600">
              <a:lnSpc>
                <a:spcPct val="107000"/>
              </a:lnSpc>
              <a:spcAft>
                <a:spcPts val="800"/>
              </a:spcAft>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2H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15</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b="1"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Modalité : </a:t>
            </a:r>
            <a:r>
              <a:rPr lang="fr-FR" sz="1100" b="1" dirty="0">
                <a:solidFill>
                  <a:srgbClr val="002060"/>
                </a:solidFill>
                <a:latin typeface="Montserrat"/>
                <a:cs typeface="Times New Roman"/>
              </a:rPr>
              <a:t>Classe Virtuelle </a:t>
            </a: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Visible à tous les collaborateurs</a:t>
            </a:r>
            <a:r>
              <a:rPr lang="fr-FR" sz="1100" dirty="0">
                <a:solidFill>
                  <a:srgbClr val="002060"/>
                </a:solidFill>
                <a:latin typeface="Montserrat"/>
                <a:cs typeface="Times New Roman"/>
              </a:rPr>
              <a:t>. </a:t>
            </a: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3233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735080" y="8868450"/>
            <a:ext cx="1543050" cy="527050"/>
          </a:xfrm>
        </p:spPr>
        <p:txBody>
          <a:bodyPr/>
          <a:lstStyle/>
          <a:p>
            <a:fld id="{2638CE0C-F8D9-4FA4-90BE-2CFBDF03F078}" type="slidenum">
              <a:rPr lang="fr-FR" smtClean="0">
                <a:latin typeface="Montserrat" panose="00000500000000000000" pitchFamily="2" charset="0"/>
              </a:rPr>
              <a:t>8</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sz="2000" b="1" dirty="0">
                <a:solidFill>
                  <a:srgbClr val="002060"/>
                </a:solidFill>
                <a:latin typeface="Montserrat-Light"/>
                <a:ea typeface="Calibri" panose="020F0502020204030204" pitchFamily="34" charset="0"/>
                <a:cs typeface="Montserrat-Light"/>
              </a:rPr>
              <a:t>EMRG- VISION DE L'EMPLOI, LES METIERS QUI RECRUTENT (2h) - CLASSE VIRTUELLE</a:t>
            </a:r>
          </a:p>
          <a:p>
            <a:pPr algn="ctr">
              <a:lnSpc>
                <a:spcPct val="107000"/>
              </a:lnSpc>
            </a:pPr>
            <a:r>
              <a:rPr lang="fr-FR" sz="1200" b="1" i="1" dirty="0">
                <a:solidFill>
                  <a:srgbClr val="002060"/>
                </a:solidFill>
                <a:latin typeface="Montserrat-Light"/>
                <a:cs typeface="Times New Roman"/>
              </a:rPr>
              <a:t>ZDNW</a:t>
            </a: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marL="171450" indent="-171450">
              <a:lnSpc>
                <a:spcPct val="107000"/>
              </a:lnSpc>
              <a:buFont typeface="Arial" panose="020B0604020202020204" pitchFamily="34" charset="0"/>
              <a:buChar char="•"/>
            </a:pPr>
            <a:r>
              <a:rPr lang="fr-FR" sz="1100" dirty="0">
                <a:solidFill>
                  <a:srgbClr val="002060"/>
                </a:solidFill>
                <a:cs typeface="Times New Roman"/>
              </a:rPr>
              <a:t>Comprendre</a:t>
            </a:r>
          </a:p>
          <a:p>
            <a:pPr marL="171450" indent="-171450">
              <a:lnSpc>
                <a:spcPct val="107000"/>
              </a:lnSpc>
              <a:buFont typeface="Arial" panose="020B0604020202020204" pitchFamily="34" charset="0"/>
              <a:buChar char="•"/>
            </a:pPr>
            <a:r>
              <a:rPr lang="fr-FR" sz="1100" dirty="0">
                <a:solidFill>
                  <a:srgbClr val="002060"/>
                </a:solidFill>
                <a:cs typeface="Times New Roman"/>
              </a:rPr>
              <a:t>les fonctions prioritaires et les processus viviers -itinéraires balisés -</a:t>
            </a:r>
          </a:p>
          <a:p>
            <a:pPr marL="171450" indent="-171450">
              <a:lnSpc>
                <a:spcPct val="107000"/>
              </a:lnSpc>
              <a:buFont typeface="Arial" panose="020B0604020202020204" pitchFamily="34" charset="0"/>
              <a:buChar char="•"/>
            </a:pPr>
            <a:r>
              <a:rPr lang="fr-FR" sz="1100" dirty="0">
                <a:solidFill>
                  <a:srgbClr val="002060"/>
                </a:solidFill>
                <a:cs typeface="Times New Roman"/>
              </a:rPr>
              <a:t>Parcours pionniers Acquérir une vision de l’emploi et des fonctions qui recrutent dans vos régions. Savoir comment et où s'informer</a:t>
            </a: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dirty="0">
              <a:solidFill>
                <a:srgbClr val="003DA5"/>
              </a:solidFill>
              <a:latin typeface="Montserrat"/>
              <a:cs typeface="Times New Roman" panose="02020603050405020304" pitchFamily="18" charset="0"/>
            </a:endParaRPr>
          </a:p>
          <a:p>
            <a:pPr>
              <a:lnSpc>
                <a:spcPct val="107000"/>
              </a:lnSpc>
            </a:pPr>
            <a:r>
              <a:rPr lang="fr-FR" sz="1100" dirty="0">
                <a:solidFill>
                  <a:srgbClr val="002060"/>
                </a:solidFill>
                <a:cs typeface="Times New Roman"/>
              </a:rPr>
              <a:t>Introduction : Un marché de l’emploi qui se transforme </a:t>
            </a:r>
          </a:p>
          <a:p>
            <a:pPr>
              <a:lnSpc>
                <a:spcPct val="107000"/>
              </a:lnSpc>
            </a:pPr>
            <a:r>
              <a:rPr lang="fr-FR" sz="1100" dirty="0">
                <a:solidFill>
                  <a:srgbClr val="002060"/>
                </a:solidFill>
                <a:cs typeface="Times New Roman"/>
              </a:rPr>
              <a:t>• Les dispositifs de sélection spécifiques sur les fonctions qui recrutent : </a:t>
            </a:r>
          </a:p>
          <a:p>
            <a:pPr>
              <a:lnSpc>
                <a:spcPct val="107000"/>
              </a:lnSpc>
            </a:pPr>
            <a:r>
              <a:rPr lang="fr-FR" sz="1100" dirty="0">
                <a:solidFill>
                  <a:srgbClr val="002060"/>
                </a:solidFill>
                <a:cs typeface="Times New Roman"/>
              </a:rPr>
              <a:t>• les viviers/fonctions prioritaires </a:t>
            </a:r>
          </a:p>
          <a:p>
            <a:pPr>
              <a:lnSpc>
                <a:spcPct val="107000"/>
              </a:lnSpc>
            </a:pPr>
            <a:r>
              <a:rPr lang="fr-FR" sz="1100" dirty="0">
                <a:solidFill>
                  <a:srgbClr val="002060"/>
                </a:solidFill>
                <a:cs typeface="Times New Roman"/>
              </a:rPr>
              <a:t>• les « itinéraires » : opportunités pour les postiers d’être formés  vers des métiers en tensions (acheteur, Concepteur développeur, </a:t>
            </a:r>
            <a:r>
              <a:rPr lang="fr-FR" sz="1100" dirty="0" err="1">
                <a:solidFill>
                  <a:srgbClr val="002060"/>
                </a:solidFill>
                <a:cs typeface="Times New Roman"/>
              </a:rPr>
              <a:t>etc</a:t>
            </a:r>
            <a:r>
              <a:rPr lang="fr-FR" sz="1100" dirty="0">
                <a:solidFill>
                  <a:srgbClr val="002060"/>
                </a:solidFill>
                <a:cs typeface="Times New Roman"/>
              </a:rPr>
              <a:t>) </a:t>
            </a:r>
          </a:p>
          <a:p>
            <a:pPr>
              <a:lnSpc>
                <a:spcPct val="107000"/>
              </a:lnSpc>
            </a:pPr>
            <a:r>
              <a:rPr lang="fr-FR" sz="1100" dirty="0">
                <a:solidFill>
                  <a:srgbClr val="002060"/>
                </a:solidFill>
                <a:cs typeface="Times New Roman"/>
              </a:rPr>
              <a:t>• Les fonctions qui recrutent dans votre région en 2020 </a:t>
            </a:r>
          </a:p>
          <a:p>
            <a:pPr>
              <a:lnSpc>
                <a:spcPct val="107000"/>
              </a:lnSpc>
            </a:pPr>
            <a:r>
              <a:rPr lang="fr-FR" sz="1100" dirty="0">
                <a:solidFill>
                  <a:srgbClr val="002060"/>
                </a:solidFill>
                <a:cs typeface="Times New Roman"/>
              </a:rPr>
              <a:t>• La cartographie des entités </a:t>
            </a:r>
          </a:p>
          <a:p>
            <a:pPr>
              <a:lnSpc>
                <a:spcPct val="107000"/>
              </a:lnSpc>
            </a:pPr>
            <a:r>
              <a:rPr lang="fr-FR" sz="1100" dirty="0">
                <a:solidFill>
                  <a:srgbClr val="002060"/>
                </a:solidFill>
                <a:cs typeface="Times New Roman"/>
              </a:rPr>
              <a:t>• Les fonctions en tension </a:t>
            </a:r>
          </a:p>
          <a:p>
            <a:pPr>
              <a:lnSpc>
                <a:spcPct val="107000"/>
              </a:lnSpc>
            </a:pPr>
            <a:r>
              <a:rPr lang="fr-FR" sz="1100" dirty="0">
                <a:solidFill>
                  <a:srgbClr val="002060"/>
                </a:solidFill>
                <a:cs typeface="Times New Roman"/>
              </a:rPr>
              <a:t>• Les opportunités à l’instant T’</a:t>
            </a:r>
          </a:p>
          <a:p>
            <a:pPr>
              <a:lnSpc>
                <a:spcPct val="107000"/>
              </a:lnSpc>
            </a:pPr>
            <a:r>
              <a:rPr lang="fr-FR" sz="1100" dirty="0">
                <a:solidFill>
                  <a:srgbClr val="002060"/>
                </a:solidFill>
                <a:cs typeface="Times New Roman"/>
              </a:rPr>
              <a:t>• Comment je m’informe ? Quels acteurs et outils pour m’aider (annexes) ?</a:t>
            </a: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 collaborateurs postiers</a:t>
            </a:r>
            <a:endParaRPr lang="fr-FR" dirty="0">
              <a:cs typeface="Times New Roman"/>
            </a:endParaRPr>
          </a:p>
          <a:p>
            <a:pPr indent="-228600">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b="1" dirty="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Aucun</a:t>
            </a:r>
            <a:endParaRPr lang="fr-FR" sz="1100" dirty="0">
              <a:solidFill>
                <a:srgbClr val="002060"/>
              </a:solidFill>
              <a:latin typeface="Montserrat"/>
              <a:cs typeface="Times New Roman" panose="02020603050405020304" pitchFamily="18" charset="0"/>
            </a:endParaRPr>
          </a:p>
          <a:p>
            <a:pPr marL="457200" indent="-228600">
              <a:lnSpc>
                <a:spcPct val="107000"/>
              </a:lnSpc>
              <a:spcAft>
                <a:spcPts val="800"/>
              </a:spcAft>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2H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12</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b="1"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Modalité : </a:t>
            </a:r>
            <a:r>
              <a:rPr lang="fr-FR" sz="1100" b="1" dirty="0">
                <a:solidFill>
                  <a:srgbClr val="002060"/>
                </a:solidFill>
                <a:latin typeface="Montserrat"/>
                <a:cs typeface="Times New Roman"/>
              </a:rPr>
              <a:t>Classe Virtuelle </a:t>
            </a: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Visible à tous les collaborateurs</a:t>
            </a:r>
            <a:r>
              <a:rPr lang="fr-FR" sz="1100" dirty="0">
                <a:solidFill>
                  <a:srgbClr val="002060"/>
                </a:solidFill>
                <a:latin typeface="Montserrat"/>
                <a:cs typeface="Times New Roman"/>
              </a:rPr>
              <a:t>. </a:t>
            </a: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113790" y="9018386"/>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98196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638CE0C-F8D9-4FA4-90BE-2CFBDF03F078}" type="slidenum">
              <a:rPr lang="fr-FR" smtClean="0">
                <a:latin typeface="Montserrat" panose="00000500000000000000" pitchFamily="2" charset="0"/>
              </a:rPr>
              <a:t>9</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499100" y="893848"/>
            <a:ext cx="6017476" cy="74114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latin typeface="Montserrat-Light"/>
                <a:cs typeface="Times New Roman"/>
              </a:rPr>
              <a:t>EMRG - DEVENIR CHARGÉ DE CLIENTÈLE A LA BGPN (2h) - CLASSE VIRTUELLE </a:t>
            </a:r>
            <a:endParaRPr lang="fr-FR" sz="2000" dirty="0"/>
          </a:p>
          <a:p>
            <a:pPr algn="ctr">
              <a:lnSpc>
                <a:spcPct val="107000"/>
              </a:lnSpc>
            </a:pPr>
            <a:r>
              <a:rPr lang="fr-FR" sz="1108" i="1" dirty="0">
                <a:solidFill>
                  <a:srgbClr val="002060"/>
                </a:solidFill>
                <a:latin typeface="Montserrat-Light"/>
                <a:cs typeface="Times New Roman"/>
              </a:rPr>
              <a:t>Code </a:t>
            </a:r>
            <a:r>
              <a:rPr lang="fr-FR" sz="1108" i="1" dirty="0" err="1">
                <a:solidFill>
                  <a:srgbClr val="002060"/>
                </a:solidFill>
                <a:latin typeface="Montserrat-Light"/>
                <a:cs typeface="Times New Roman"/>
              </a:rPr>
              <a:t>Boform</a:t>
            </a:r>
            <a:r>
              <a:rPr lang="fr-FR" sz="1108" i="1" dirty="0">
                <a:solidFill>
                  <a:srgbClr val="002060"/>
                </a:solidFill>
                <a:latin typeface="Montserrat-Light"/>
                <a:cs typeface="Times New Roman"/>
              </a:rPr>
              <a:t> =</a:t>
            </a:r>
            <a:r>
              <a:rPr lang="fr-FR" sz="1108" b="1" i="1" dirty="0">
                <a:solidFill>
                  <a:srgbClr val="002060"/>
                </a:solidFill>
                <a:latin typeface="Montserrat-Light"/>
                <a:cs typeface="Times New Roman"/>
              </a:rPr>
              <a:t> ZDUT</a:t>
            </a:r>
          </a:p>
          <a:p>
            <a:pPr algn="ctr">
              <a:lnSpc>
                <a:spcPct val="107000"/>
              </a:lnSpc>
            </a:pPr>
            <a:endParaRPr lang="fr-FR" sz="1846"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Objectifs de l’atelier  :</a:t>
            </a:r>
            <a:endParaRPr lang="fr-FR" sz="1103" dirty="0">
              <a:cs typeface="Times New Roman"/>
            </a:endParaRPr>
          </a:p>
          <a:p>
            <a:pPr>
              <a:lnSpc>
                <a:spcPct val="107000"/>
              </a:lnSpc>
            </a:pPr>
            <a:endParaRPr lang="fr-FR" sz="1015" dirty="0">
              <a:solidFill>
                <a:srgbClr val="002060"/>
              </a:solidFill>
              <a:latin typeface="Montserrat"/>
              <a:cs typeface="Times New Roman" panose="02020603050405020304" pitchFamily="18" charset="0"/>
            </a:endParaRPr>
          </a:p>
          <a:p>
            <a:pPr>
              <a:lnSpc>
                <a:spcPct val="107000"/>
              </a:lnSpc>
            </a:pPr>
            <a:r>
              <a:rPr lang="fr-FR" sz="1103" dirty="0">
                <a:solidFill>
                  <a:srgbClr val="002060"/>
                </a:solidFill>
                <a:latin typeface="Montserrat" panose="00000500000000000000" pitchFamily="2" charset="0"/>
                <a:cs typeface="Times New Roman"/>
              </a:rPr>
              <a:t>Présenter et valoriser le métier de chargé de clientèle  </a:t>
            </a:r>
          </a:p>
          <a:p>
            <a:pPr>
              <a:lnSpc>
                <a:spcPct val="107000"/>
              </a:lnSpc>
            </a:pPr>
            <a:r>
              <a:rPr lang="fr-FR" sz="1103" dirty="0">
                <a:solidFill>
                  <a:srgbClr val="002060"/>
                </a:solidFill>
                <a:latin typeface="Montserrat" panose="00000500000000000000" pitchFamily="2" charset="0"/>
                <a:cs typeface="Times New Roman"/>
              </a:rPr>
              <a:t>Connaitre les possibilités de mobilité sur la région</a:t>
            </a:r>
            <a:endParaRPr lang="fr-FR" sz="1103" dirty="0">
              <a:solidFill>
                <a:srgbClr val="003DA5"/>
              </a:solidFill>
              <a:latin typeface="Montserrat" panose="00000500000000000000" pitchFamily="2" charset="0"/>
              <a:cs typeface="Times New Roman"/>
            </a:endParaRPr>
          </a:p>
          <a:p>
            <a:pPr>
              <a:lnSpc>
                <a:spcPct val="107000"/>
              </a:lnSpc>
            </a:pPr>
            <a:r>
              <a:rPr lang="fr-FR" sz="1103" dirty="0">
                <a:solidFill>
                  <a:srgbClr val="002060"/>
                </a:solidFill>
                <a:latin typeface="Montserrat" panose="00000500000000000000" pitchFamily="2" charset="0"/>
                <a:cs typeface="Times New Roman"/>
              </a:rPr>
              <a:t>Permettre aux participants de se projeter sur le métier et se préparer à candidater </a:t>
            </a:r>
            <a:endParaRPr lang="fr-FR" sz="1103" dirty="0">
              <a:latin typeface="Montserrat" panose="00000500000000000000" pitchFamily="2" charset="0"/>
            </a:endParaRPr>
          </a:p>
          <a:p>
            <a:pPr marL="421838" indent="-210741">
              <a:lnSpc>
                <a:spcPct val="107000"/>
              </a:lnSpc>
              <a:buFont typeface="Arial"/>
              <a:buChar char="•"/>
            </a:pPr>
            <a:endParaRPr lang="fr-FR" sz="1015"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Programme :</a:t>
            </a:r>
          </a:p>
          <a:p>
            <a:pPr>
              <a:lnSpc>
                <a:spcPct val="107000"/>
              </a:lnSpc>
            </a:pPr>
            <a:endParaRPr lang="fr-FR" sz="1103" b="1" dirty="0">
              <a:solidFill>
                <a:srgbClr val="002060"/>
              </a:solidFill>
              <a:latin typeface="Montserrat"/>
              <a:cs typeface="Times New Roman"/>
            </a:endParaRPr>
          </a:p>
          <a:p>
            <a:pPr>
              <a:lnSpc>
                <a:spcPct val="107000"/>
              </a:lnSpc>
            </a:pPr>
            <a:r>
              <a:rPr lang="fr-FR" sz="1103" dirty="0">
                <a:solidFill>
                  <a:srgbClr val="002060"/>
                </a:solidFill>
                <a:latin typeface="Montserrat"/>
                <a:cs typeface="Times New Roman" panose="02020603050405020304" pitchFamily="18" charset="0"/>
              </a:rPr>
              <a:t>Les enjeux de la BGPN</a:t>
            </a:r>
          </a:p>
          <a:p>
            <a:pPr>
              <a:lnSpc>
                <a:spcPct val="107000"/>
              </a:lnSpc>
            </a:pPr>
            <a:r>
              <a:rPr lang="fr-FR" sz="1103" dirty="0">
                <a:solidFill>
                  <a:srgbClr val="002060"/>
                </a:solidFill>
                <a:latin typeface="Montserrat"/>
                <a:cs typeface="Times New Roman" panose="02020603050405020304" pitchFamily="18" charset="0"/>
              </a:rPr>
              <a:t>Les métiers en bureau de poste</a:t>
            </a:r>
          </a:p>
          <a:p>
            <a:pPr>
              <a:lnSpc>
                <a:spcPct val="107000"/>
              </a:lnSpc>
            </a:pPr>
            <a:r>
              <a:rPr lang="fr-FR" sz="1103" dirty="0">
                <a:solidFill>
                  <a:srgbClr val="002060"/>
                </a:solidFill>
                <a:latin typeface="Montserrat"/>
                <a:cs typeface="Times New Roman" panose="02020603050405020304" pitchFamily="18" charset="0"/>
              </a:rPr>
              <a:t>Le parcours client</a:t>
            </a:r>
          </a:p>
          <a:p>
            <a:pPr>
              <a:lnSpc>
                <a:spcPct val="107000"/>
              </a:lnSpc>
            </a:pPr>
            <a:r>
              <a:rPr lang="fr-FR" sz="1103" dirty="0">
                <a:solidFill>
                  <a:srgbClr val="002060"/>
                </a:solidFill>
                <a:latin typeface="Montserrat"/>
                <a:cs typeface="Times New Roman" panose="02020603050405020304" pitchFamily="18" charset="0"/>
              </a:rPr>
              <a:t>Le métier de chargé de clientèle​</a:t>
            </a:r>
          </a:p>
          <a:p>
            <a:pPr>
              <a:lnSpc>
                <a:spcPct val="107000"/>
              </a:lnSpc>
            </a:pPr>
            <a:r>
              <a:rPr lang="fr-FR" sz="1103" dirty="0">
                <a:solidFill>
                  <a:srgbClr val="002060"/>
                </a:solidFill>
                <a:latin typeface="Montserrat"/>
                <a:cs typeface="Times New Roman" panose="02020603050405020304" pitchFamily="18" charset="0"/>
              </a:rPr>
              <a:t>Se préparer à candidater​</a:t>
            </a:r>
          </a:p>
          <a:p>
            <a:pPr>
              <a:lnSpc>
                <a:spcPct val="107000"/>
              </a:lnSpc>
            </a:pPr>
            <a:r>
              <a:rPr lang="fr-FR" sz="1103" dirty="0">
                <a:solidFill>
                  <a:srgbClr val="002060"/>
                </a:solidFill>
                <a:latin typeface="Montserrat"/>
                <a:cs typeface="Times New Roman" panose="02020603050405020304" pitchFamily="18" charset="0"/>
              </a:rPr>
              <a:t>Les épreuves de sélection et l’offre de poste​</a:t>
            </a:r>
          </a:p>
          <a:p>
            <a:pPr>
              <a:lnSpc>
                <a:spcPct val="107000"/>
              </a:lnSpc>
            </a:pPr>
            <a:endParaRPr lang="fr-FR" sz="1015" dirty="0">
              <a:solidFill>
                <a:srgbClr val="003DA5"/>
              </a:solidFill>
              <a:latin typeface="Montserrat"/>
              <a:cs typeface="Times New Roman" panose="02020603050405020304" pitchFamily="18" charset="0"/>
            </a:endParaRPr>
          </a:p>
          <a:p>
            <a:pPr>
              <a:lnSpc>
                <a:spcPct val="107000"/>
              </a:lnSpc>
            </a:pPr>
            <a:endParaRPr lang="fr-FR" sz="1015"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Cible :</a:t>
            </a:r>
            <a:r>
              <a:rPr lang="fr-FR" sz="1103" b="1" dirty="0">
                <a:solidFill>
                  <a:srgbClr val="FF0000"/>
                </a:solidFill>
                <a:latin typeface="Montserrat"/>
                <a:cs typeface="Times New Roman"/>
              </a:rPr>
              <a:t> </a:t>
            </a:r>
          </a:p>
          <a:p>
            <a:pPr>
              <a:lnSpc>
                <a:spcPct val="107000"/>
              </a:lnSpc>
            </a:pPr>
            <a:endParaRPr lang="fr-FR" sz="1103" b="1" dirty="0">
              <a:solidFill>
                <a:srgbClr val="FF0000"/>
              </a:solidFill>
              <a:latin typeface="Montserrat"/>
              <a:cs typeface="Times New Roman"/>
            </a:endParaRPr>
          </a:p>
          <a:p>
            <a:pPr>
              <a:lnSpc>
                <a:spcPct val="107000"/>
              </a:lnSpc>
            </a:pPr>
            <a:r>
              <a:rPr lang="fr-FR" sz="1103" dirty="0">
                <a:solidFill>
                  <a:srgbClr val="002060"/>
                </a:solidFill>
                <a:latin typeface="Montserrat"/>
                <a:cs typeface="Times New Roman" panose="02020603050405020304" pitchFamily="18" charset="0"/>
              </a:rPr>
              <a:t>Tous les collaborateurs ayant un souhait d'évolution vers ce métier</a:t>
            </a:r>
          </a:p>
          <a:p>
            <a:pPr indent="-210741">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err="1">
                <a:solidFill>
                  <a:srgbClr val="002060"/>
                </a:solidFill>
                <a:latin typeface="Montserrat"/>
                <a:cs typeface="Times New Roman"/>
              </a:rPr>
              <a:t>Pré-requis</a:t>
            </a:r>
            <a:r>
              <a:rPr lang="fr-FR" sz="1103" b="1" dirty="0">
                <a:solidFill>
                  <a:srgbClr val="002060"/>
                </a:solidFill>
                <a:latin typeface="Montserrat"/>
                <a:cs typeface="Times New Roman"/>
              </a:rPr>
              <a:t> :  </a:t>
            </a:r>
            <a:r>
              <a:rPr lang="fr-FR" sz="1103" dirty="0">
                <a:solidFill>
                  <a:srgbClr val="002060"/>
                </a:solidFill>
                <a:latin typeface="Montserrat"/>
                <a:cs typeface="Times New Roman"/>
              </a:rPr>
              <a:t>aucun</a:t>
            </a:r>
            <a:endParaRPr lang="fr-FR" sz="1103" dirty="0">
              <a:cs typeface="Times New Roman"/>
            </a:endParaRP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Livrables de l'atelier : </a:t>
            </a:r>
            <a:r>
              <a:rPr lang="fr-FR" sz="1103" dirty="0">
                <a:solidFill>
                  <a:srgbClr val="002060"/>
                </a:solidFill>
                <a:latin typeface="Montserrat"/>
                <a:cs typeface="Times New Roman" panose="02020603050405020304" pitchFamily="18" charset="0"/>
              </a:rPr>
              <a:t>Support participant</a:t>
            </a:r>
          </a:p>
          <a:p>
            <a:pPr>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Modalités </a:t>
            </a:r>
            <a:endParaRPr lang="fr-FR" sz="1103" dirty="0">
              <a:solidFill>
                <a:srgbClr val="002060"/>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Durée : </a:t>
            </a:r>
            <a:r>
              <a:rPr lang="fr-FR" sz="1103" b="1" dirty="0">
                <a:solidFill>
                  <a:srgbClr val="002060"/>
                </a:solidFill>
                <a:latin typeface="Montserrat"/>
                <a:cs typeface="Times New Roman"/>
              </a:rPr>
              <a:t>2H</a:t>
            </a:r>
          </a:p>
          <a:p>
            <a:pPr marL="421838" indent="-210741">
              <a:lnSpc>
                <a:spcPct val="107000"/>
              </a:lnSpc>
              <a:buFont typeface="Arial"/>
              <a:buChar char="•"/>
            </a:pPr>
            <a:r>
              <a:rPr lang="fr-FR" sz="1097" dirty="0">
                <a:solidFill>
                  <a:srgbClr val="002060"/>
                </a:solidFill>
                <a:latin typeface="Montserrat"/>
                <a:cs typeface="Times New Roman"/>
              </a:rPr>
              <a:t>Nombre de participants maximum : </a:t>
            </a:r>
            <a:r>
              <a:rPr lang="fr-FR" sz="1097" b="1" dirty="0">
                <a:solidFill>
                  <a:srgbClr val="002060"/>
                </a:solidFill>
                <a:latin typeface="Montserrat"/>
                <a:cs typeface="Times New Roman"/>
              </a:rPr>
              <a:t>12</a:t>
            </a:r>
            <a:endParaRPr lang="fr-FR" sz="1103" b="1" dirty="0">
              <a:solidFill>
                <a:srgbClr val="FF0000"/>
              </a:solidFill>
              <a:cs typeface="Times New Roman"/>
            </a:endParaRPr>
          </a:p>
          <a:p>
            <a:pPr marL="421838" indent="-210741">
              <a:lnSpc>
                <a:spcPct val="107000"/>
              </a:lnSpc>
              <a:buFont typeface="Arial"/>
              <a:buChar char="•"/>
            </a:pPr>
            <a:r>
              <a:rPr lang="fr-FR" sz="1097" dirty="0">
                <a:solidFill>
                  <a:srgbClr val="002060"/>
                </a:solidFill>
                <a:latin typeface="Montserrat"/>
                <a:cs typeface="Times New Roman"/>
              </a:rPr>
              <a:t>Nombre de participants minimum : </a:t>
            </a:r>
            <a:r>
              <a:rPr lang="fr-FR" sz="1097" b="1" dirty="0">
                <a:solidFill>
                  <a:srgbClr val="002060"/>
                </a:solidFill>
                <a:latin typeface="Montserrat"/>
                <a:cs typeface="Times New Roman"/>
              </a:rPr>
              <a:t>3</a:t>
            </a:r>
            <a:endParaRPr lang="fr-FR" sz="1097" b="1" dirty="0">
              <a:cs typeface="Times New Roman"/>
            </a:endParaRPr>
          </a:p>
          <a:p>
            <a:pPr marL="421838" indent="-210741">
              <a:lnSpc>
                <a:spcPct val="107000"/>
              </a:lnSpc>
              <a:buFont typeface="Arial"/>
              <a:buChar char="•"/>
            </a:pPr>
            <a:r>
              <a:rPr lang="fr-FR" sz="1103" b="1" dirty="0">
                <a:solidFill>
                  <a:srgbClr val="002060"/>
                </a:solidFill>
                <a:latin typeface="Montserrat"/>
                <a:cs typeface="Times New Roman"/>
              </a:rPr>
              <a:t>Classe virtuelle</a:t>
            </a:r>
            <a:endParaRPr lang="fr-FR" sz="1103" b="1" dirty="0">
              <a:solidFill>
                <a:srgbClr val="003DA5"/>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Statut :  </a:t>
            </a:r>
            <a:r>
              <a:rPr lang="fr-FR" sz="1103" b="1" dirty="0">
                <a:solidFill>
                  <a:srgbClr val="002060"/>
                </a:solidFill>
                <a:latin typeface="Montserrat"/>
                <a:cs typeface="Times New Roman"/>
              </a:rPr>
              <a:t>Visible à tous </a:t>
            </a:r>
          </a:p>
          <a:p>
            <a:pPr marL="421838" indent="-210741">
              <a:lnSpc>
                <a:spcPct val="107000"/>
              </a:lnSpc>
              <a:buFont typeface="Arial"/>
              <a:buChar char="•"/>
            </a:pPr>
            <a:r>
              <a:rPr lang="fr-FR" sz="1103" dirty="0">
                <a:solidFill>
                  <a:srgbClr val="002060"/>
                </a:solidFill>
                <a:latin typeface="Montserrat"/>
                <a:ea typeface="Calibri"/>
                <a:cs typeface="Times New Roman"/>
              </a:rPr>
              <a:t>Déploiement : </a:t>
            </a:r>
            <a:r>
              <a:rPr lang="fr-FR" sz="1103" b="1" dirty="0">
                <a:solidFill>
                  <a:srgbClr val="002060"/>
                </a:solidFill>
                <a:latin typeface="Montserrat"/>
                <a:ea typeface="Calibri"/>
                <a:cs typeface="Times New Roman"/>
              </a:rPr>
              <a:t>Régional </a:t>
            </a:r>
          </a:p>
        </p:txBody>
      </p:sp>
      <p:pic>
        <p:nvPicPr>
          <p:cNvPr id="5" name="Image 4"/>
          <p:cNvPicPr>
            <a:picLocks noChangeAspect="1"/>
          </p:cNvPicPr>
          <p:nvPr/>
        </p:nvPicPr>
        <p:blipFill>
          <a:blip r:embed="rId3"/>
          <a:stretch>
            <a:fillRect/>
          </a:stretch>
        </p:blipFill>
        <p:spPr>
          <a:xfrm>
            <a:off x="263770" y="8706425"/>
            <a:ext cx="923322" cy="694689"/>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00035" y="8300762"/>
            <a:ext cx="3877994" cy="302240"/>
          </a:xfrm>
          <a:prstGeom prst="rect">
            <a:avLst/>
          </a:prstGeom>
          <a:solidFill>
            <a:srgbClr val="FFFFFF"/>
          </a:solidFill>
          <a:ln w="28575">
            <a:solidFill>
              <a:srgbClr val="00748C"/>
            </a:solidFill>
            <a:miter lim="800000"/>
            <a:headEnd/>
            <a:tailEnd/>
          </a:ln>
        </p:spPr>
        <p:txBody>
          <a:bodyPr rot="0" vert="horz" wrap="square" lIns="84406" tIns="42203" rIns="84406" bIns="42203" anchor="t" anchorCtr="0">
            <a:noAutofit/>
          </a:bodyPr>
          <a:lstStyle/>
          <a:p>
            <a:pPr algn="ctr">
              <a:lnSpc>
                <a:spcPct val="107000"/>
              </a:lnSpc>
              <a:spcAft>
                <a:spcPts val="739"/>
              </a:spcAft>
            </a:pPr>
            <a:r>
              <a:rPr lang="fr-FR" sz="1015" b="1">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39"/>
              </a:spcAft>
            </a:pP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9" name="ZoneTexte 8"/>
          <p:cNvSpPr txBox="1"/>
          <p:nvPr/>
        </p:nvSpPr>
        <p:spPr>
          <a:xfrm>
            <a:off x="5832389" y="8464378"/>
            <a:ext cx="1025611" cy="1173892"/>
          </a:xfrm>
          <a:prstGeom prst="rect">
            <a:avLst/>
          </a:prstGeom>
          <a:solidFill>
            <a:schemeClr val="bg1"/>
          </a:solidFill>
        </p:spPr>
        <p:txBody>
          <a:bodyPr wrap="square" rtlCol="0">
            <a:spAutoFit/>
          </a:bodyPr>
          <a:lstStyle/>
          <a:p>
            <a:pPr algn="l"/>
            <a:endParaRPr lang="fr-FR" dirty="0">
              <a:solidFill>
                <a:schemeClr val="accent5"/>
              </a:solidFill>
            </a:endParaRPr>
          </a:p>
        </p:txBody>
      </p:sp>
    </p:spTree>
    <p:extLst>
      <p:ext uri="{BB962C8B-B14F-4D97-AF65-F5344CB8AC3E}">
        <p14:creationId xmlns:p14="http://schemas.microsoft.com/office/powerpoint/2010/main" val="2233325124"/>
      </p:ext>
    </p:extLst>
  </p:cSld>
  <p:clrMapOvr>
    <a:masterClrMapping/>
  </p:clrMapOvr>
</p:sld>
</file>

<file path=ppt/theme/theme1.xml><?xml version="1.0" encoding="utf-8"?>
<a:theme xmlns:a="http://schemas.openxmlformats.org/drawingml/2006/main" name="Thème1">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Thème1" id="{2CD67DEF-2DCE-4EB0-A8A1-F8D2E356F582}" vid="{4A432250-DDC4-4F4D-89AF-111B4592AC76}"/>
    </a:ext>
  </a:extLst>
</a:theme>
</file>

<file path=ppt/theme/theme2.xml><?xml version="1.0" encoding="utf-8"?>
<a:theme xmlns:a="http://schemas.openxmlformats.org/drawingml/2006/main" name="La Poste Groupe - Vert">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2CF916CF-4FAF-4083-9675-A46084BD21F2}"/>
    </a:ext>
  </a:extLst>
</a:theme>
</file>

<file path=ppt/theme/theme3.xml><?xml version="1.0" encoding="utf-8"?>
<a:theme xmlns:a="http://schemas.openxmlformats.org/drawingml/2006/main" name="La Poste Groupe - Jaune">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3E5A90D8-207C-43EE-B395-7016A3FA2E02}"/>
    </a:ext>
  </a:extLst>
</a:theme>
</file>

<file path=ppt/theme/theme4.xml><?xml version="1.0" encoding="utf-8"?>
<a:theme xmlns:a="http://schemas.openxmlformats.org/drawingml/2006/main" name="La Poste Groupe - Rouge">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5094C0E9-5D39-4B0B-B445-4B406EE7ACD7}"/>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b29261c-4875-4632-9bd4-c0a616209121">
      <UserInfo>
        <DisplayName>GUEREMY Isabelle</DisplayName>
        <AccountId>443</AccountId>
        <AccountType/>
      </UserInfo>
    </SharedWithUsers>
    <datedarchivage xmlns="da4dd767-5c61-408d-b356-65af96559faa" xsi:nil="true"/>
    <Statur xmlns="da4dd767-5c61-408d-b356-65af96559faa">Actif officiel permanent</Statur>
    <datedecr_x00e9_ation xmlns="da4dd767-5c61-408d-b356-65af96559faa">2022-09-08T12:56:48+00:00</datedecr_x00e9_ation>
    <Cr_x00e9_ateur_x002c_entit_x00e9_ xmlns="da4dd767-5c61-408d-b356-65af96559faa" xsi:nil="true"/>
    <Publicvis_x00e9_ xmlns="da4dd767-5c61-408d-b356-65af96559faa">DMRG</Publicvis_x00e9_>
    <Datedefindevalidit_x00e9_ xmlns="da4dd767-5c61-408d-b356-65af96559faa" xsi:nil="true"/>
    <Lienvid_x00e9_o xmlns="da4dd767-5c61-408d-b356-65af96559faa">
      <Url xsi:nil="true"/>
      <Description xsi:nil="true"/>
    </Lienvid_x00e9_o>
    <lcf76f155ced4ddcb4097134ff3c332f xmlns="da4dd767-5c61-408d-b356-65af96559faa">
      <Terms xmlns="http://schemas.microsoft.com/office/infopath/2007/PartnerControls"/>
    </lcf76f155ced4ddcb4097134ff3c332f>
    <TaxCatchAll xmlns="4b29261c-4875-4632-9bd4-c0a6162091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077494A956E049A4B1D197F3DDCEB5" ma:contentTypeVersion="23" ma:contentTypeDescription="Crée un document." ma:contentTypeScope="" ma:versionID="f8714115df83c1174c17bf8561453534">
  <xsd:schema xmlns:xsd="http://www.w3.org/2001/XMLSchema" xmlns:xs="http://www.w3.org/2001/XMLSchema" xmlns:p="http://schemas.microsoft.com/office/2006/metadata/properties" xmlns:ns2="da4dd767-5c61-408d-b356-65af96559faa" xmlns:ns3="4b29261c-4875-4632-9bd4-c0a616209121" targetNamespace="http://schemas.microsoft.com/office/2006/metadata/properties" ma:root="true" ma:fieldsID="1be193cc3e80ffdb230dd7254ac0e1c3" ns2:_="" ns3:_="">
    <xsd:import namespace="da4dd767-5c61-408d-b356-65af96559faa"/>
    <xsd:import namespace="4b29261c-4875-4632-9bd4-c0a6162091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datedarchivage" minOccurs="0"/>
                <xsd:element ref="ns2:Cr_x00e9_ateur_x002c_entit_x00e9_" minOccurs="0"/>
                <xsd:element ref="ns2:Datedefindevalidit_x00e9_" minOccurs="0"/>
                <xsd:element ref="ns2:Statur" minOccurs="0"/>
                <xsd:element ref="ns2:Publicvis_x00e9_" minOccurs="0"/>
                <xsd:element ref="ns2:datedecr_x00e9_ation" minOccurs="0"/>
                <xsd:element ref="ns2:MediaServiceAutoTags" minOccurs="0"/>
                <xsd:element ref="ns3:SharedWithUsers" minOccurs="0"/>
                <xsd:element ref="ns3:SharedWithDetails" minOccurs="0"/>
                <xsd:element ref="ns2:Lienvid_x00e9_o"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dd767-5c61-408d-b356-65af96559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datedarchivage" ma:index="14" nillable="true" ma:displayName="date d'archivage" ma:format="DateOnly" ma:internalName="datedarchivage">
      <xsd:simpleType>
        <xsd:restriction base="dms:DateTime"/>
      </xsd:simpleType>
    </xsd:element>
    <xsd:element name="Cr_x00e9_ateur_x002c_entit_x00e9_" ma:index="15" nillable="true" ma:displayName="Créateur , entité" ma:format="Dropdown" ma:internalName="Cr_x00e9_ateur_x002c_entit_x00e9_">
      <xsd:simpleType>
        <xsd:restriction base="dms:Note">
          <xsd:maxLength value="255"/>
        </xsd:restriction>
      </xsd:simpleType>
    </xsd:element>
    <xsd:element name="Datedefindevalidit_x00e9_" ma:index="16" nillable="true" ma:displayName="Date de fin de validité" ma:format="DateOnly" ma:internalName="Datedefindevalidit_x00e9_">
      <xsd:simpleType>
        <xsd:restriction base="dms:DateTime"/>
      </xsd:simpleType>
    </xsd:element>
    <xsd:element name="Statur" ma:index="17" nillable="true" ma:displayName="Statut" ma:default="Actif officiel permanent" ma:format="Dropdown" ma:internalName="Statur">
      <xsd:simpleType>
        <xsd:restriction base="dms:Choice">
          <xsd:enumeration value="brouillon"/>
          <xsd:enumeration value="Actif officiel permanent"/>
          <xsd:enumeration value="Actif officiel provisoire"/>
          <xsd:enumeration value="A supprimer"/>
          <xsd:enumeration value="Archivé"/>
        </xsd:restriction>
      </xsd:simpleType>
    </xsd:element>
    <xsd:element name="Publicvis_x00e9_" ma:index="18" nillable="true" ma:displayName="Public visé" ma:default="DMRG" ma:format="Dropdown" ma:internalName="Publicvis_x00e9_">
      <xsd:simpleType>
        <xsd:restriction base="dms:Choice">
          <xsd:enumeration value="DMRG"/>
          <xsd:enumeration value="Tout postier"/>
          <xsd:enumeration value="Branches"/>
          <xsd:enumeration value="Partenaires territoriaux"/>
        </xsd:restriction>
      </xsd:simpleType>
    </xsd:element>
    <xsd:element name="datedecr_x00e9_ation" ma:index="19" nillable="true" ma:displayName="date de création" ma:default="[today]" ma:description="Date initiale de création du document (pas date de dépôt)" ma:format="DateOnly" ma:internalName="datedecr_x00e9_ation">
      <xsd:simpleType>
        <xsd:restriction base="dms:DateTime"/>
      </xsd:simpleType>
    </xsd:element>
    <xsd:element name="MediaServiceAutoTags" ma:index="20" nillable="true" ma:displayName="Tags" ma:internalName="MediaServiceAutoTags" ma:readOnly="true">
      <xsd:simpleType>
        <xsd:restriction base="dms:Text"/>
      </xsd:simpleType>
    </xsd:element>
    <xsd:element name="Lienvid_x00e9_o" ma:index="23" nillable="true" ma:displayName="Lien vidéo" ma:format="Hyperlink" ma:internalName="Lienvid_x00e9_o">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63e13a61-b2c7-4246-b1e6-f08b241a42b3" ma:termSetId="09814cd3-568e-fe90-9814-8d621ff8fb84" ma:anchorId="fba54fb3-c3e1-fe81-a776-ca4b69148c4d" ma:open="true" ma:isKeyword="false">
      <xsd:complexType>
        <xsd:sequence>
          <xsd:element ref="pc:Terms" minOccurs="0" maxOccurs="1"/>
        </xsd:sequence>
      </xsd:complex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29261c-4875-4632-9bd4-c0a616209121" elementFormDefault="qualified">
    <xsd:import namespace="http://schemas.microsoft.com/office/2006/documentManagement/types"/>
    <xsd:import namespace="http://schemas.microsoft.com/office/infopath/2007/PartnerControls"/>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element name="TaxCatchAll" ma:index="26" nillable="true" ma:displayName="Taxonomy Catch All Column" ma:hidden="true" ma:list="{6f5409ed-5a21-4a0c-9984-2d31dc9c2852}" ma:internalName="TaxCatchAll" ma:showField="CatchAllData" ma:web="4b29261c-4875-4632-9bd4-c0a6162091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A75E23-11D6-476B-A008-41D830C9C7F7}">
  <ds:schemaRefs>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purl.org/dc/elements/1.1/"/>
    <ds:schemaRef ds:uri="4b29261c-4875-4632-9bd4-c0a616209121"/>
    <ds:schemaRef ds:uri="da4dd767-5c61-408d-b356-65af96559fa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D2E979A-6280-4CFD-B6FE-EE632A473F30}">
  <ds:schemaRefs>
    <ds:schemaRef ds:uri="http://schemas.microsoft.com/sharepoint/v3/contenttype/forms"/>
  </ds:schemaRefs>
</ds:datastoreItem>
</file>

<file path=customXml/itemProps3.xml><?xml version="1.0" encoding="utf-8"?>
<ds:datastoreItem xmlns:ds="http://schemas.openxmlformats.org/officeDocument/2006/customXml" ds:itemID="{F602FA67-384F-4653-9EDF-319C4D6A9F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4dd767-5c61-408d-b356-65af96559faa"/>
    <ds:schemaRef ds:uri="4b29261c-4875-4632-9bd4-c0a6162091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723218b-398e-4712-b898-85bbb1c57f49}" enabled="1" method="Privileged" siteId="{80c03608-5f64-40bb-9c70-9394abe6011c}" contentBits="2" removed="0"/>
</clbl:labelList>
</file>

<file path=docProps/app.xml><?xml version="1.0" encoding="utf-8"?>
<Properties xmlns="http://schemas.openxmlformats.org/officeDocument/2006/extended-properties" xmlns:vt="http://schemas.openxmlformats.org/officeDocument/2006/docPropsVTypes">
  <Template>Thème1</Template>
  <TotalTime>1340</TotalTime>
  <Words>5904</Words>
  <Application>Microsoft Office PowerPoint</Application>
  <PresentationFormat>Format A4 (210 x 297 mm)</PresentationFormat>
  <Paragraphs>1471</Paragraphs>
  <Slides>44</Slides>
  <Notes>40</Notes>
  <HiddenSlides>0</HiddenSlides>
  <MMClips>0</MMClips>
  <ScaleCrop>false</ScaleCrop>
  <HeadingPairs>
    <vt:vector size="6" baseType="variant">
      <vt:variant>
        <vt:lpstr>Polices utilisées</vt:lpstr>
      </vt:variant>
      <vt:variant>
        <vt:i4>11</vt:i4>
      </vt:variant>
      <vt:variant>
        <vt:lpstr>Thème</vt:lpstr>
      </vt:variant>
      <vt:variant>
        <vt:i4>4</vt:i4>
      </vt:variant>
      <vt:variant>
        <vt:lpstr>Titres des diapositives</vt:lpstr>
      </vt:variant>
      <vt:variant>
        <vt:i4>44</vt:i4>
      </vt:variant>
    </vt:vector>
  </HeadingPairs>
  <TitlesOfParts>
    <vt:vector size="59" baseType="lpstr">
      <vt:lpstr>Arial</vt:lpstr>
      <vt:lpstr>Calibri</vt:lpstr>
      <vt:lpstr>Calibri Light</vt:lpstr>
      <vt:lpstr>Courier New</vt:lpstr>
      <vt:lpstr>Montserrat</vt:lpstr>
      <vt:lpstr>Montserrat Medium</vt:lpstr>
      <vt:lpstr>Montserrat SemiBold</vt:lpstr>
      <vt:lpstr>Montserrat-Light</vt:lpstr>
      <vt:lpstr>Segoe UI</vt:lpstr>
      <vt:lpstr>Symbol</vt:lpstr>
      <vt:lpstr>Times New Roman</vt:lpstr>
      <vt:lpstr>Thème1</vt:lpstr>
      <vt:lpstr>La Poste Groupe - Vert</vt:lpstr>
      <vt:lpstr>La Poste Groupe - Jaune</vt:lpstr>
      <vt:lpstr>La Poste Groupe - Rouge</vt:lpstr>
      <vt:lpstr> Catalogue des Ateliers EMRG  </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IDENTIFIER SON PROJET PROFESSIONNEL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PREPARER ET REUSSIR  SA CANDIDATURE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PREPARER ET REUSSIR  SA CANDIDATURE </vt:lpstr>
      <vt:lpstr>Présentation PowerPoint</vt:lpstr>
      <vt:lpstr>PREPARER ET REUSSIR  SA CANDIDATURE </vt:lpstr>
      <vt:lpstr>Présentation PowerPoint</vt:lpstr>
      <vt:lpstr>Présentation PowerPoint</vt:lpstr>
      <vt:lpstr>Présentation PowerPoint</vt:lpstr>
      <vt:lpstr>Présentation PowerPoint</vt:lpstr>
    </vt:vector>
  </TitlesOfParts>
  <Company>La Poste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BERTONCELLO Bertrand</dc:creator>
  <cp:lastModifiedBy>LAROUMAGNE THEO</cp:lastModifiedBy>
  <cp:revision>282</cp:revision>
  <cp:lastPrinted>2020-02-26T15:33:08Z</cp:lastPrinted>
  <dcterms:created xsi:type="dcterms:W3CDTF">2018-07-20T09:28:56Z</dcterms:created>
  <dcterms:modified xsi:type="dcterms:W3CDTF">2025-05-16T12:54:32Z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0x010100AF077494A956E049A4B1D197F3DDCEB5</vt:lpwstr>
  </property>
  <property fmtid="{D5CDD505-2E9C-101B-9397-08002B2CF9AE}" pid="3" name="MSIP_Label_2723218b-398e-4712-b898-85bbb1c57f49_Enabled">
    <vt:lpwstr>true</vt:lpwstr>
  </property>
  <property fmtid="{D5CDD505-2E9C-101B-9397-08002B2CF9AE}" pid="4" name="MSIP_Label_2723218b-398e-4712-b898-85bbb1c57f49_SetDate">
    <vt:lpwstr>2022-02-15T18:11:39Z</vt:lpwstr>
  </property>
  <property fmtid="{D5CDD505-2E9C-101B-9397-08002B2CF9AE}" pid="5" name="MSIP_Label_2723218b-398e-4712-b898-85bbb1c57f49_Method">
    <vt:lpwstr>Privileged</vt:lpwstr>
  </property>
  <property fmtid="{D5CDD505-2E9C-101B-9397-08002B2CF9AE}" pid="6" name="MSIP_Label_2723218b-398e-4712-b898-85bbb1c57f49_Name">
    <vt:lpwstr>2723218b-398e-4712-b898-85bbb1c57f49</vt:lpwstr>
  </property>
  <property fmtid="{D5CDD505-2E9C-101B-9397-08002B2CF9AE}" pid="7" name="MSIP_Label_2723218b-398e-4712-b898-85bbb1c57f49_SiteId">
    <vt:lpwstr>80c03608-5f64-40bb-9c70-9394abe6011c</vt:lpwstr>
  </property>
  <property fmtid="{D5CDD505-2E9C-101B-9397-08002B2CF9AE}" pid="8" name="MSIP_Label_2723218b-398e-4712-b898-85bbb1c57f49_ActionId">
    <vt:lpwstr>25ff9d7a-9a35-429a-b70d-ed92781aa57b</vt:lpwstr>
  </property>
  <property fmtid="{D5CDD505-2E9C-101B-9397-08002B2CF9AE}" pid="9" name="MSIP_Label_2723218b-398e-4712-b898-85bbb1c57f49_ContentBits">
    <vt:lpwstr>2</vt:lpwstr>
  </property>
  <property fmtid="{D5CDD505-2E9C-101B-9397-08002B2CF9AE}" pid="10" name="ClassificationContentMarkingFooterLocations">
    <vt:lpwstr>Thème Office:8</vt:lpwstr>
  </property>
  <property fmtid="{D5CDD505-2E9C-101B-9397-08002B2CF9AE}" pid="11" name="ClassificationContentMarkingFooterText">
    <vt:lpwstr>C0 - Public</vt:lpwstr>
  </property>
  <property fmtid="{D5CDD505-2E9C-101B-9397-08002B2CF9AE}" pid="12" name="Order">
    <vt:r8>7489300</vt:r8>
  </property>
  <property fmtid="{D5CDD505-2E9C-101B-9397-08002B2CF9AE}" pid="13" name="xd_Signature">
    <vt:bool>false</vt:bool>
  </property>
  <property fmtid="{D5CDD505-2E9C-101B-9397-08002B2CF9AE}" pid="14" name="SharedWithUsers">
    <vt:lpwstr>443;#GUEREMY Isabelle</vt:lpwstr>
  </property>
  <property fmtid="{D5CDD505-2E9C-101B-9397-08002B2CF9AE}" pid="15" name="xd_ProgID">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MediaServiceImageTags">
    <vt:lpwstr/>
  </property>
</Properties>
</file>