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B44EF-AC8B-B567-1E35-BB4B2E86F1D9}" v="1" dt="2025-08-14T14:54:36.3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IG Florence" userId="S::florence.puig@laposte.fr::5f0c32dc-3e67-4eb7-9486-40d59c3e2624" providerId="AD" clId="Web-{ECFB44EF-AC8B-B567-1E35-BB4B2E86F1D9}"/>
    <pc:docChg chg="modSld">
      <pc:chgData name="PUIG Florence" userId="S::florence.puig@laposte.fr::5f0c32dc-3e67-4eb7-9486-40d59c3e2624" providerId="AD" clId="Web-{ECFB44EF-AC8B-B567-1E35-BB4B2E86F1D9}" dt="2025-08-14T14:54:36.343" v="0" actId="14100"/>
      <pc:docMkLst>
        <pc:docMk/>
      </pc:docMkLst>
      <pc:sldChg chg="modSp">
        <pc:chgData name="PUIG Florence" userId="S::florence.puig@laposte.fr::5f0c32dc-3e67-4eb7-9486-40d59c3e2624" providerId="AD" clId="Web-{ECFB44EF-AC8B-B567-1E35-BB4B2E86F1D9}" dt="2025-08-14T14:54:36.343" v="0" actId="14100"/>
        <pc:sldMkLst>
          <pc:docMk/>
          <pc:sldMk cId="0" sldId="261"/>
        </pc:sldMkLst>
        <pc:spChg chg="mod">
          <ac:chgData name="PUIG Florence" userId="S::florence.puig@laposte.fr::5f0c32dc-3e67-4eb7-9486-40d59c3e2624" providerId="AD" clId="Web-{ECFB44EF-AC8B-B567-1E35-BB4B2E86F1D9}" dt="2025-08-14T14:54:36.343" v="0" actId="14100"/>
          <ac:spMkLst>
            <pc:docMk/>
            <pc:sldMk cId="0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99" y="1448206"/>
            <a:ext cx="9820100" cy="2875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6881" y="7011213"/>
            <a:ext cx="243840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ef8d0a5-8d3b-4059-8fad-874e6294bd6f" TargetMode="External"/><Relationship Id="rId13" Type="http://schemas.openxmlformats.org/officeDocument/2006/relationships/hyperlink" Target="https://legroupelaposte.csod.com/ui/lms-learning-details/app/event/3ea92240-79f7-4947-9e81-71bd7ccfbc55" TargetMode="External"/><Relationship Id="rId18" Type="http://schemas.openxmlformats.org/officeDocument/2006/relationships/hyperlink" Target="https://legroupelaposte.csod.com/ui/lms-learning-details/app/event/832b7bd6-431e-4e80-9ae5-da6eaf01d3b0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962c6ddd-9ca1-40e9-8590-126319a20122" TargetMode="External"/><Relationship Id="rId12" Type="http://schemas.openxmlformats.org/officeDocument/2006/relationships/hyperlink" Target="https://legroupelaposte.csod.com/ui/lms-learning-details/app/event/ffc0582e-74a7-4de5-af89-dc1deea4e86b" TargetMode="External"/><Relationship Id="rId17" Type="http://schemas.openxmlformats.org/officeDocument/2006/relationships/hyperlink" Target="https://legroupelaposte.csod.com/ui/lms-learning-details/app/event/28555992-3798-44f8-b041-754af30f0e13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s://legroupelaposte.csod.com/ui/lms-learning-details/app/event/78e153df-202b-4d5f-b686-e8dcfe0182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legroupelaposte.csod.com/ui/lms-learning-details/app/event/042c5b04-1eda-4533-8e61-5fc730cec0f1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legroupelaposte.csod.com/ui/lms-learning-details/app/event/f01e6e41-0033-4fc4-ad50-8ad4cdb563cc" TargetMode="External"/><Relationship Id="rId10" Type="http://schemas.openxmlformats.org/officeDocument/2006/relationships/hyperlink" Target="https://legroupelaposte.csod.com/ui/lms-learning-details/app/event/6c481d10-fe27-4851-8201-23d0e5dd8265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event/c20cf2d5-0ea6-4829-ad01-014e16238e21" TargetMode="External"/><Relationship Id="rId14" Type="http://schemas.openxmlformats.org/officeDocument/2006/relationships/hyperlink" Target="https://legroupelaposte.csod.com/ui/lms-learning-details/app/event/b1e6fe00-31c3-4959-85d2-7d23da64554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c91e8715-6144-44c6-8de0-fcfd9cbc7c4e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746030c9-abd9-425c-bc06-bca45863773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curriculum/62300d94-5dff-43dd-9e73-3b15356b8b2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a162f40e-9b06-407e-a028-5670aab98f8c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event/c2835039-21dd-43b5-9a31-a95ec1c263d4" TargetMode="External"/><Relationship Id="rId17" Type="http://schemas.openxmlformats.org/officeDocument/2006/relationships/hyperlink" Target="https://legroupelaposte.csod.com/ui/lms-learning-details/app/event/f168ecf0-a355-4c1d-9862-91afad3f654e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1698e5d4-f20d-48f3-845e-9eef3b19223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62027fa0-7922-45eb-98c6-87b9b1b15780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course/e75ed415-bc35-4666-b42a-df4d5fcfd088" TargetMode="External"/><Relationship Id="rId10" Type="http://schemas.openxmlformats.org/officeDocument/2006/relationships/hyperlink" Target="https://legroupelaposte.csod.com/ui/lms-learning-details/app/course/f8712f43-f492-4ee9-b600-4a4a645aaa91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course/44d8cdc0-abe2-4a0c-90be-1ac3ff601948" TargetMode="External"/><Relationship Id="rId14" Type="http://schemas.openxmlformats.org/officeDocument/2006/relationships/hyperlink" Target="https://legroupelaposte.csod.com/ui/lms-learning-details/app/event/a3a53cb9-66b7-4dfa-bb34-dc43b745951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legroupelaposte.csod.com/ui/lms-learning-details/app/event/960a56f7-e97d-4fca-b155-a4c218bb47c1" TargetMode="External"/><Relationship Id="rId7" Type="http://schemas.openxmlformats.org/officeDocument/2006/relationships/hyperlink" Target="https://legroupelaposte.csod.com/ui/lms-learning-details/app/event/de5ef75f-cbbb-4632-8903-dd590dddf515" TargetMode="External"/><Relationship Id="rId2" Type="http://schemas.openxmlformats.org/officeDocument/2006/relationships/hyperlink" Target="https://legroupelaposte.csod.com/ui/lms-learning-details/app/event/4b9985b1-6db6-499e-91cc-3ade1716f67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c4469e1-b13d-45d4-8591-c519a6cf1b3e" TargetMode="External"/><Relationship Id="rId5" Type="http://schemas.openxmlformats.org/officeDocument/2006/relationships/hyperlink" Target="https://legroupelaposte.csod.com/ui/lms-learning-details/app/event/2ab3e10c-90e3-43d9-b9e5-4e15f8006979" TargetMode="External"/><Relationship Id="rId4" Type="http://schemas.openxmlformats.org/officeDocument/2006/relationships/hyperlink" Target="https://legroupelaposte.csod.com/ui/lms-learning-details/app/event/1aff7550-56ae-4835-8c72-69dbb4c507a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382fb84c-ec22-4f39-bfcb-5b15cd3855dc" TargetMode="External"/><Relationship Id="rId3" Type="http://schemas.openxmlformats.org/officeDocument/2006/relationships/hyperlink" Target="https://legroupelaposte.csod.com/ui/lms-learning-details/app/event/646b9ba7-2d00-40b8-8515-23d8d82e830a" TargetMode="External"/><Relationship Id="rId7" Type="http://schemas.openxmlformats.org/officeDocument/2006/relationships/hyperlink" Target="https://legroupelaposte.csod.com/ui/lms-learning-details/app/event/bdcab583-1599-4cce-ad84-14ad5ff1e2c3" TargetMode="External"/><Relationship Id="rId2" Type="http://schemas.openxmlformats.org/officeDocument/2006/relationships/hyperlink" Target="https://legroupelaposte.csod.com/ui/lms-learning-details/app/event/e64b8374-35fe-47ff-a058-562b59954b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9d738a50-00b8-48e9-a9ba-0d7fb8e057cd" TargetMode="External"/><Relationship Id="rId11" Type="http://schemas.openxmlformats.org/officeDocument/2006/relationships/image" Target="../media/image21.jpg"/><Relationship Id="rId5" Type="http://schemas.openxmlformats.org/officeDocument/2006/relationships/hyperlink" Target="https://legroupelaposte.csod.com/ui/lms-learning-details/app/event/b605bc52-c815-4f2d-9bb0-cb172a0366d4" TargetMode="External"/><Relationship Id="rId10" Type="http://schemas.openxmlformats.org/officeDocument/2006/relationships/hyperlink" Target="https://legroupelaposte.csod.com/ui/lms-learning-details/app/course/1a894395-6041-4d15-9edc-543496abc191" TargetMode="External"/><Relationship Id="rId4" Type="http://schemas.openxmlformats.org/officeDocument/2006/relationships/hyperlink" Target="https://legroupelaposte.csod.com/ui/lms-learning-details/app/event/e4c40e17-d402-48b8-a548-95d191ed5ed2" TargetMode="External"/><Relationship Id="rId9" Type="http://schemas.openxmlformats.org/officeDocument/2006/relationships/hyperlink" Target="https://legroupelaposte.csod.com/ui/lms-learning-details/app/event/68f67871-8721-4b4e-a2f9-36ab3187088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5668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ORIENTER,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00B3AD"/>
                </a:solidFill>
                <a:latin typeface="Montserrat"/>
                <a:cs typeface="Montserrat"/>
              </a:rPr>
              <a:t>PRÉPARER,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SÉLECTIONNER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VOS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COLLABORATEURS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L’ÉLAN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LEUR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 dirty="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448206"/>
            <a:ext cx="6701155" cy="242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recrutements.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accompagnent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rôle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 manager pour </a:t>
            </a:r>
            <a:r>
              <a:rPr sz="1500" spc="-50" dirty="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spcBef>
                <a:spcPts val="850"/>
              </a:spcBef>
              <a:buSzPct val="93333"/>
              <a:buChar char="•"/>
              <a:tabLst>
                <a:tab pos="240665" algn="l"/>
              </a:tabLst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,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mettre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mouvement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Sélectionner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meilleurs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profils</a:t>
            </a:r>
            <a:endParaRPr sz="1500">
              <a:latin typeface="Montserrat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820"/>
              </a:spcBef>
            </a:pP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sont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 marL="12700" marR="1128395" algn="just">
              <a:lnSpc>
                <a:spcPct val="100000"/>
              </a:lnSpc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l’objet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d’un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BoForm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peuvent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être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pris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charge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formation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continue.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temps, 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connectez-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299" y="1219606"/>
            <a:ext cx="875982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répondre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enjeux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R="5080" algn="r">
              <a:lnSpc>
                <a:spcPts val="154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0421" y="1623982"/>
            <a:ext cx="1322070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 rot="3540000">
            <a:off x="7078844" y="3170465"/>
            <a:ext cx="149554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0" name="object 10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3" name="object 13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4" name="object 14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261" y="4423371"/>
            <a:ext cx="6745605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Montserrat"/>
                <a:cs typeface="Montserrat"/>
                <a:hlinkClick r:id="rId3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l’atelier.</a:t>
            </a:r>
            <a:endParaRPr sz="1300">
              <a:latin typeface="Montserrat"/>
              <a:cs typeface="Montserrat"/>
            </a:endParaRPr>
          </a:p>
          <a:p>
            <a:pPr marL="12700" marR="462915">
              <a:lnSpc>
                <a:spcPct val="100000"/>
              </a:lnSpc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dates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proposées,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y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inscrire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inscrire.</a:t>
            </a:r>
            <a:endParaRPr sz="13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300">
              <a:latin typeface="Montserrat"/>
              <a:cs typeface="Montserrat"/>
            </a:endParaRPr>
          </a:p>
          <a:p>
            <a:pPr marL="469900">
              <a:lnSpc>
                <a:spcPct val="100000"/>
              </a:lnSpc>
            </a:pP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Connaissez-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fonctionnalité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«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assigner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»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50" dirty="0">
                <a:solidFill>
                  <a:srgbClr val="164194"/>
                </a:solidFill>
                <a:latin typeface="Montserrat"/>
                <a:cs typeface="Montserrat"/>
              </a:rPr>
              <a:t>?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Située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droite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fiche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l’atelier,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bouton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permet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pousser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aux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choix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afin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demander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suivre.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derniers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reçoivent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alors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mail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informant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cette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préconisation.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299" y="6938185"/>
            <a:ext cx="9067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3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300" b="1" spc="-1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300">
              <a:latin typeface="Montserrat SemiBold"/>
              <a:cs typeface="Montserrat SemiBold"/>
            </a:endParaRPr>
          </a:p>
        </p:txBody>
      </p:sp>
      <p:pic>
        <p:nvPicPr>
          <p:cNvPr id="18" name="object 18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999" y="4056005"/>
            <a:ext cx="2581416" cy="30288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127433" y="7022795"/>
            <a:ext cx="217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4657" y="5865977"/>
            <a:ext cx="311785" cy="288290"/>
            <a:chOff x="494657" y="5865977"/>
            <a:chExt cx="311785" cy="28829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94" y="5865977"/>
              <a:ext cx="153598" cy="28804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652" y="5953086"/>
              <a:ext cx="311785" cy="134620"/>
            </a:xfrm>
            <a:custGeom>
              <a:avLst/>
              <a:gdLst/>
              <a:ahLst/>
              <a:cxnLst/>
              <a:rect l="l" t="t" r="r" b="b"/>
              <a:pathLst>
                <a:path w="311784" h="134620">
                  <a:moveTo>
                    <a:pt x="58724" y="107962"/>
                  </a:moveTo>
                  <a:lnTo>
                    <a:pt x="56451" y="103733"/>
                  </a:lnTo>
                  <a:lnTo>
                    <a:pt x="54165" y="99161"/>
                  </a:lnTo>
                  <a:lnTo>
                    <a:pt x="48615" y="97536"/>
                  </a:lnTo>
                  <a:lnTo>
                    <a:pt x="44373" y="100139"/>
                  </a:lnTo>
                  <a:lnTo>
                    <a:pt x="5562" y="117106"/>
                  </a:lnTo>
                  <a:lnTo>
                    <a:pt x="2298" y="118402"/>
                  </a:lnTo>
                  <a:lnTo>
                    <a:pt x="342" y="121666"/>
                  </a:lnTo>
                  <a:lnTo>
                    <a:pt x="342" y="130479"/>
                  </a:lnTo>
                  <a:lnTo>
                    <a:pt x="4584" y="134391"/>
                  </a:lnTo>
                  <a:lnTo>
                    <a:pt x="9474" y="134391"/>
                  </a:lnTo>
                  <a:lnTo>
                    <a:pt x="10782" y="134391"/>
                  </a:lnTo>
                  <a:lnTo>
                    <a:pt x="13068" y="133743"/>
                  </a:lnTo>
                  <a:lnTo>
                    <a:pt x="51549" y="116446"/>
                  </a:lnTo>
                  <a:lnTo>
                    <a:pt x="51879" y="116128"/>
                  </a:lnTo>
                  <a:lnTo>
                    <a:pt x="52209" y="116128"/>
                  </a:lnTo>
                  <a:lnTo>
                    <a:pt x="57429" y="113512"/>
                  </a:lnTo>
                  <a:lnTo>
                    <a:pt x="58724" y="107962"/>
                  </a:lnTo>
                  <a:close/>
                </a:path>
                <a:path w="311784" h="134620">
                  <a:moveTo>
                    <a:pt x="59359" y="25438"/>
                  </a:moveTo>
                  <a:lnTo>
                    <a:pt x="57073" y="20218"/>
                  </a:lnTo>
                  <a:lnTo>
                    <a:pt x="52514" y="18592"/>
                  </a:lnTo>
                  <a:lnTo>
                    <a:pt x="13373" y="3581"/>
                  </a:lnTo>
                  <a:lnTo>
                    <a:pt x="8470" y="1955"/>
                  </a:lnTo>
                  <a:lnTo>
                    <a:pt x="3251" y="4241"/>
                  </a:lnTo>
                  <a:lnTo>
                    <a:pt x="0" y="13373"/>
                  </a:lnTo>
                  <a:lnTo>
                    <a:pt x="2273" y="18592"/>
                  </a:lnTo>
                  <a:lnTo>
                    <a:pt x="6845" y="20548"/>
                  </a:lnTo>
                  <a:lnTo>
                    <a:pt x="45986" y="35560"/>
                  </a:lnTo>
                  <a:lnTo>
                    <a:pt x="47942" y="36207"/>
                  </a:lnTo>
                  <a:lnTo>
                    <a:pt x="49250" y="36207"/>
                  </a:lnTo>
                  <a:lnTo>
                    <a:pt x="52844" y="36207"/>
                  </a:lnTo>
                  <a:lnTo>
                    <a:pt x="56095" y="33921"/>
                  </a:lnTo>
                  <a:lnTo>
                    <a:pt x="57734" y="30010"/>
                  </a:lnTo>
                  <a:lnTo>
                    <a:pt x="59359" y="25438"/>
                  </a:lnTo>
                  <a:close/>
                </a:path>
                <a:path w="311784" h="134620">
                  <a:moveTo>
                    <a:pt x="310210" y="11417"/>
                  </a:moveTo>
                  <a:lnTo>
                    <a:pt x="308914" y="7175"/>
                  </a:lnTo>
                  <a:lnTo>
                    <a:pt x="307276" y="2286"/>
                  </a:lnTo>
                  <a:lnTo>
                    <a:pt x="302056" y="0"/>
                  </a:lnTo>
                  <a:lnTo>
                    <a:pt x="297497" y="1625"/>
                  </a:lnTo>
                  <a:lnTo>
                    <a:pt x="259003" y="18923"/>
                  </a:lnTo>
                  <a:lnTo>
                    <a:pt x="255739" y="20218"/>
                  </a:lnTo>
                  <a:lnTo>
                    <a:pt x="253784" y="23482"/>
                  </a:lnTo>
                  <a:lnTo>
                    <a:pt x="253784" y="32296"/>
                  </a:lnTo>
                  <a:lnTo>
                    <a:pt x="258025" y="36207"/>
                  </a:lnTo>
                  <a:lnTo>
                    <a:pt x="262915" y="36207"/>
                  </a:lnTo>
                  <a:lnTo>
                    <a:pt x="264223" y="36207"/>
                  </a:lnTo>
                  <a:lnTo>
                    <a:pt x="265518" y="35877"/>
                  </a:lnTo>
                  <a:lnTo>
                    <a:pt x="266179" y="35229"/>
                  </a:lnTo>
                  <a:lnTo>
                    <a:pt x="304673" y="17945"/>
                  </a:lnTo>
                  <a:lnTo>
                    <a:pt x="308584" y="15989"/>
                  </a:lnTo>
                  <a:lnTo>
                    <a:pt x="310210" y="11417"/>
                  </a:lnTo>
                  <a:close/>
                </a:path>
                <a:path w="311784" h="134620">
                  <a:moveTo>
                    <a:pt x="311213" y="121018"/>
                  </a:moveTo>
                  <a:lnTo>
                    <a:pt x="308927" y="115798"/>
                  </a:lnTo>
                  <a:lnTo>
                    <a:pt x="304368" y="114173"/>
                  </a:lnTo>
                  <a:lnTo>
                    <a:pt x="265226" y="99161"/>
                  </a:lnTo>
                  <a:lnTo>
                    <a:pt x="260654" y="97536"/>
                  </a:lnTo>
                  <a:lnTo>
                    <a:pt x="255435" y="99822"/>
                  </a:lnTo>
                  <a:lnTo>
                    <a:pt x="253479" y="104381"/>
                  </a:lnTo>
                  <a:lnTo>
                    <a:pt x="251853" y="108953"/>
                  </a:lnTo>
                  <a:lnTo>
                    <a:pt x="254127" y="114173"/>
                  </a:lnTo>
                  <a:lnTo>
                    <a:pt x="258699" y="116128"/>
                  </a:lnTo>
                  <a:lnTo>
                    <a:pt x="297840" y="131140"/>
                  </a:lnTo>
                  <a:lnTo>
                    <a:pt x="300126" y="131787"/>
                  </a:lnTo>
                  <a:lnTo>
                    <a:pt x="301104" y="131787"/>
                  </a:lnTo>
                  <a:lnTo>
                    <a:pt x="304698" y="131787"/>
                  </a:lnTo>
                  <a:lnTo>
                    <a:pt x="307949" y="129501"/>
                  </a:lnTo>
                  <a:lnTo>
                    <a:pt x="309587" y="125590"/>
                  </a:lnTo>
                  <a:lnTo>
                    <a:pt x="311213" y="121018"/>
                  </a:lnTo>
                  <a:close/>
                </a:path>
              </a:pathLst>
            </a:custGeom>
            <a:solidFill>
              <a:srgbClr val="003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583994"/>
            <a:ext cx="4674235" cy="5591175"/>
            <a:chOff x="5586005" y="1583994"/>
            <a:chExt cx="4674235" cy="55911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583994"/>
              <a:ext cx="4674006" cy="559088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3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349" y="1928863"/>
            <a:ext cx="4752975" cy="182308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(2H)</a:t>
            </a:r>
            <a:endParaRPr sz="95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(1H)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0349" y="4540732"/>
            <a:ext cx="4752975" cy="236283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29235" marR="489584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5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5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5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2H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1H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JOUR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622" y="1565206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1622" y="4177152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003" y="1584007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2003" y="4195889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300" y="1185960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838705"/>
            <a:ext cx="4674235" cy="5336540"/>
            <a:chOff x="5586005" y="1838705"/>
            <a:chExt cx="4674235" cy="5336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838705"/>
              <a:ext cx="4674006" cy="533617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4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349" y="1810359"/>
            <a:ext cx="4752975" cy="153479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COMMENT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QUALIFIER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UN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(1H)</a:t>
            </a:r>
            <a:endParaRPr sz="950">
              <a:latin typeface="Montserrat ExtraBold"/>
              <a:cs typeface="Montserrat ExtraBold"/>
            </a:endParaRPr>
          </a:p>
          <a:p>
            <a:pPr marL="229235" marR="487045">
              <a:lnSpc>
                <a:spcPct val="100000"/>
              </a:lnSpc>
              <a:spcBef>
                <a:spcPts val="1055"/>
              </a:spcBef>
            </a:pPr>
            <a:r>
              <a:rPr sz="900" b="1" spc="-3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ACCOMPAGNER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L’ÉVOLUTION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PROFESSIONNELLE</a:t>
            </a:r>
            <a:r>
              <a:rPr sz="900" b="1" spc="1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MES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COLLABORATEURS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DANS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UN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CONTEXTE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TRANSFORMATION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90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ESSENTIELS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LA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300" y="1311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44"/>
            <a:ext cx="4752975" cy="258826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975994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9084" y="2207856"/>
            <a:ext cx="4752975" cy="3189605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RÉALISER UN CV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PERCUTANT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-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  <a:p>
            <a:pPr marL="229235" marR="457834">
              <a:lnSpc>
                <a:spcPct val="2037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RÉDIGER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UNE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LETTRE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MOTIVATION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EFFICACE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-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LEARNING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1"/>
              </a:rPr>
              <a:t></a:t>
            </a:r>
            <a:r>
              <a:rPr sz="900" spc="215" dirty="0">
                <a:solidFill>
                  <a:srgbClr val="009941"/>
                </a:solidFill>
                <a:latin typeface="Times New Roman"/>
                <a:cs typeface="Times New Roman"/>
                <a:hlinkClick r:id="rId11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LA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THÉORIE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-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LEARNING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2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2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 (2H)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PROMOUVOIR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PROJET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À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TRAVERS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RÉSEAU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-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LEARNING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(7H)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300" y="1329987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9" y="1830999"/>
            <a:ext cx="4882277" cy="1915076"/>
          </a:xfrm>
          <a:prstGeom prst="rect">
            <a:avLst/>
          </a:prstGeom>
          <a:ln w="56705">
            <a:solidFill>
              <a:srgbClr val="FFC8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29235" marR="364490">
              <a:lnSpc>
                <a:spcPct val="195900"/>
              </a:lnSpc>
              <a:spcBef>
                <a:spcPts val="445"/>
              </a:spcBef>
            </a:pP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PDP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PLAN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DÉVELOPPEMENT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PROFESSIONNEL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MANAGER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DÉTECTER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POTENTIEL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D’UN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COLLABORATEUR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lang="fr-FR"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EMRG (ATELIER 2H30) - DETECTER LE POTENTIEL D'UN COLLABORATEUR</a:t>
            </a:r>
            <a:endParaRPr lang="fr-FR" sz="950" b="1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29235" marR="503555">
              <a:lnSpc>
                <a:spcPct val="1018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5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5"/>
              </a:rPr>
              <a:t>  </a:t>
            </a:r>
            <a:r>
              <a:rPr lang="fr-FR"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EMRG (ATELIER 2H30) - DETECTER LE POTENTIEL D'UN COLLABORATEUR (DISTANCIEL)</a:t>
            </a:r>
            <a:endParaRPr lang="fr-FR" sz="950" b="1" dirty="0">
              <a:solidFill>
                <a:srgbClr val="164194"/>
              </a:solidFill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endParaRPr sz="900" dirty="0">
              <a:latin typeface="Montserrat"/>
              <a:cs typeface="Montserrat"/>
            </a:endParaRPr>
          </a:p>
          <a:p>
            <a:pPr marL="229235" marR="503555">
              <a:lnSpc>
                <a:spcPct val="1018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ATELIER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ONBOARDING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COMMENT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GARANTIR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L’INTÉGRATION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D’UN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COLLABORATEUR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DANS UN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ENVIRONNEMENT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CONSTANTE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ÉVOLUTION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?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CLASSE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VIRTUELLE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(2H)</a:t>
            </a:r>
            <a:endParaRPr sz="950" dirty="0">
              <a:latin typeface="Montserrat ExtraBold"/>
              <a:cs typeface="Montserrat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1995" y="1828501"/>
            <a:ext cx="4608004" cy="5011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300" y="1308208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349" y="3991661"/>
            <a:ext cx="4752975" cy="1812289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ts val="1135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AUX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ENTRETIENS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D’ADMISSION</a:t>
            </a:r>
            <a:endParaRPr sz="950">
              <a:latin typeface="Montserrat ExtraBold"/>
              <a:cs typeface="Montserrat ExtraBold"/>
            </a:endParaRPr>
          </a:p>
          <a:p>
            <a:pPr marL="229235" marR="460375">
              <a:lnSpc>
                <a:spcPts val="1080"/>
              </a:lnSpc>
              <a:spcBef>
                <a:spcPts val="30"/>
              </a:spcBef>
            </a:pP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PROGRAMMÉS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</a:t>
            </a:r>
            <a:r>
              <a:rPr sz="900" b="1" spc="-2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FONCTION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DES</a:t>
            </a:r>
            <a:r>
              <a:rPr sz="900" b="1" spc="-2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CALENDRIERS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ANNUELS D’OUVERTURE</a:t>
            </a:r>
            <a:endParaRPr sz="900">
              <a:latin typeface="Montserrat SemiBold"/>
              <a:cs typeface="Montserrat SemiBold"/>
            </a:endParaRPr>
          </a:p>
          <a:p>
            <a:pPr marL="229235">
              <a:lnSpc>
                <a:spcPct val="100000"/>
              </a:lnSpc>
              <a:spcBef>
                <a:spcPts val="107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ÉPREUVE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ORALE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LA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RPP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A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</a:rPr>
              <a:t></a:t>
            </a:r>
            <a:r>
              <a:rPr sz="900" spc="225" dirty="0">
                <a:solidFill>
                  <a:srgbClr val="009941"/>
                </a:solidFill>
                <a:latin typeface="Times New Roman"/>
                <a:cs typeface="Times New Roman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</a:rPr>
              <a:t>LA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THÉORIE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</a:rPr>
              <a:t>-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</a:rPr>
              <a:t>E-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LEARNING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(1H)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8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CLASSE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VIRTUELLE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TEAMS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(2H30)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900">
              <a:latin typeface="Montserrat"/>
              <a:cs typeface="Montserrat"/>
            </a:endParaRPr>
          </a:p>
          <a:p>
            <a:pPr marL="229235" marR="550545">
              <a:lnSpc>
                <a:spcPct val="100000"/>
              </a:lnSpc>
            </a:pP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Animé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par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CEDP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et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en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groupe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de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5,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s’entrainer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et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bénéficier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du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retour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du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collectif</a:t>
            </a:r>
            <a:endParaRPr sz="900"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987" y="3609189"/>
            <a:ext cx="38061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ORAUX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PROMOTION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1863001"/>
            <a:ext cx="4674006" cy="46609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9300" y="1296909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1838845"/>
            <a:ext cx="4752975" cy="2484755"/>
          </a:xfrm>
          <a:prstGeom prst="rect">
            <a:avLst/>
          </a:prstGeom>
          <a:ln w="56705">
            <a:solidFill>
              <a:srgbClr val="E5233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CONDUITE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D’ENTRETIEN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MEMBRES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JURY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2"/>
              </a:rPr>
              <a:t></a:t>
            </a:r>
            <a:r>
              <a:rPr sz="900" spc="220" dirty="0">
                <a:solidFill>
                  <a:srgbClr val="164194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PRÉSENTIEL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3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CANDIDATS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CHANGENT,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VOUS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RECRUTEURS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?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5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5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6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6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TRAINING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EN</a:t>
            </a:r>
            <a:r>
              <a:rPr sz="900" b="1" spc="2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7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7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TRAINING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EN</a:t>
            </a:r>
            <a:r>
              <a:rPr sz="900" b="1" spc="2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8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8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9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9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0"/>
              </a:rPr>
              <a:t></a:t>
            </a:r>
            <a:r>
              <a:rPr sz="900" spc="204" dirty="0">
                <a:solidFill>
                  <a:srgbClr val="009941"/>
                </a:solidFill>
                <a:latin typeface="Times New Roman"/>
                <a:cs typeface="Times New Roman"/>
                <a:hlinkClick r:id="rId10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LES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ESSENTIELS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EN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30MN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-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LEARNING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E52332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90" dirty="0">
                <a:solidFill>
                  <a:srgbClr val="FFFFFF"/>
                </a:solidFill>
                <a:latin typeface="Montserrat ExtraBold"/>
                <a:cs typeface="Montserrat ExtraBold"/>
              </a:rPr>
              <a:t>SÉLECTIONNER</a:t>
            </a:r>
            <a:r>
              <a:rPr sz="3000" spc="-14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3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00" y="1239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6005" y="1810486"/>
            <a:ext cx="4674006" cy="53643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16765" y="7227213"/>
            <a:ext cx="227965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8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3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4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2025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9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 dirty="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391848" y="4176943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Retrouvez-</a:t>
            </a:r>
            <a:r>
              <a:rPr dirty="0"/>
              <a:t>nous</a:t>
            </a:r>
            <a:r>
              <a:rPr spc="90" dirty="0"/>
              <a:t> </a:t>
            </a:r>
            <a:r>
              <a:rPr spc="-10" dirty="0"/>
              <a:t>également </a:t>
            </a:r>
            <a:r>
              <a:rPr dirty="0"/>
              <a:t>dans</a:t>
            </a:r>
            <a:r>
              <a:rPr spc="-55" dirty="0"/>
              <a:t> </a:t>
            </a:r>
            <a:r>
              <a:rPr dirty="0"/>
              <a:t>nos</a:t>
            </a:r>
            <a:r>
              <a:rPr spc="-55" dirty="0"/>
              <a:t> </a:t>
            </a:r>
            <a:r>
              <a:rPr dirty="0"/>
              <a:t>espaces</a:t>
            </a:r>
            <a:r>
              <a:rPr spc="-55" dirty="0"/>
              <a:t> </a:t>
            </a:r>
            <a:r>
              <a:rPr dirty="0"/>
              <a:t>régionaux</a:t>
            </a:r>
            <a:r>
              <a:rPr spc="-55" dirty="0"/>
              <a:t> </a:t>
            </a:r>
            <a:r>
              <a:rPr spc="-20" dirty="0"/>
              <a:t>sous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32537" y="3388138"/>
            <a:ext cx="6427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dédié</a:t>
            </a:r>
            <a:r>
              <a:rPr sz="20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votre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entité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ou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périmètre.</a:t>
            </a:r>
            <a:endParaRPr sz="2000">
              <a:latin typeface="Montserrat SemiBold"/>
              <a:cs typeface="Montserrat Semi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30660" y="2502005"/>
            <a:ext cx="1640205" cy="624205"/>
            <a:chOff x="4530660" y="2502005"/>
            <a:chExt cx="1640205" cy="624205"/>
          </a:xfrm>
        </p:grpSpPr>
        <p:sp>
          <p:nvSpPr>
            <p:cNvPr id="21" name="object 21">
              <a:hlinkClick r:id="rId10"/>
            </p:cNvPr>
            <p:cNvSpPr/>
            <p:nvPr/>
          </p:nvSpPr>
          <p:spPr>
            <a:xfrm>
              <a:off x="5329148" y="2596679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63"/>
                  </a:moveTo>
                  <a:lnTo>
                    <a:pt x="318122" y="129070"/>
                  </a:lnTo>
                  <a:lnTo>
                    <a:pt x="301332" y="81521"/>
                  </a:lnTo>
                  <a:lnTo>
                    <a:pt x="294741" y="70535"/>
                  </a:lnTo>
                  <a:lnTo>
                    <a:pt x="293141" y="67868"/>
                  </a:lnTo>
                  <a:lnTo>
                    <a:pt x="263626" y="35179"/>
                  </a:lnTo>
                  <a:lnTo>
                    <a:pt x="248793" y="24460"/>
                  </a:lnTo>
                  <a:lnTo>
                    <a:pt x="248793" y="163652"/>
                  </a:lnTo>
                  <a:lnTo>
                    <a:pt x="247878" y="173482"/>
                  </a:lnTo>
                  <a:lnTo>
                    <a:pt x="237985" y="211378"/>
                  </a:lnTo>
                  <a:lnTo>
                    <a:pt x="211683" y="241604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81"/>
                  </a:lnTo>
                  <a:lnTo>
                    <a:pt x="73837" y="220421"/>
                  </a:lnTo>
                  <a:lnTo>
                    <a:pt x="74295" y="187667"/>
                  </a:lnTo>
                  <a:lnTo>
                    <a:pt x="74345" y="184607"/>
                  </a:lnTo>
                  <a:lnTo>
                    <a:pt x="74472" y="175463"/>
                  </a:lnTo>
                  <a:lnTo>
                    <a:pt x="74498" y="173482"/>
                  </a:lnTo>
                  <a:lnTo>
                    <a:pt x="74599" y="165557"/>
                  </a:lnTo>
                  <a:lnTo>
                    <a:pt x="75819" y="157556"/>
                  </a:lnTo>
                  <a:lnTo>
                    <a:pt x="76301" y="154127"/>
                  </a:lnTo>
                  <a:lnTo>
                    <a:pt x="76403" y="153365"/>
                  </a:lnTo>
                  <a:lnTo>
                    <a:pt x="77495" y="146964"/>
                  </a:lnTo>
                  <a:lnTo>
                    <a:pt x="95465" y="103289"/>
                  </a:lnTo>
                  <a:lnTo>
                    <a:pt x="130987" y="75336"/>
                  </a:lnTo>
                  <a:lnTo>
                    <a:pt x="156362" y="70535"/>
                  </a:lnTo>
                  <a:lnTo>
                    <a:pt x="159715" y="70535"/>
                  </a:lnTo>
                  <a:lnTo>
                    <a:pt x="198132" y="79235"/>
                  </a:lnTo>
                  <a:lnTo>
                    <a:pt x="229184" y="103733"/>
                  </a:lnTo>
                  <a:lnTo>
                    <a:pt x="246024" y="141782"/>
                  </a:lnTo>
                  <a:lnTo>
                    <a:pt x="247764" y="153365"/>
                  </a:lnTo>
                  <a:lnTo>
                    <a:pt x="247878" y="154127"/>
                  </a:lnTo>
                  <a:lnTo>
                    <a:pt x="248793" y="163652"/>
                  </a:lnTo>
                  <a:lnTo>
                    <a:pt x="248793" y="24460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505"/>
                  </a:lnTo>
                  <a:lnTo>
                    <a:pt x="15100" y="94488"/>
                  </a:lnTo>
                  <a:lnTo>
                    <a:pt x="9626" y="109778"/>
                  </a:lnTo>
                  <a:lnTo>
                    <a:pt x="9563" y="109943"/>
                  </a:lnTo>
                  <a:lnTo>
                    <a:pt x="5118" y="126720"/>
                  </a:lnTo>
                  <a:lnTo>
                    <a:pt x="1828" y="144602"/>
                  </a:lnTo>
                  <a:lnTo>
                    <a:pt x="571" y="153136"/>
                  </a:lnTo>
                  <a:lnTo>
                    <a:pt x="533" y="153365"/>
                  </a:lnTo>
                  <a:lnTo>
                    <a:pt x="444" y="207086"/>
                  </a:lnTo>
                  <a:lnTo>
                    <a:pt x="317" y="273799"/>
                  </a:lnTo>
                  <a:lnTo>
                    <a:pt x="0" y="407492"/>
                  </a:lnTo>
                  <a:lnTo>
                    <a:pt x="73990" y="407492"/>
                  </a:lnTo>
                  <a:lnTo>
                    <a:pt x="74117" y="314515"/>
                  </a:lnTo>
                  <a:lnTo>
                    <a:pt x="74244" y="303822"/>
                  </a:lnTo>
                  <a:lnTo>
                    <a:pt x="74295" y="301574"/>
                  </a:lnTo>
                  <a:lnTo>
                    <a:pt x="74447" y="301574"/>
                  </a:lnTo>
                  <a:lnTo>
                    <a:pt x="77038" y="302945"/>
                  </a:lnTo>
                  <a:lnTo>
                    <a:pt x="80162" y="304698"/>
                  </a:lnTo>
                  <a:lnTo>
                    <a:pt x="90500" y="310007"/>
                  </a:lnTo>
                  <a:lnTo>
                    <a:pt x="129578" y="323240"/>
                  </a:lnTo>
                  <a:lnTo>
                    <a:pt x="165811" y="327710"/>
                  </a:lnTo>
                  <a:lnTo>
                    <a:pt x="175336" y="327253"/>
                  </a:lnTo>
                  <a:lnTo>
                    <a:pt x="182308" y="326796"/>
                  </a:lnTo>
                  <a:lnTo>
                    <a:pt x="183045" y="326796"/>
                  </a:lnTo>
                  <a:lnTo>
                    <a:pt x="190715" y="325894"/>
                  </a:lnTo>
                  <a:lnTo>
                    <a:pt x="190982" y="325894"/>
                  </a:lnTo>
                  <a:lnTo>
                    <a:pt x="198856" y="324459"/>
                  </a:lnTo>
                  <a:lnTo>
                    <a:pt x="236524" y="311556"/>
                  </a:lnTo>
                  <a:lnTo>
                    <a:pt x="253301" y="301574"/>
                  </a:lnTo>
                  <a:lnTo>
                    <a:pt x="262966" y="294640"/>
                  </a:lnTo>
                  <a:lnTo>
                    <a:pt x="290093" y="266827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22"/>
                  </a:lnTo>
                  <a:lnTo>
                    <a:pt x="311594" y="228206"/>
                  </a:lnTo>
                  <a:lnTo>
                    <a:pt x="318058" y="207086"/>
                  </a:lnTo>
                  <a:lnTo>
                    <a:pt x="321716" y="184607"/>
                  </a:lnTo>
                  <a:lnTo>
                    <a:pt x="322630" y="175463"/>
                  </a:lnTo>
                  <a:close/>
                </a:path>
                <a:path w="828675" h="407669">
                  <a:moveTo>
                    <a:pt x="734644" y="143764"/>
                  </a:moveTo>
                  <a:lnTo>
                    <a:pt x="734034" y="140182"/>
                  </a:lnTo>
                  <a:lnTo>
                    <a:pt x="732129" y="134391"/>
                  </a:lnTo>
                  <a:lnTo>
                    <a:pt x="724890" y="127228"/>
                  </a:lnTo>
                  <a:lnTo>
                    <a:pt x="716813" y="124790"/>
                  </a:lnTo>
                  <a:lnTo>
                    <a:pt x="445236" y="124790"/>
                  </a:lnTo>
                  <a:lnTo>
                    <a:pt x="444322" y="125857"/>
                  </a:lnTo>
                  <a:lnTo>
                    <a:pt x="443865" y="126466"/>
                  </a:lnTo>
                  <a:lnTo>
                    <a:pt x="443560" y="127762"/>
                  </a:lnTo>
                  <a:lnTo>
                    <a:pt x="443941" y="130429"/>
                  </a:lnTo>
                  <a:lnTo>
                    <a:pt x="553897" y="180416"/>
                  </a:lnTo>
                  <a:lnTo>
                    <a:pt x="718261" y="180340"/>
                  </a:lnTo>
                  <a:lnTo>
                    <a:pt x="732205" y="155346"/>
                  </a:lnTo>
                  <a:lnTo>
                    <a:pt x="734644" y="150545"/>
                  </a:lnTo>
                  <a:lnTo>
                    <a:pt x="734644" y="143764"/>
                  </a:lnTo>
                  <a:close/>
                </a:path>
                <a:path w="828675" h="407669">
                  <a:moveTo>
                    <a:pt x="828598" y="206933"/>
                  </a:moveTo>
                  <a:lnTo>
                    <a:pt x="826541" y="203047"/>
                  </a:lnTo>
                  <a:lnTo>
                    <a:pt x="825169" y="201676"/>
                  </a:lnTo>
                  <a:lnTo>
                    <a:pt x="824255" y="201447"/>
                  </a:lnTo>
                  <a:lnTo>
                    <a:pt x="740308" y="201053"/>
                  </a:lnTo>
                  <a:lnTo>
                    <a:pt x="552907" y="201066"/>
                  </a:lnTo>
                  <a:lnTo>
                    <a:pt x="338556" y="336702"/>
                  </a:lnTo>
                  <a:lnTo>
                    <a:pt x="332689" y="341960"/>
                  </a:lnTo>
                  <a:lnTo>
                    <a:pt x="335813" y="345084"/>
                  </a:lnTo>
                  <a:lnTo>
                    <a:pt x="816457" y="214757"/>
                  </a:lnTo>
                  <a:lnTo>
                    <a:pt x="828598" y="206933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875385"/>
              <a:ext cx="243840" cy="66065"/>
            </a:xfrm>
            <a:prstGeom prst="rect">
              <a:avLst/>
            </a:prstGeom>
          </p:spPr>
        </p:pic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0660" y="250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4535221" y="2719184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86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32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86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42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28140" y="353999"/>
                  </a:lnTo>
                  <a:lnTo>
                    <a:pt x="1328013" y="355168"/>
                  </a:lnTo>
                  <a:lnTo>
                    <a:pt x="1325676" y="361010"/>
                  </a:lnTo>
                  <a:lnTo>
                    <a:pt x="1325575" y="361264"/>
                  </a:lnTo>
                  <a:lnTo>
                    <a:pt x="1319174" y="368503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29"/>
                  </a:lnTo>
                  <a:lnTo>
                    <a:pt x="1278178" y="338709"/>
                  </a:lnTo>
                  <a:lnTo>
                    <a:pt x="1303185" y="319405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96085" y="343204"/>
                  </a:lnTo>
                  <a:lnTo>
                    <a:pt x="1595856" y="342138"/>
                  </a:lnTo>
                  <a:lnTo>
                    <a:pt x="1593900" y="333006"/>
                  </a:lnTo>
                  <a:lnTo>
                    <a:pt x="1589481" y="324497"/>
                  </a:ln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37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5329377" y="2667368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35"/>
                  </a:moveTo>
                  <a:lnTo>
                    <a:pt x="584796" y="109435"/>
                  </a:lnTo>
                  <a:lnTo>
                    <a:pt x="594436" y="109499"/>
                  </a:lnTo>
                  <a:lnTo>
                    <a:pt x="686981" y="109435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32757" y="2502014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31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31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651807" y="2937878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544746" y="3038462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66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625137" y="2502014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4742485" y="2502014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5371135" y="2719184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887341" y="2553068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756582" y="2870060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hlinkClick r:id="rId10"/>
            </p:cNvPr>
            <p:cNvSpPr/>
            <p:nvPr/>
          </p:nvSpPr>
          <p:spPr>
            <a:xfrm>
              <a:off x="4972685" y="2636126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6502" y="306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hlinkClick r:id="rId10"/>
            </p:cNvPr>
            <p:cNvSpPr/>
            <p:nvPr/>
          </p:nvSpPr>
          <p:spPr>
            <a:xfrm>
              <a:off x="4661027" y="3036176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1789" y="3090278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2407" y="309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29261c-4875-4632-9bd4-c0a616209121" xsi:nil="true"/>
    <lcf76f155ced4ddcb4097134ff3c332f xmlns="40a72f2b-3e73-4286-bc1c-4604381e835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4CF6063848F42982BD1C8A30E6E56" ma:contentTypeVersion="16" ma:contentTypeDescription="Crée un document." ma:contentTypeScope="" ma:versionID="18a282bc425fc8ada35df9d938b325ef">
  <xsd:schema xmlns:xsd="http://www.w3.org/2001/XMLSchema" xmlns:xs="http://www.w3.org/2001/XMLSchema" xmlns:p="http://schemas.microsoft.com/office/2006/metadata/properties" xmlns:ns2="40a72f2b-3e73-4286-bc1c-4604381e8354" xmlns:ns3="4b29261c-4875-4632-9bd4-c0a616209121" targetNamespace="http://schemas.microsoft.com/office/2006/metadata/properties" ma:root="true" ma:fieldsID="031244ffb7114514564afc9aa2cdf1ec" ns2:_="" ns3:_="">
    <xsd:import namespace="40a72f2b-3e73-4286-bc1c-4604381e8354"/>
    <xsd:import namespace="4b29261c-4875-4632-9bd4-c0a616209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72f2b-3e73-4286-bc1c-4604381e8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9261c-4875-4632-9bd4-c0a616209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5409ed-5a21-4a0c-9984-2d31dc9c2852}" ma:internalName="TaxCatchAll" ma:showField="CatchAllData" ma:web="4b29261c-4875-4632-9bd4-c0a6162091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AC7A5B-EEE2-4244-8575-8E6FD6DC9BE6}">
  <ds:schemaRefs>
    <ds:schemaRef ds:uri="http://schemas.microsoft.com/office/2006/metadata/properties"/>
    <ds:schemaRef ds:uri="http://schemas.microsoft.com/office/infopath/2007/PartnerControls"/>
    <ds:schemaRef ds:uri="4b29261c-4875-4632-9bd4-c0a616209121"/>
    <ds:schemaRef ds:uri="40a72f2b-3e73-4286-bc1c-4604381e8354"/>
  </ds:schemaRefs>
</ds:datastoreItem>
</file>

<file path=customXml/itemProps2.xml><?xml version="1.0" encoding="utf-8"?>
<ds:datastoreItem xmlns:ds="http://schemas.openxmlformats.org/officeDocument/2006/customXml" ds:itemID="{3EB3B970-182B-4D65-BC54-4A1080DC9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90989A-E223-477F-ABE3-61F3A43B4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72f2b-3e73-4286-bc1c-4604381e8354"/>
    <ds:schemaRef ds:uri="4b29261c-4875-4632-9bd4-c0a616209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880</Words>
  <Application>Microsoft Office PowerPoint</Application>
  <PresentationFormat>Custom</PresentationFormat>
  <Paragraphs>127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LES ATELIERS EMRG : COMMENT ÇA MARCHE ?</vt:lpstr>
      <vt:lpstr>ORIENTER VOS COLLABORATEURS</vt:lpstr>
      <vt:lpstr>ORIENTER VOS COLLABORATEURS</vt:lpstr>
      <vt:lpstr>PRÉPARER VOS COLLABORATEURS</vt:lpstr>
      <vt:lpstr>PRÉPARER VOS COLLABORATEURS</vt:lpstr>
      <vt:lpstr>PRÉPARER VOS COLLABORATEURS</vt:lpstr>
      <vt:lpstr>SÉLECTIONNER VOS COLLABORATEURS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SANAA MAFTAH</dc:creator>
  <cp:lastModifiedBy>MAFTAH Sanaa</cp:lastModifiedBy>
  <cp:revision>2</cp:revision>
  <dcterms:created xsi:type="dcterms:W3CDTF">2025-07-21T07:06:13Z</dcterms:created>
  <dcterms:modified xsi:type="dcterms:W3CDTF">2025-08-14T14:54:36Z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2025-07-10T00:00:00Z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0x010100F2C4CF6063848F42982BD1C8A30E6E56</vt:lpwstr>
  </property>
  <property fmtid="{D5CDD505-2E9C-101B-9397-08002B2CF9AE}" pid="7" name="MediaServiceImageTags">
    <vt:lpwstr/>
  </property>
</Properties>
</file>