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20" r:id="rId8"/>
    <p:sldMasterId id="2147483732" r:id="rId9"/>
    <p:sldMasterId id="2147483757" r:id="rId10"/>
    <p:sldMasterId id="2147483769" r:id="rId11"/>
  </p:sldMasterIdLst>
  <p:notesMasterIdLst>
    <p:notesMasterId r:id="rId17"/>
  </p:notesMasterIdLst>
  <p:handoutMasterIdLst>
    <p:handoutMasterId r:id="rId18"/>
  </p:handoutMasterIdLst>
  <p:sldIdLst>
    <p:sldId id="295" r:id="rId12"/>
    <p:sldId id="296" r:id="rId13"/>
    <p:sldId id="297" r:id="rId14"/>
    <p:sldId id="298" r:id="rId15"/>
    <p:sldId id="299" r:id="rId16"/>
  </p:sldIdLst>
  <p:sldSz cx="9906000" cy="6858000" type="A4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Bretagne" id="{086DFAB0-C7DD-404A-B263-0F2A1126512E}">
          <p14:sldIdLst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102"/>
    <a:srgbClr val="000000"/>
    <a:srgbClr val="F29111"/>
    <a:srgbClr val="00B0F0"/>
    <a:srgbClr val="2488A0"/>
    <a:srgbClr val="FFCC00"/>
    <a:srgbClr val="FFC50D"/>
    <a:srgbClr val="E94E1B"/>
    <a:srgbClr val="B9C407"/>
    <a:srgbClr val="70A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F2574-44A6-419A-8B10-94FDE3DAB0D6}" v="1" dt="2024-03-01T12:35:09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9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97D7178-1D54-DBFA-302C-65714648F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DCDBB1-C18B-4F05-13F4-3841CC598F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8AB38-906D-409C-8107-0E37C15757CB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81BE18-A927-EF57-00B2-5208F1C6A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59AD37-E3D0-437D-BF5D-8CEF808F24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DD7B-8FEB-4F20-9F3E-2F4ACFEEA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528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3" y="17"/>
            <a:ext cx="3171773" cy="479539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1807" y="17"/>
            <a:ext cx="3171773" cy="479539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696018-B478-475A-B2DA-D07E9C6F34C8}" type="datetimeFigureOut">
              <a:rPr lang="fr-FR"/>
              <a:pPr>
                <a:defRPr/>
              </a:pPr>
              <a:t>05/03/2024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20725"/>
            <a:ext cx="51974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7" rIns="91692" bIns="4584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2836" y="4560091"/>
            <a:ext cx="5851180" cy="4320315"/>
          </a:xfrm>
          <a:prstGeom prst="rect">
            <a:avLst/>
          </a:prstGeom>
        </p:spPr>
        <p:txBody>
          <a:bodyPr vert="horz" lIns="91692" tIns="45847" rIns="91692" bIns="45847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3" y="9118689"/>
            <a:ext cx="3171773" cy="481027"/>
          </a:xfrm>
          <a:prstGeom prst="rect">
            <a:avLst/>
          </a:prstGeom>
        </p:spPr>
        <p:txBody>
          <a:bodyPr vert="horz" lIns="91692" tIns="45847" rIns="91692" bIns="4584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1807" y="9118689"/>
            <a:ext cx="3171773" cy="481027"/>
          </a:xfrm>
          <a:prstGeom prst="rect">
            <a:avLst/>
          </a:prstGeom>
        </p:spPr>
        <p:txBody>
          <a:bodyPr vert="horz" wrap="square" lIns="91692" tIns="45847" rIns="91692" bIns="458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62DE2E-98CA-425D-90A3-E40D3A3E68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41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0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59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09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73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2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70495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708B74-E8A1-48D4-8C2F-12EB333042BC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9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9195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38C4610-9B6C-4B79-8212-E1277B03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29790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4648A4-296D-4023-8B03-B9B14EF116EB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371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7DDCE6-6692-475A-A995-D0CC8C06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78B7E5-0F89-44DF-B5AA-3205E7E6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05AA4-82D4-42D3-8DDD-803161CD46F7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5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128B2-5975-444A-847D-EE7FAB37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E03097-0F1F-4A18-AC81-1C5503938404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0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50C3AF-2E5C-4084-91A9-132B77A3EAC3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622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6D1B4D-4C74-4BAF-84BF-57F9D26D6316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73029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EE2F7B-42E2-47E2-ABA4-8643457681DC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72727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83E97-DA5A-40CA-BFB8-C897E3AB43E4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7124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633ACA-C052-43C4-A894-6BE7549A889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574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A1A46CC-A089-47D3-9DCC-8A40447B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2C7FF-08BD-487A-B68E-CAC437752242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3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67E34F-9E04-4BFF-AA1D-C847F864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6E2EFB-5758-41FB-B1A6-194CE597DB5D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6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2D43AA-F02F-4708-9E68-442AC935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54025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461CBB-4C0C-470D-847A-D852A5E5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09261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ED561F-F0A9-4E65-BB1D-98C75A3060E1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1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4AF233-EE1D-44FC-9EA4-B41E7B0F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A10E9-DF38-4BD0-8246-980001F4D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8E64-0C5E-4984-8546-C1CAEAED7DA9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4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46C7650-6C61-48D0-829C-B8432DBA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775D10-FA27-4CB9-92BC-EC77E50EF052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5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629FAF-EDC3-4A06-AC11-339ECF94B83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027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A7331-BFC4-42D9-A0F5-85A2CD7D8A4F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011AB2F4-6E98-437F-93B3-7480D705C96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19439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225186-D168-4048-AF68-980DA14F41B8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04847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5F763B-822B-4707-9831-9374A859398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9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B68688-3501-45D4-8F88-85B1B59FDCAC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7550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52FA9A5F-7652-4AE3-9131-EB6893AA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54A6EC-D501-4A4A-B7C5-85DDF4E48D74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13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4FBD3D-282F-4BD5-B39C-11DF55D2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F194A5-A2E4-48BC-8010-0A685B37DB86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94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75409C-B406-432E-B42F-49E3C8AEF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0432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92C8634-0936-4F06-81C7-C4D16C9D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92989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64063B-4963-4FAD-AD86-09635512FCDE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78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7C88EF9-CF12-4D4B-BBFE-B8551B67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2294CA-CB1B-40C0-B018-795579471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113D4D-4277-4F2E-8E66-E2C4286F5FF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8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D408108-6915-4533-B0F3-01504857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FAD31D-FB3E-49AA-AB68-34D54CA133EF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8F9905-7FEA-4E9C-AA99-B85F3C07930F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087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1E98B8-93C5-43A8-AFCF-6C1B9E69087F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F59E5750-C5C1-4775-A5F4-74F7198F5A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30695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0532F1-33AF-4832-9E3A-631587BEA376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9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34D060-9B58-4499-8582-582BEBECB975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22779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A25478-72F7-4ADF-B311-BCAE9027C2B3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1850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5E6D991-6AC3-41BA-BD94-67D1956B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8A4A6-810A-48F1-A22A-5A117D843FA7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28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A751F2-D8ED-45B8-B8CC-6430981B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906AAE-057D-4E1C-A6BB-7F199EBD05DE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08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319EFE-D536-40DA-8C5D-CA32ADAA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76913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38C4610-9B6C-4B79-8212-E1277B03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03061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6DCF9A-800E-4B13-8A4B-7BC9EEC24373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18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7DDCE6-6692-475A-A995-D0CC8C06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78B7E5-0F89-44DF-B5AA-3205E7E6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894BF-AE0C-4A13-A862-68472C7B9DA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58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128B2-5975-444A-847D-EE7FAB37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1282D3-5B2A-4C09-8697-76CF583DF5B6}" type="datetime1">
              <a:rPr lang="fr-FR" smtClean="0">
                <a:solidFill>
                  <a:srgbClr val="FFCB05"/>
                </a:solidFill>
              </a:rPr>
              <a:t>05/03/2024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78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B03291-54F0-4CC0-936F-5D7FFF2FDFE6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079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F937B1-4498-456E-B86D-472C070F7CC8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415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5EE4B-124F-480D-91AE-6B4742524DE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688053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46A209-483E-4FFD-88A7-BD7101E0197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0454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F8D81-26F4-49AE-8C08-21AD06CF8848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06524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A1A46CC-A089-47D3-9DCC-8A40447B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E9665-94C8-4B8E-8904-99F05EF078EC}" type="datetime1">
              <a:rPr lang="fr-FR" smtClean="0">
                <a:solidFill>
                  <a:srgbClr val="FFCB05"/>
                </a:solidFill>
              </a:rPr>
              <a:t>05/03/2024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FFCB0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81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67E34F-9E04-4BFF-AA1D-C847F864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CF628-5AC8-428C-A2F9-AEB3F3B6CE61}" type="datetime1">
              <a:rPr lang="fr-FR" smtClean="0">
                <a:solidFill>
                  <a:srgbClr val="FFCB05"/>
                </a:solidFill>
              </a:rPr>
              <a:t>05/03/2024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FFCB0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28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2D43AA-F02F-4708-9E68-442AC935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26509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26348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2379C-7C2D-47F8-A49C-7E487D95C0C1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19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75118F-398A-4A72-AAA3-1C29F6CF92E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74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9CA10A-25FA-4501-9A30-AC0EA61B743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72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A2DF8-3347-4CF0-B2D3-5D6BBFAB4A3C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99796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78A7B7-2B2D-4B0F-AA15-ABF58A6CC8F9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487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8F24D7-F09C-46C7-A8A0-44F8810BB28C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2638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4F3831-A519-4626-8A0A-9FCDEA032262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7444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13594F-C613-4110-9F77-82903B1F0574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13489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2FD0AC-5ADA-4C51-A79D-5F2BCFBC0988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56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CBF72C-1B71-4B18-A57E-E13299891FB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27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5335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itre et contenu_ E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9560" y="199611"/>
            <a:ext cx="8915400" cy="224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62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86100" y="1133613"/>
            <a:ext cx="9133800" cy="48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30000"/>
              <a:defRPr sz="1462"/>
            </a:lvl1pPr>
            <a:lvl2pPr>
              <a:buClr>
                <a:schemeClr val="accent6"/>
              </a:buClr>
              <a:defRPr sz="1300"/>
            </a:lvl2pPr>
            <a:lvl3pPr>
              <a:defRPr sz="113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5796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3491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81F1DB-9A41-4F03-AD02-7D04A3C24C66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766781-15B5-4695-9EF8-3184015D64C4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207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4C75C5-B61A-4722-8FBB-750C66CFF199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16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04AB08-4869-48A7-8027-082147C64062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8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D766E-1D24-494F-A3C3-328585090BF5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3360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79035-C274-424C-B823-0767D3E47490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09575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98FEFD-A2EC-45A8-B4AF-242F42ACF526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70283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7F01FC-1743-4E74-A0AA-A9F5C70FD475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25634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629DDE-726D-4F0C-8CD8-E0FB74994279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98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ADD904-03E8-4A81-844D-9BBCEE79D9F5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23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6064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87433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733E6C-924B-4B3B-93E4-247FDD252F7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1020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576FD5-2EAD-4FBB-A3D7-07B1B679B80C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51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69D6A5-7BEF-44FC-AAB6-37C5B9769153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1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AB8C92-8F7D-433A-905F-231249EFC344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9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4909EE-BE8D-4A8D-8EA9-DC6AB93133D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415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71BF0-78AF-42B7-8443-202A820CC2BC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85392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9EF88D-4320-4F22-98A4-BAEA466E0F64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1151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F7C461-FFF2-40B4-8C45-912CC1C5486C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6336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8005F4-5549-4023-959D-E117622E497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379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AD6336-2E64-4D4C-BF0F-E22BFCFABFAA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666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6843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7A12FD-7181-4083-81ED-7CB999A7CB95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820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itre et contenu_ E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9560" y="199611"/>
            <a:ext cx="8915400" cy="224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62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86100" y="1133613"/>
            <a:ext cx="9133800" cy="48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30000"/>
              <a:defRPr sz="1462"/>
            </a:lvl1pPr>
            <a:lvl2pPr>
              <a:buClr>
                <a:schemeClr val="accent6"/>
              </a:buClr>
              <a:defRPr sz="1300"/>
            </a:lvl2pPr>
            <a:lvl3pPr>
              <a:defRPr sz="113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661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B0C380-8142-40F1-9E7C-07544468B461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SIPCMContentMarking" descr="{&quot;HashCode&quot;:722694439,&quot;Placement&quot;:&quot;Footer&quot;}"/>
          <p:cNvSpPr txBox="1"/>
          <p:nvPr userDrawn="1"/>
        </p:nvSpPr>
        <p:spPr>
          <a:xfrm>
            <a:off x="4509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1899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418ED-72C8-434D-9492-BF90981C9C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fld id="{82A77D60-5D9A-45C7-B11F-D31500378DFC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50EDF8D-0625-44EE-B591-266A111B8D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fld id="{42C7FEA2-9EBD-486E-97C0-7C36E0567643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855791E-DA24-47D8-9D47-B141A230374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fld id="{0848DAF1-461A-4CB9-8844-79C6B854C07E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418ED-72C8-434D-9492-BF90981C9C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fld id="{690709DC-693D-49B8-859A-236B2D2AA0F9}" type="datetime1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t>05/03/2024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fld id="{D95CF018-3058-4F85-B70C-105277F9FE2A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742927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68E81982-A3D5-487E-978D-0B70208D4D30}" type="datetime1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t>05/03/2024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ft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3CD90EAC-3FE7-4C5B-83BB-40AA6E51D0A1}" type="datetime1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t>05/03/2024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13AF8E0-3FD1-4C18-B282-857D31B9E6DF}" type="datetime1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t>05/03/2024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mailto:emrgpaysdelaloire@laposte.fr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legroupelaposte.csod.com/ui/lms-learner-home/home?tab_page_id=-200300006&amp;tab_id=-1" TargetMode="External"/><Relationship Id="rId4" Type="http://schemas.openxmlformats.org/officeDocument/2006/relationships/hyperlink" Target="http://www.rh.laposte.fr/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042c5b04-1eda-4533-8e61-5fc730cec0f1" TargetMode="External"/><Relationship Id="rId13" Type="http://schemas.openxmlformats.org/officeDocument/2006/relationships/hyperlink" Target="https://legroupelaposte.csod.com/ui/lms-learning-details/app/event/5a8d530e-ad6b-4dda-82c5-0761b4c9a3a6" TargetMode="External"/><Relationship Id="rId18" Type="http://schemas.openxmlformats.org/officeDocument/2006/relationships/hyperlink" Target="mailto:emrgbretagne@laposte.fr?subject=Elaborer%20mon%20projet%20professionel%20en%20groupe" TargetMode="External"/><Relationship Id="rId3" Type="http://schemas.openxmlformats.org/officeDocument/2006/relationships/hyperlink" Target="https://idpriam.groupe.extra.laposte.fr/samlv2/SSOIDPInit/CSOD?spEntityID=https://legroupelaposte.csod.com&amp;NameIDFormat=unspecified&amp;rsrcLevel=1&amp;RelayState=https://legroupelaposte.csod.com/DeepLink/ProcessRedirect.aspx?module%3dlodetails%26lo%3d962c6ddd-9ca1-40e9-8590-126319a20122" TargetMode="External"/><Relationship Id="rId21" Type="http://schemas.openxmlformats.org/officeDocument/2006/relationships/image" Target="../media/image29.png"/><Relationship Id="rId7" Type="http://schemas.openxmlformats.org/officeDocument/2006/relationships/hyperlink" Target="https://legroupelaposte.csod.com/ui/lms-learning-details/app/event/f6ac8abc-806c-494e-b81e-52518460d663" TargetMode="External"/><Relationship Id="rId12" Type="http://schemas.openxmlformats.org/officeDocument/2006/relationships/hyperlink" Target="https://legroupelaposte.csod.com/ui/lms-learning-details/app/event/9879b296-7c98-4bbf-b0df-8786f4466d84" TargetMode="External"/><Relationship Id="rId17" Type="http://schemas.openxmlformats.org/officeDocument/2006/relationships/hyperlink" Target="https://legroupelaposte.csod.com/ui/lms-learning-details/app/event/351143d3-d36c-408a-9bbe-a02d70b5c0f0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legroupelaposte.csod.com/ui/lms-learning-details/app/event/b1e6fe00-31c3-4959-85d2-7d23da64554d" TargetMode="External"/><Relationship Id="rId20" Type="http://schemas.openxmlformats.org/officeDocument/2006/relationships/hyperlink" Target="mailto:emrgbretagne@laposte.fr?subject=Radio%20Jo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6c481d10-fe27-4851-8201-23d0e5dd8265" TargetMode="External"/><Relationship Id="rId11" Type="http://schemas.openxmlformats.org/officeDocument/2006/relationships/hyperlink" Target="https://legroupelaposte.csod.com/ui/lms-learning-details/app/event/87a1fef1-7b30-42ff-a96a-2f71aaa985f3" TargetMode="External"/><Relationship Id="rId5" Type="http://schemas.openxmlformats.org/officeDocument/2006/relationships/hyperlink" Target="https://legroupelaposte.csod.com/ui/lms-learning-details/app/event/c20cf2d5-0ea6-4829-ad01-014e16238e21" TargetMode="External"/><Relationship Id="rId15" Type="http://schemas.openxmlformats.org/officeDocument/2006/relationships/hyperlink" Target="https://legroupelaposte.csod.com/ui/lms-learning-details/app/event/3ea92240-79f7-4947-9e81-71bd7ccfbc55" TargetMode="External"/><Relationship Id="rId10" Type="http://schemas.openxmlformats.org/officeDocument/2006/relationships/hyperlink" Target="https://legroupelaposte.csod.com/ui/lms-learning-details/app/event/74ae8f92-9393-4d06-86de-3448b1f29ba9" TargetMode="External"/><Relationship Id="rId19" Type="http://schemas.openxmlformats.org/officeDocument/2006/relationships/image" Target="../media/image28.jpeg"/><Relationship Id="rId4" Type="http://schemas.openxmlformats.org/officeDocument/2006/relationships/hyperlink" Target="https://legroupelaposte.csod.com/ui/lms-learning-details/app/event/5ef8d0a5-8d3b-4059-8fad-874e6294bd6f" TargetMode="External"/><Relationship Id="rId9" Type="http://schemas.openxmlformats.org/officeDocument/2006/relationships/hyperlink" Target="https://legroupelaposte.csod.com/ui/lms-learning-details/app/event/f370bd34-4cc7-45e4-80bc-57dda8ded0e1" TargetMode="External"/><Relationship Id="rId14" Type="http://schemas.openxmlformats.org/officeDocument/2006/relationships/hyperlink" Target="https://legroupelaposte.csod.com/ui/lms-learning-details/app/event/ffc0582e-74a7-4de5-af89-dc1deea4e86b" TargetMode="External"/><Relationship Id="rId22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a162f40e-9b06-407e-a028-5670aab98f8c" TargetMode="External"/><Relationship Id="rId13" Type="http://schemas.openxmlformats.org/officeDocument/2006/relationships/hyperlink" Target="https://legroupelaposte.csod.com/ui/lms-learning-details/app/event/4b9985b1-6db6-499e-91cc-3ade1716f67c" TargetMode="External"/><Relationship Id="rId18" Type="http://schemas.openxmlformats.org/officeDocument/2006/relationships/hyperlink" Target="https://legroupelaposte.csod.com/ui/lms-learning-details/app/event/e64b8374-35fe-47ff-a058-562b59954b59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legroupelaposte.csod.com/ui/lms-learning-details/app/event/c2835039-21dd-43b5-9a31-a95ec1c263d4" TargetMode="External"/><Relationship Id="rId12" Type="http://schemas.openxmlformats.org/officeDocument/2006/relationships/hyperlink" Target="https://legroupelaposte.csod.com/ui/lms-learning-details/app/event/e0839bf0-6ef8-41c9-8a4d-7aebfc907556" TargetMode="External"/><Relationship Id="rId17" Type="http://schemas.openxmlformats.org/officeDocument/2006/relationships/hyperlink" Target="https://legroupelaposte.csod.com/ui/lms-learning-details/app/event/960a56f7-e97d-4fca-b155-a4c218bb47c1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legroupelaposte.csod.com/ui/lms-learning-details/app/event/b605bc52-c815-4f2d-9bb0-cb172a0366d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course/62027fa0-7922-45eb-98c6-87b9b1b15780" TargetMode="External"/><Relationship Id="rId11" Type="http://schemas.openxmlformats.org/officeDocument/2006/relationships/hyperlink" Target="https://legroupelaposte.csod.com/ui/lms-learning-details/app/event/1698e5d4-f20d-48f3-845e-9eef3b19223f" TargetMode="External"/><Relationship Id="rId5" Type="http://schemas.openxmlformats.org/officeDocument/2006/relationships/hyperlink" Target="https://legroupelaposte.csod.com/ui/lms-learning-details/app/course/f8712f43-f492-4ee9-b600-4a4a645aaa91" TargetMode="External"/><Relationship Id="rId15" Type="http://schemas.openxmlformats.org/officeDocument/2006/relationships/hyperlink" Target="https://legroupelaposte.csod.com/ui/lms-learning-details/app/event/de5ef75f-cbbb-4632-8903-dd590dddf515" TargetMode="External"/><Relationship Id="rId10" Type="http://schemas.openxmlformats.org/officeDocument/2006/relationships/hyperlink" Target="https://legroupelaposte.csod.com/ui/lms-learning-details/app/event/34f1581c-7de7-4335-a5e1-58e11651dc47" TargetMode="External"/><Relationship Id="rId4" Type="http://schemas.openxmlformats.org/officeDocument/2006/relationships/hyperlink" Target="https://legroupelaposte.csod.com/ui/lms-learning-details/app/course/44d8cdc0-abe2-4a0c-90be-1ac3ff601948" TargetMode="External"/><Relationship Id="rId9" Type="http://schemas.openxmlformats.org/officeDocument/2006/relationships/hyperlink" Target="https://legroupelaposte.csod.com/ui/lms-learning-details/app/event/a3a53cb9-66b7-4dfa-bb34-dc43b7459513" TargetMode="External"/><Relationship Id="rId14" Type="http://schemas.openxmlformats.org/officeDocument/2006/relationships/hyperlink" Target="https://legroupelaposte.csod.com/ui/lms-learning-details/app/event/746030c9-abd9-425c-bc06-bca45863773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BC31-FDE0-741B-F7BF-F0A55FC6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AEED8B9-AF83-5B17-8449-638C04F4B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6" r="7574" b="5211"/>
          <a:stretch/>
        </p:blipFill>
        <p:spPr>
          <a:xfrm>
            <a:off x="0" y="0"/>
            <a:ext cx="9906000" cy="685800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3138CB1-F407-A446-6FA7-57A423EC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102890"/>
            <a:ext cx="8697686" cy="900000"/>
          </a:xfrm>
        </p:spPr>
        <p:txBody>
          <a:bodyPr/>
          <a:lstStyle/>
          <a:p>
            <a:r>
              <a:rPr lang="fr-FR" sz="3650"/>
              <a:t>Les ateliers collectifs &amp; E-learning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08F9E6-84F6-4E66-8C9B-F4EFD3EF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15424" y="3205002"/>
            <a:ext cx="6196381" cy="144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800" b="1"/>
              <a:t>Pour TOUS !</a:t>
            </a:r>
          </a:p>
          <a:p>
            <a:r>
              <a:rPr lang="fr-FR" sz="2800" b="1"/>
              <a:t>Et avec une offre dédiée à la filière RH et aux managers</a:t>
            </a:r>
          </a:p>
        </p:txBody>
      </p:sp>
    </p:spTree>
    <p:extLst>
      <p:ext uri="{BB962C8B-B14F-4D97-AF65-F5344CB8AC3E}">
        <p14:creationId xmlns:p14="http://schemas.microsoft.com/office/powerpoint/2010/main" val="326020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21245" y="5526735"/>
            <a:ext cx="4085876" cy="11339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 dirty="0">
                <a:latin typeface="Montserrat"/>
                <a:ea typeface="Verdana"/>
                <a:cs typeface="Verdana"/>
              </a:rPr>
              <a:t>Les ateliers présentiels font l’objet d’un code BOFORM et peuvent être pris en charge au titre de la formation continue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 dirty="0">
                <a:latin typeface="Montserrat"/>
                <a:ea typeface="Verdana"/>
                <a:cs typeface="Verdana"/>
              </a:rPr>
              <a:t>En cas de difficultés pour vous inscrire et pour tous renseignements, contactez-nous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 dirty="0">
                <a:latin typeface="Montserrat"/>
                <a:ea typeface="Verdana"/>
                <a:cs typeface="Verdana"/>
                <a:hlinkClick r:id="rId3"/>
              </a:rPr>
              <a:t>emrgbretagne@laposte.fr</a:t>
            </a:r>
            <a:endParaRPr lang="fr-FR" sz="900" i="1" dirty="0">
              <a:latin typeface="Montserrat"/>
              <a:ea typeface="Verdana"/>
              <a:cs typeface="Verdana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9313" y="181436"/>
            <a:ext cx="960974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>
                <a:solidFill>
                  <a:srgbClr val="003399"/>
                </a:solidFill>
                <a:latin typeface="Montserrat"/>
                <a:cs typeface="Arial"/>
              </a:rPr>
              <a:t>LES ATELIERS COLLECTIFS de votre Espace Mobilité et Recrutement Groupe</a:t>
            </a:r>
            <a:endParaRPr lang="fr-FR" sz="2800"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D3967-3E30-584D-5274-B800656E443E}"/>
              </a:ext>
            </a:extLst>
          </p:cNvPr>
          <p:cNvSpPr/>
          <p:nvPr/>
        </p:nvSpPr>
        <p:spPr>
          <a:xfrm>
            <a:off x="127755" y="5948474"/>
            <a:ext cx="1054500" cy="3995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>
                <a:latin typeface="Montserrat"/>
                <a:ea typeface="Verdana"/>
                <a:cs typeface="Verdana"/>
              </a:rPr>
              <a:t>Mise à jour le 15/02/2024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A9ED3F-CA6B-CAD4-0D49-B7F0B77B0095}"/>
              </a:ext>
            </a:extLst>
          </p:cNvPr>
          <p:cNvSpPr txBox="1"/>
          <p:nvPr/>
        </p:nvSpPr>
        <p:spPr>
          <a:xfrm>
            <a:off x="337456" y="1236042"/>
            <a:ext cx="8932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>
                <a:solidFill>
                  <a:schemeClr val="tx1">
                    <a:lumMod val="75000"/>
                  </a:schemeClr>
                </a:solidFill>
              </a:rPr>
              <a:t>Comment s’inscrire à un atelier ? </a:t>
            </a:r>
          </a:p>
          <a:p>
            <a:pPr algn="l"/>
            <a:endParaRPr lang="fr-FR" sz="1600" dirty="0">
              <a:solidFill>
                <a:srgbClr val="000000"/>
              </a:solidFill>
            </a:endParaRP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Toutes les sessions d’ateliers proposées par les EMRG sont désormais accessibles via Ma formation ! Quelle que soit votre localisation, vous pouvez vous inscrire à toutes les sessions proposées à distance : </a:t>
            </a: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marL="342900" indent="-342900" algn="l">
              <a:buAutoNum type="arabicPeriod"/>
            </a:pPr>
            <a:r>
              <a:rPr lang="fr-FR" sz="1400" dirty="0">
                <a:solidFill>
                  <a:srgbClr val="000000"/>
                </a:solidFill>
              </a:rPr>
              <a:t>Rendez-vous sur l’Intranet</a:t>
            </a: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	accessible aussi depuis </a:t>
            </a:r>
            <a:r>
              <a:rPr lang="fr-FR" sz="1400" dirty="0" err="1">
                <a:solidFill>
                  <a:srgbClr val="000000"/>
                </a:solidFill>
              </a:rPr>
              <a:t>M@p</a:t>
            </a:r>
            <a:r>
              <a:rPr lang="fr-FR" sz="1400" dirty="0">
                <a:solidFill>
                  <a:srgbClr val="000000"/>
                </a:solidFill>
              </a:rPr>
              <a:t>&gt; </a:t>
            </a:r>
          </a:p>
          <a:p>
            <a:pPr algn="l"/>
            <a:r>
              <a:rPr lang="fr-FR" sz="14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www.rh.laposte.fr</a:t>
            </a:r>
            <a:r>
              <a:rPr lang="fr-FR" sz="1400" dirty="0">
                <a:solidFill>
                  <a:srgbClr val="000000"/>
                </a:solidFill>
              </a:rPr>
              <a:t>. Tout en bas de la page d’accueil, cliquez sur le logo &gt;</a:t>
            </a: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2. Rechercher l’atelier choisi en saisissant le code </a:t>
            </a:r>
            <a:r>
              <a:rPr lang="fr-FR" sz="1400" dirty="0" err="1">
                <a:solidFill>
                  <a:srgbClr val="000000"/>
                </a:solidFill>
              </a:rPr>
              <a:t>boform</a:t>
            </a:r>
            <a:r>
              <a:rPr lang="fr-FR" sz="1400" dirty="0">
                <a:solidFill>
                  <a:srgbClr val="000000"/>
                </a:solidFill>
              </a:rPr>
              <a:t> ou le titre de l’atelier dans « Rechercher des formations » (champ de recherche avec la loupe)</a:t>
            </a: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3. Choisissez votre session en cliquant sur</a:t>
            </a: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Puis sur</a:t>
            </a: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4. Vous serez destinataire d’une confirmation et du lien Teams</a:t>
            </a:r>
          </a:p>
        </p:txBody>
      </p:sp>
      <p:pic>
        <p:nvPicPr>
          <p:cNvPr id="14" name="Image 13">
            <a:hlinkClick r:id="rId5"/>
            <a:extLst>
              <a:ext uri="{FF2B5EF4-FFF2-40B4-BE49-F238E27FC236}">
                <a16:creationId xmlns:a16="http://schemas.microsoft.com/office/drawing/2014/main" id="{9D96E389-E1A3-1FBD-7794-715E02CF1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27" y="2254656"/>
            <a:ext cx="1832878" cy="336517"/>
          </a:xfrm>
          <a:prstGeom prst="rect">
            <a:avLst/>
          </a:prstGeom>
        </p:spPr>
      </p:pic>
      <p:pic>
        <p:nvPicPr>
          <p:cNvPr id="17" name="Image 16">
            <a:hlinkClick r:id="rId5"/>
            <a:extLst>
              <a:ext uri="{FF2B5EF4-FFF2-40B4-BE49-F238E27FC236}">
                <a16:creationId xmlns:a16="http://schemas.microsoft.com/office/drawing/2014/main" id="{BA4207DD-B010-38D4-4FB1-65353C8F7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84" y="2789326"/>
            <a:ext cx="1786231" cy="3394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AD647C3-1975-F025-04E0-8184B20D1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9535" y="3771114"/>
            <a:ext cx="3706929" cy="4127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1AD1BE-8777-7B58-B903-7F7D034A7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324" y="4246553"/>
            <a:ext cx="2033762" cy="36533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BDFE2BB-B152-BAE2-6623-8D451A462E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398" y="4595621"/>
            <a:ext cx="1528288" cy="4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FD9B782-129B-4A8C-D2F3-207EC0CC5E13}"/>
              </a:ext>
            </a:extLst>
          </p:cNvPr>
          <p:cNvSpPr txBox="1"/>
          <p:nvPr/>
        </p:nvSpPr>
        <p:spPr>
          <a:xfrm>
            <a:off x="6933985" y="1724603"/>
            <a:ext cx="290945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1050">
                <a:solidFill>
                  <a:srgbClr val="003DA5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Une fois par mois, le jeudi </a:t>
            </a:r>
          </a:p>
          <a:p>
            <a:pPr lvl="0"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1050">
                <a:solidFill>
                  <a:srgbClr val="003DA5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 17h00 à 17h30, via TEAMS</a:t>
            </a:r>
            <a:endParaRPr lang="fr-FR" sz="1050" b="1">
              <a:solidFill>
                <a:srgbClr val="003DA5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1050" b="1">
                <a:solidFill>
                  <a:srgbClr val="F2910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Demandez la programmation </a:t>
            </a: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1050" b="1">
              <a:solidFill>
                <a:srgbClr val="F29102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1050" b="1">
              <a:solidFill>
                <a:srgbClr val="F29102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1050" b="1">
              <a:solidFill>
                <a:srgbClr val="F29102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1050" b="1">
                <a:solidFill>
                  <a:srgbClr val="F2910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78581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  <a:tab pos="3143250" algn="l"/>
              </a:tabLst>
              <a:defRPr/>
            </a:pPr>
            <a:r>
              <a:rPr lang="fr-FR" sz="1050" b="1">
                <a:solidFill>
                  <a:srgbClr val="003DA5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pour connaitre la vision de l’emploi et les métiers qui recrutent en Bretagne et Pays de la Loire </a:t>
            </a: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932277" y="754593"/>
            <a:ext cx="3900048" cy="259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CONNAITRE mon Marché DE L’emploi </a:t>
            </a:r>
            <a:endParaRPr lang="fr-FR" sz="140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0" y="237773"/>
            <a:ext cx="3030046" cy="324764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COLLABORATEURS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13" y="1034912"/>
            <a:ext cx="6712343" cy="33102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17891" y="723179"/>
            <a:ext cx="586223" cy="29834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" name="AutoShape 2" descr="https://frc-powerpoint.officeapps.live.com/pods/GetClipboardImage.ashx?Id=3ddb1e08-8c23-48be-9cd9-d9079016b174&amp;DC=GFR1&amp;pkey=0d580d7b-e1cf-44eb-9cb0-878c6baac506&amp;wdwaccluster=GFR1"/>
          <p:cNvSpPr>
            <a:spLocks noChangeAspect="1" noChangeArrowheads="1"/>
          </p:cNvSpPr>
          <p:nvPr/>
        </p:nvSpPr>
        <p:spPr bwMode="auto">
          <a:xfrm>
            <a:off x="5390636" y="5615814"/>
            <a:ext cx="2513382" cy="11224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perspectiveContrastingLeftFacing"/>
              <a:lightRig rig="threePt" dir="t"/>
            </a:scene3d>
          </a:bodyPr>
          <a:lstStyle/>
          <a:p>
            <a:pPr algn="just"/>
            <a:r>
              <a:rPr lang="fr-FR" sz="1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Demande d’inscription auprès de votre conseiller EMRG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A688EE4-C10C-1F2B-451B-C7A61C300355}"/>
              </a:ext>
            </a:extLst>
          </p:cNvPr>
          <p:cNvGraphicFramePr>
            <a:graphicFrameLocks noGrp="1"/>
          </p:cNvGraphicFramePr>
          <p:nvPr/>
        </p:nvGraphicFramePr>
        <p:xfrm>
          <a:off x="200726" y="1160455"/>
          <a:ext cx="6528774" cy="308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135">
                  <a:extLst>
                    <a:ext uri="{9D8B030D-6E8A-4147-A177-3AD203B41FA5}">
                      <a16:colId xmlns:a16="http://schemas.microsoft.com/office/drawing/2014/main" val="551565102"/>
                    </a:ext>
                  </a:extLst>
                </a:gridCol>
                <a:gridCol w="3263639">
                  <a:extLst>
                    <a:ext uri="{9D8B030D-6E8A-4147-A177-3AD203B41FA5}">
                      <a16:colId xmlns:a16="http://schemas.microsoft.com/office/drawing/2014/main" val="3642328428"/>
                    </a:ext>
                  </a:extLst>
                </a:gridCol>
              </a:tblGrid>
              <a:tr h="313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LE GROUPE, LA POSTE, BRANCHES, FILIALES ET STRATEGIES – ZDNQ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50" b="1" i="0" u="none" strike="noStrike" kern="1200" cap="all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Verdan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VISION DE L'EMPLOI, LES METIERS QUI RECRUTENT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REG – Classe Virtuelle intermédiaire 2H – ZDNW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LES DISPOSITIFS DE MOBILITE EXTERNE - ZDKM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FONCTION PUBLIQUE – ZDKO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économie sociale et solidaire (ESS) – ZDKS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CRÉER SON ENTREPRISE – ZDOD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85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3143250" algn="l"/>
                        </a:tabLst>
                        <a:defRPr/>
                      </a:pPr>
                      <a:r>
                        <a:rPr kumimoji="0" lang="fr-F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Verdana" panose="020B0604030504040204" pitchFamily="34" charset="0"/>
                          <a:cs typeface="Arial"/>
                        </a:rPr>
                        <a:t>Des ateliers métiers</a:t>
                      </a:r>
                      <a:endParaRPr kumimoji="0" lang="fr-F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Verdana" panose="020B0604030504040204" pitchFamily="34" charset="0"/>
                        <a:cs typeface="Arial"/>
                      </a:endParaRPr>
                    </a:p>
                    <a:p>
                      <a:pPr marL="0" marR="0" lvl="0" indent="0" algn="ctr" defTabSz="785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3143250" algn="l"/>
                        </a:tabLst>
                        <a:defRPr/>
                      </a:pPr>
                      <a:endParaRPr kumimoji="0" lang="fr-F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Verdana" panose="020B0604030504040204" pitchFamily="34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Devenir FACTEUR GUICHETIER – ZDQW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DEVENIR ROP A LA BSCC – ZDQY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Pour vous inscrire : Clic droit et ouvrir le lien hypertexte.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DEVENIR CHARGE DE CLIENTÈLE EN CENTRE DE RELATIONS ET D'EXPERTISE CLIENTS – ZDQQ </a:t>
                      </a:r>
                      <a:endParaRPr kumimoji="0" lang="fr-F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B0604020202020204" pitchFamily="34" charset="0"/>
                        <a:buChar char="-"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DEVENIR MEMBRE DE CODIR DE SECTEUR – ZDNS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DEVENIR CHARGÉ DE CLIENTÈLE A LA BGPN – ZDKY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DEVELOPPER SA POSTURE COMMERCIALE EN TANT QUE CHARGE DE CLIENTELE A LA BGPN - ZEMF</a:t>
                      </a:r>
                      <a:endParaRPr kumimoji="0" lang="fr-FR" sz="8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64725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5B16232-783C-B0E6-4A3A-F8867C746B8D}"/>
              </a:ext>
            </a:extLst>
          </p:cNvPr>
          <p:cNvSpPr txBox="1"/>
          <p:nvPr/>
        </p:nvSpPr>
        <p:spPr>
          <a:xfrm>
            <a:off x="1251697" y="4913851"/>
            <a:ext cx="3556697" cy="1723549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r>
              <a:rPr lang="fr-FR" sz="850" b="1" cap="all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Concrétiser SON PROJET PROFESSIONNEL EN 4 ETAPES – ZDL6</a:t>
            </a:r>
          </a:p>
          <a:p>
            <a:pPr defTabSz="852488">
              <a:spcBef>
                <a:spcPts val="0"/>
              </a:spcBef>
              <a:tabLst>
                <a:tab pos="1616075" algn="l"/>
                <a:tab pos="2962275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</a:p>
          <a:p>
            <a:pPr defTabSz="852488" eaLnBrk="0" hangingPunct="0">
              <a:spcBef>
                <a:spcPts val="0"/>
              </a:spcBef>
              <a:spcAft>
                <a:spcPts val="0"/>
              </a:spcAft>
              <a:tabLst>
                <a:tab pos="1616075" algn="l"/>
                <a:tab pos="2962275" algn="l"/>
              </a:tabLst>
              <a:defRPr/>
            </a:pPr>
            <a:endParaRPr lang="fr-FR" sz="800" b="1" cap="all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sz="850" b="1" cap="all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Identifier VOS leviers de MOTIVATION – ZDOE</a:t>
            </a:r>
            <a:endParaRPr lang="fr-FR" sz="850" b="1" cap="all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tabLst>
                <a:tab pos="1609725" algn="l"/>
                <a:tab pos="3230563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</a:p>
          <a:p>
            <a:pPr>
              <a:spcBef>
                <a:spcPts val="0"/>
              </a:spcBef>
              <a:tabLst>
                <a:tab pos="1609725" algn="l"/>
                <a:tab pos="3230563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defRPr/>
            </a:pPr>
            <a:r>
              <a:rPr lang="fr-FR" sz="850" b="1" cap="all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ÉLABORER SON PORTEFEUILLE DE COMPÉTENCES – ZDOP</a:t>
            </a:r>
          </a:p>
          <a:p>
            <a:r>
              <a:rPr lang="fr-FR" sz="800" i="1" u="sng">
                <a:solidFill>
                  <a:srgbClr val="000000"/>
                </a:solidFill>
                <a:latin typeface="Montserrat"/>
                <a:cs typeface="Verdana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</a:t>
            </a:r>
            <a:r>
              <a:rPr lang="fr-FR" sz="800" i="1" u="sng">
                <a:solidFill>
                  <a:srgbClr val="000000"/>
                </a:solidFill>
                <a:latin typeface="Montserrat"/>
                <a:cs typeface="Verdana"/>
              </a:rPr>
              <a:t>s</a:t>
            </a:r>
            <a:r>
              <a:rPr lang="fr-FR" sz="800" i="1" u="sng">
                <a:solidFill>
                  <a:srgbClr val="000000"/>
                </a:solidFill>
                <a:latin typeface="Montserrat"/>
                <a:cs typeface="Verdana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inscrire : Clic droit et ouvrir le lien hypertext</a:t>
            </a:r>
            <a:r>
              <a:rPr lang="fr-FR" sz="800" i="1" u="sng">
                <a:solidFill>
                  <a:srgbClr val="000000"/>
                </a:solidFill>
                <a:latin typeface="Montserrat"/>
                <a:cs typeface="Verdana"/>
              </a:rPr>
              <a:t>e </a:t>
            </a:r>
            <a:r>
              <a:rPr lang="fr-FR" sz="800" i="1" u="sng">
                <a:solidFill>
                  <a:srgbClr val="000000"/>
                </a:solidFill>
                <a:latin typeface="Montserrat"/>
                <a:cs typeface="Arial"/>
              </a:rPr>
              <a:t>  </a:t>
            </a:r>
          </a:p>
          <a:p>
            <a:endParaRPr lang="fr-FR" sz="800" i="1" u="sng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b="1" cap="all">
                <a:solidFill>
                  <a:srgbClr val="000000"/>
                </a:solidFill>
                <a:latin typeface="Montserrat"/>
                <a:cs typeface="Arial"/>
              </a:rPr>
              <a:t>APPROFONDIR SA VISION D’UN METIER – ZDL2</a:t>
            </a:r>
            <a:endParaRPr lang="en-US" sz="80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rgbClr val="FFCB05"/>
                </a:solidFill>
                <a:latin typeface="Montserrat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fr-FR" sz="800">
              <a:solidFill>
                <a:srgbClr val="000000"/>
              </a:solidFill>
              <a:cs typeface="Arial"/>
            </a:endParaRPr>
          </a:p>
          <a:p>
            <a:endParaRPr lang="fr-FR" sz="800" i="1" u="sng">
              <a:solidFill>
                <a:srgbClr val="000000"/>
              </a:solidFill>
              <a:latin typeface="Montserrat"/>
              <a:cs typeface="Arial"/>
            </a:endParaRP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78D91F8E-5E79-42C4-3FF0-34CCED510E7A}"/>
              </a:ext>
            </a:extLst>
          </p:cNvPr>
          <p:cNvSpPr txBox="1">
            <a:spLocks/>
          </p:cNvSpPr>
          <p:nvPr/>
        </p:nvSpPr>
        <p:spPr>
          <a:xfrm>
            <a:off x="1953930" y="4505804"/>
            <a:ext cx="4181448" cy="29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003DA5"/>
                </a:solidFill>
                <a:latin typeface="Montserrat" panose="00000500000000000000" pitchFamily="2" charset="0"/>
              </a:rPr>
              <a:t>Identifier mon projet professionnel </a:t>
            </a:r>
            <a:endParaRPr lang="fr-FR" sz="1100" b="0" cap="none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03AE23-3D6D-0440-F011-CD7A2B4280FC}"/>
              </a:ext>
            </a:extLst>
          </p:cNvPr>
          <p:cNvSpPr/>
          <p:nvPr/>
        </p:nvSpPr>
        <p:spPr>
          <a:xfrm>
            <a:off x="1172268" y="4797798"/>
            <a:ext cx="3660058" cy="17087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3A4DA-0637-8AA8-6529-8BC0B2EF156B}"/>
              </a:ext>
            </a:extLst>
          </p:cNvPr>
          <p:cNvSpPr/>
          <p:nvPr/>
        </p:nvSpPr>
        <p:spPr>
          <a:xfrm>
            <a:off x="1247551" y="4460853"/>
            <a:ext cx="595406" cy="2995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4B16B2-56C0-14DB-445E-FDEDDCF6859B}"/>
              </a:ext>
            </a:extLst>
          </p:cNvPr>
          <p:cNvSpPr txBox="1"/>
          <p:nvPr/>
        </p:nvSpPr>
        <p:spPr>
          <a:xfrm>
            <a:off x="5183840" y="4838349"/>
            <a:ext cx="35566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 ELABORER MON PROJET PROFESSIONNEL EN GROUPE – ZBAK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Image 1" descr="signature_mail_150x100px (002)">
            <a:extLst>
              <a:ext uri="{FF2B5EF4-FFF2-40B4-BE49-F238E27FC236}">
                <a16:creationId xmlns:a16="http://schemas.microsoft.com/office/drawing/2014/main" id="{30448D48-26C7-3B16-A697-53700222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8" r="6708" b="7130"/>
          <a:stretch>
            <a:fillRect/>
          </a:stretch>
        </p:blipFill>
        <p:spPr bwMode="auto">
          <a:xfrm>
            <a:off x="7072269" y="840735"/>
            <a:ext cx="2340406" cy="8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2C8081-C70A-C8F4-EC49-F88881982B4F}"/>
              </a:ext>
            </a:extLst>
          </p:cNvPr>
          <p:cNvSpPr/>
          <p:nvPr/>
        </p:nvSpPr>
        <p:spPr>
          <a:xfrm>
            <a:off x="5072235" y="4798090"/>
            <a:ext cx="3660058" cy="17087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Adresse de courrier contour">
            <a:hlinkClick r:id="rId20"/>
            <a:extLst>
              <a:ext uri="{FF2B5EF4-FFF2-40B4-BE49-F238E27FC236}">
                <a16:creationId xmlns:a16="http://schemas.microsoft.com/office/drawing/2014/main" id="{8638A895-5903-7889-4C2E-18F9BCC8A7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21333" y="2280038"/>
            <a:ext cx="534760" cy="5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contenu 4"/>
          <p:cNvSpPr txBox="1">
            <a:spLocks/>
          </p:cNvSpPr>
          <p:nvPr/>
        </p:nvSpPr>
        <p:spPr>
          <a:xfrm>
            <a:off x="923184" y="813758"/>
            <a:ext cx="3210931" cy="271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003DA5"/>
                </a:solidFill>
                <a:latin typeface="Montserrat" panose="00000500000000000000" pitchFamily="2" charset="0"/>
              </a:rPr>
              <a:t>PREPARER mA Candidature</a:t>
            </a:r>
            <a:endParaRPr lang="fr-FR" sz="800" b="0" i="1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0" y="237773"/>
            <a:ext cx="3030046" cy="324764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COLLABORATEURS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8599" y="1093289"/>
            <a:ext cx="4387892" cy="32232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35688" y="769342"/>
            <a:ext cx="560010" cy="2971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5" name="AutoShape 2" descr="https://frc-powerpoint.officeapps.live.com/pods/GetClipboardImage.ashx?Id=3ddb1e08-8c23-48be-9cd9-d9079016b174&amp;DC=GFR1&amp;pkey=0d580d7b-e1cf-44eb-9cb0-878c6baac506&amp;wdwaccluster=GFR1"/>
          <p:cNvSpPr>
            <a:spLocks noChangeAspect="1" noChangeArrowheads="1"/>
          </p:cNvSpPr>
          <p:nvPr/>
        </p:nvSpPr>
        <p:spPr bwMode="auto">
          <a:xfrm>
            <a:off x="6186294" y="5066798"/>
            <a:ext cx="1122461" cy="11224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733134" y="4914706"/>
            <a:ext cx="2492308" cy="9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67" b="1">
                <a:solidFill>
                  <a:srgbClr val="003DA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Nos ateliers collectifs accessibles sur </a:t>
            </a:r>
            <a:endParaRPr lang="fr-FR" altLang="fr-FR" sz="800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>
              <a:latin typeface="Arial" panose="020B0604020202020204" pitchFamily="34" charset="0"/>
            </a:endParaRPr>
          </a:p>
        </p:txBody>
      </p:sp>
      <p:pic>
        <p:nvPicPr>
          <p:cNvPr id="38" name="Image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02" y="5628030"/>
            <a:ext cx="2272234" cy="5661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D639372-B453-982A-7CC9-9228DC14D3D4}"/>
              </a:ext>
            </a:extLst>
          </p:cNvPr>
          <p:cNvSpPr txBox="1"/>
          <p:nvPr/>
        </p:nvSpPr>
        <p:spPr>
          <a:xfrm>
            <a:off x="235688" y="1223417"/>
            <a:ext cx="4333238" cy="30854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800" b="1" cap="all">
                <a:solidFill>
                  <a:srgbClr val="000000"/>
                </a:solidFill>
                <a:latin typeface="Montserrat"/>
              </a:rPr>
              <a:t>REALISER UN CV PERCUTANT _ </a:t>
            </a:r>
            <a:r>
              <a:rPr lang="fr-FR" sz="800" b="1" cap="all">
                <a:solidFill>
                  <a:srgbClr val="000000"/>
                </a:solidFill>
                <a:highlight>
                  <a:srgbClr val="C0C0C0"/>
                </a:highlight>
                <a:latin typeface="Montserrat"/>
              </a:rPr>
              <a:t>E-LEARNING</a:t>
            </a:r>
            <a:r>
              <a:rPr lang="fr-FR" sz="800" b="1" cap="all">
                <a:solidFill>
                  <a:srgbClr val="000000"/>
                </a:solidFill>
                <a:latin typeface="Montserrat"/>
              </a:rPr>
              <a:t> – ZEX3</a:t>
            </a: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rgbClr val="000000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800" b="1" cap="all">
                <a:solidFill>
                  <a:srgbClr val="000000"/>
                </a:solidFill>
                <a:latin typeface="Montserrat"/>
              </a:rPr>
              <a:t>RÉDIGER UNE LETTRE DE MOTIVATION EFFICACE </a:t>
            </a:r>
            <a:r>
              <a:rPr lang="fr-FR" sz="800" b="1" cap="all">
                <a:solidFill>
                  <a:srgbClr val="000000"/>
                </a:solidFill>
                <a:highlight>
                  <a:srgbClr val="C0C0C0"/>
                </a:highlight>
                <a:latin typeface="Montserrat"/>
              </a:rPr>
              <a:t>_ E-LEARNING </a:t>
            </a:r>
            <a:r>
              <a:rPr lang="fr-FR" sz="800" b="1" cap="all">
                <a:solidFill>
                  <a:srgbClr val="000000"/>
                </a:solidFill>
                <a:latin typeface="Montserrat"/>
              </a:rPr>
              <a:t>– ZEX2 </a:t>
            </a: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i="1">
                <a:solidFill>
                  <a:srgbClr val="000000"/>
                </a:solidFill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800" b="1" cap="all">
                <a:solidFill>
                  <a:srgbClr val="000000"/>
                </a:solidFill>
                <a:latin typeface="Montserrat"/>
              </a:rPr>
              <a:t>SE PRÉPARER À L’ENTRETIEN DE RECRUTEMENT – ZDQL</a:t>
            </a:r>
            <a:endParaRPr lang="en-US" sz="800">
              <a:solidFill>
                <a:srgbClr val="000000"/>
              </a:solidFill>
              <a:latin typeface="Montserrat"/>
            </a:endParaRPr>
          </a:p>
          <a:p>
            <a:pPr marL="171450" indent="-171450">
              <a:spcBef>
                <a:spcPts val="0"/>
              </a:spcBef>
              <a:buFont typeface="Arial,Sans-Serif"/>
              <a:buChar char="•"/>
            </a:pPr>
            <a:r>
              <a:rPr lang="fr-FR" sz="800" b="1" i="1">
                <a:solidFill>
                  <a:srgbClr val="000000"/>
                </a:solidFill>
                <a:latin typeface="Montserrat"/>
                <a:cs typeface="Arial"/>
              </a:rPr>
              <a:t>La théorie </a:t>
            </a:r>
            <a:r>
              <a:rPr lang="fr-FR" sz="800" b="1" i="1">
                <a:solidFill>
                  <a:srgbClr val="000000"/>
                </a:solidFill>
                <a:highlight>
                  <a:srgbClr val="C0C0C0"/>
                </a:highlight>
                <a:latin typeface="Montserrat"/>
                <a:cs typeface="Arial"/>
              </a:rPr>
              <a:t>_ E-Learning</a:t>
            </a:r>
            <a:endParaRPr lang="fr-FR" sz="800">
              <a:solidFill>
                <a:srgbClr val="000000"/>
              </a:solidFill>
              <a:highlight>
                <a:srgbClr val="C0C0C0"/>
              </a:highlight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endParaRPr lang="fr-FR" sz="800">
              <a:solidFill>
                <a:srgbClr val="000000"/>
              </a:solidFill>
              <a:latin typeface="Montserrat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fr-FR" sz="800" b="1" i="1">
                <a:solidFill>
                  <a:srgbClr val="000000"/>
                </a:solidFill>
                <a:latin typeface="Montserrat"/>
                <a:cs typeface="Arial"/>
              </a:rPr>
              <a:t>La pratique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r>
              <a:rPr lang="fr-FR" sz="800" b="1" i="1">
                <a:solidFill>
                  <a:srgbClr val="FF0000"/>
                </a:solidFill>
                <a:latin typeface="Montserrat"/>
                <a:cs typeface="Arial"/>
              </a:rPr>
              <a:t>(prérequis : avoir réalisé le E-learning)</a:t>
            </a:r>
            <a:endParaRPr lang="fr-FR" sz="800" b="1">
              <a:solidFill>
                <a:srgbClr val="FF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i="1">
                <a:solidFill>
                  <a:srgbClr val="000000"/>
                </a:solidFill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en-US" sz="80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b="1" cap="all">
                <a:solidFill>
                  <a:srgbClr val="000000"/>
                </a:solidFill>
                <a:latin typeface="Montserrat"/>
                <a:cs typeface="Arial"/>
              </a:rPr>
              <a:t>MARKETING DE SOI : THÉORIE + TRAINING – ZD25</a:t>
            </a:r>
            <a:endParaRPr lang="en-US" sz="800">
              <a:solidFill>
                <a:srgbClr val="000000"/>
              </a:solidFill>
              <a:latin typeface="Montserrat"/>
              <a:cs typeface="Arial"/>
            </a:endParaRPr>
          </a:p>
          <a:p>
            <a:r>
              <a:rPr lang="fr-FR" sz="800" i="1">
                <a:solidFill>
                  <a:srgbClr val="000000"/>
                </a:solidFill>
                <a:latin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b="1" cap="all">
                <a:solidFill>
                  <a:srgbClr val="000000"/>
                </a:solidFill>
                <a:latin typeface="Montserrat"/>
                <a:cs typeface="Arial"/>
              </a:rPr>
              <a:t>RECRUTEMENT : TOUT SAVOIR SUR LES PROCESSUS DE SELECTION – ZDQV</a:t>
            </a:r>
            <a:endParaRPr lang="en-US" sz="80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rgbClr val="000000"/>
                </a:solidFill>
                <a:latin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endParaRPr lang="fr-FR" sz="10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b="1" cap="all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PROMOUVOIR SON PROJET À TRAVERS SON RÉSEAU</a:t>
            </a:r>
            <a:r>
              <a:rPr lang="fr-FR" sz="800" b="1" cap="all">
                <a:solidFill>
                  <a:srgbClr val="000000"/>
                </a:solidFill>
                <a:highlight>
                  <a:srgbClr val="C0C0C0"/>
                </a:highlight>
                <a:latin typeface="Montserrat"/>
              </a:rPr>
              <a:t> _ E-LEARNING</a:t>
            </a:r>
            <a:r>
              <a:rPr lang="fr-FR" sz="800" b="1" cap="all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 – 836717 </a:t>
            </a:r>
          </a:p>
          <a:p>
            <a:pPr lvl="0"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</a:rPr>
              <a:t>  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lang="fr-FR" sz="80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endParaRPr lang="fr-FR" sz="800" b="1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r>
              <a:rPr lang="fr-FR" sz="800" b="1">
                <a:solidFill>
                  <a:srgbClr val="000000"/>
                </a:solidFill>
                <a:latin typeface="Montserrat"/>
                <a:cs typeface="Verdana"/>
              </a:rPr>
              <a:t>TRAVAILLER SON PITCH – ZDL0</a:t>
            </a:r>
            <a:endParaRPr lang="fr-FR" sz="800" i="1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</a:p>
          <a:p>
            <a:pPr>
              <a:spcBef>
                <a:spcPts val="0"/>
              </a:spcBef>
              <a:defRPr/>
            </a:pPr>
            <a:endParaRPr lang="fr-FR" sz="850" b="1" cap="all">
              <a:solidFill>
                <a:srgbClr val="000000"/>
              </a:solidFill>
              <a:latin typeface="Montserrat"/>
              <a:ea typeface="Verdana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E45CF3-A7B8-49C8-4290-7B62E58D0397}"/>
              </a:ext>
            </a:extLst>
          </p:cNvPr>
          <p:cNvSpPr/>
          <p:nvPr/>
        </p:nvSpPr>
        <p:spPr>
          <a:xfrm>
            <a:off x="528867" y="4684867"/>
            <a:ext cx="634982" cy="28610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31FA4-1F73-0C5C-59D0-F66505F23DC4}"/>
              </a:ext>
            </a:extLst>
          </p:cNvPr>
          <p:cNvSpPr/>
          <p:nvPr/>
        </p:nvSpPr>
        <p:spPr>
          <a:xfrm>
            <a:off x="472065" y="5004829"/>
            <a:ext cx="4094426" cy="568215"/>
          </a:xfrm>
          <a:prstGeom prst="rect">
            <a:avLst/>
          </a:prstGeom>
          <a:noFill/>
          <a:ln w="571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BEB2AD-BADB-213E-349A-18B49DB6CE01}"/>
              </a:ext>
            </a:extLst>
          </p:cNvPr>
          <p:cNvSpPr txBox="1"/>
          <p:nvPr/>
        </p:nvSpPr>
        <p:spPr>
          <a:xfrm>
            <a:off x="523429" y="5059295"/>
            <a:ext cx="3641146" cy="346249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b="1" cap="all">
                <a:solidFill>
                  <a:srgbClr val="000000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LES ESSENTIELS DE LA PRISE DE POSTE – ZDKV</a:t>
            </a:r>
            <a:endParaRPr lang="fr-FR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</a:rPr>
              <a:t> 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652ED44E-12E4-4AB6-907D-270C48B83588}"/>
              </a:ext>
            </a:extLst>
          </p:cNvPr>
          <p:cNvSpPr txBox="1">
            <a:spLocks/>
          </p:cNvSpPr>
          <p:nvPr/>
        </p:nvSpPr>
        <p:spPr>
          <a:xfrm>
            <a:off x="1256838" y="4635351"/>
            <a:ext cx="3164131" cy="4239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Réussir ma prise de poste. </a:t>
            </a:r>
            <a:endParaRPr lang="fr-FR" sz="140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fr-FR" sz="800" b="0" i="1">
                <a:solidFill>
                  <a:prstClr val="black"/>
                </a:solidFill>
                <a:latin typeface="Montserrat"/>
              </a:rPr>
              <a:t>	</a:t>
            </a:r>
          </a:p>
        </p:txBody>
      </p:sp>
      <p:sp>
        <p:nvSpPr>
          <p:cNvPr id="4" name="Pentagone 18">
            <a:extLst>
              <a:ext uri="{FF2B5EF4-FFF2-40B4-BE49-F238E27FC236}">
                <a16:creationId xmlns:a16="http://schemas.microsoft.com/office/drawing/2014/main" id="{0572C69B-C469-78DC-520A-B1B52A5CA5DF}"/>
              </a:ext>
            </a:extLst>
          </p:cNvPr>
          <p:cNvSpPr/>
          <p:nvPr/>
        </p:nvSpPr>
        <p:spPr>
          <a:xfrm>
            <a:off x="5195396" y="245466"/>
            <a:ext cx="3030046" cy="366868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OFFRE RRH ET  MANAGERS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141E35-968D-9AD9-731A-9E3E2F0C7258}"/>
              </a:ext>
            </a:extLst>
          </p:cNvPr>
          <p:cNvSpPr/>
          <p:nvPr/>
        </p:nvSpPr>
        <p:spPr>
          <a:xfrm>
            <a:off x="5330536" y="700891"/>
            <a:ext cx="703384" cy="29842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87C388-0D99-8CEF-1280-AA8C47B93B78}"/>
              </a:ext>
            </a:extLst>
          </p:cNvPr>
          <p:cNvSpPr txBox="1"/>
          <p:nvPr/>
        </p:nvSpPr>
        <p:spPr>
          <a:xfrm>
            <a:off x="5282730" y="999318"/>
            <a:ext cx="4181893" cy="287771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PDI - Plan de développement individuel – MANAGER – ZDN8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3DA5"/>
                </a:solidFill>
                <a:latin typeface="Montserrat"/>
                <a:cs typeface="Verdana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COMMENT QUALIFIER UN PROJET PROFESSIONNEL - 813733 </a:t>
            </a: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3DA5"/>
                </a:solidFill>
                <a:latin typeface="Montserrat"/>
                <a:cs typeface="Verdan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Verdana"/>
                <a:cs typeface="Verdana" panose="020B0604030504040204" pitchFamily="34" charset="0"/>
              </a:rPr>
              <a:t>Onboarding</a:t>
            </a:r>
            <a:r>
              <a:rPr kumimoji="0" lang="fr-FR" sz="85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Verdana"/>
                <a:cs typeface="Verdana" panose="020B0604030504040204" pitchFamily="34" charset="0"/>
              </a:rPr>
              <a:t> – Comment garantir la bonne intégration d’un collaborateur</a:t>
            </a: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 ? – D1V0 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Verdana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Verdana"/>
                <a:cs typeface="Verdana" panose="020B0604030504040204" pitchFamily="34" charset="0"/>
              </a:rPr>
              <a:t>Capter et recruter dans un environnement complexe – ZDQU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Verdana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850" b="1" cap="all" dirty="0">
              <a:solidFill>
                <a:srgbClr val="000000"/>
              </a:solidFill>
              <a:latin typeface="Montserrat"/>
              <a:ea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</a:rPr>
              <a:t>Détecter le potentiel d’un collaborateur - </a:t>
            </a:r>
            <a:r>
              <a:rPr lang="fr-FR" sz="850" b="1" cap="all" dirty="0" err="1">
                <a:solidFill>
                  <a:srgbClr val="000000"/>
                </a:solidFill>
                <a:latin typeface="Montserrat"/>
                <a:ea typeface="Verdana"/>
              </a:rPr>
              <a:t>zdnz</a:t>
            </a:r>
            <a:endParaRPr lang="fr-FR" sz="850" b="1" cap="all" dirty="0">
              <a:solidFill>
                <a:srgbClr val="000000"/>
              </a:solidFill>
              <a:latin typeface="Montserrat"/>
              <a:ea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Verdana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</a:rPr>
              <a:t>Membre de jury </a:t>
            </a:r>
            <a:r>
              <a:rPr lang="fr-FR" sz="850" b="1" cap="all" dirty="0" err="1">
                <a:solidFill>
                  <a:srgbClr val="000000"/>
                </a:solidFill>
                <a:latin typeface="Montserrat"/>
                <a:ea typeface="Verdana"/>
              </a:rPr>
              <a:t>rpp</a:t>
            </a: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</a:rPr>
              <a:t> groupe A – ZDA3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lang="fr-FR" sz="800" i="1" dirty="0">
              <a:solidFill>
                <a:srgbClr val="000000"/>
              </a:solidFill>
              <a:latin typeface="Montserra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81A6AE-DEAB-CDC0-DB37-2E9EC960DB07}"/>
              </a:ext>
            </a:extLst>
          </p:cNvPr>
          <p:cNvSpPr/>
          <p:nvPr/>
        </p:nvSpPr>
        <p:spPr>
          <a:xfrm>
            <a:off x="5195397" y="999317"/>
            <a:ext cx="4181893" cy="26365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90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3600" i="1"/>
              <a:t>A bientôt dans nos ateliers !</a:t>
            </a:r>
          </a:p>
        </p:txBody>
      </p:sp>
    </p:spTree>
    <p:extLst>
      <p:ext uri="{BB962C8B-B14F-4D97-AF65-F5344CB8AC3E}">
        <p14:creationId xmlns:p14="http://schemas.microsoft.com/office/powerpoint/2010/main" val="3861305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CD67DEF-2DCE-4EB0-A8A1-F8D2E356F582}" vid="{4A432250-DDC4-4F4D-89AF-111B4592AC76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2CF916CF-4FAF-4083-9675-A46084BD21F2}"/>
    </a:ext>
  </a:extLst>
</a:theme>
</file>

<file path=ppt/theme/theme3.xml><?xml version="1.0" encoding="utf-8"?>
<a:theme xmlns:a="http://schemas.openxmlformats.org/drawingml/2006/main" name="La Poste Groupe - Jaun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3E5A90D8-207C-43EE-B395-7016A3FA2E02}"/>
    </a:ext>
  </a:extLst>
</a:theme>
</file>

<file path=ppt/theme/theme4.xml><?xml version="1.0" encoding="utf-8"?>
<a:theme xmlns:a="http://schemas.openxmlformats.org/drawingml/2006/main" name="La Poste Groupe - Roug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5094C0E9-5D39-4B0B-B445-4B406EE7ACD7}"/>
    </a:ext>
  </a:extLst>
</a:theme>
</file>

<file path=ppt/theme/theme5.xml><?xml version="1.0" encoding="utf-8"?>
<a:theme xmlns:a="http://schemas.openxmlformats.org/drawingml/2006/main" name="1_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2CF916CF-4FAF-4083-9675-A46084BD21F2}"/>
    </a:ext>
  </a:extLst>
</a:theme>
</file>

<file path=ppt/theme/theme6.xml><?xml version="1.0" encoding="utf-8"?>
<a:theme xmlns:a="http://schemas.openxmlformats.org/drawingml/2006/main" name="1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7C5575A1-603A-459B-9EC6-9A93603A9E1A}" vid="{E880089A-9B33-40E9-8253-CCF25C3507B5}"/>
    </a:ext>
  </a:extLst>
</a:theme>
</file>

<file path=ppt/theme/theme7.xml><?xml version="1.0" encoding="utf-8"?>
<a:theme xmlns:a="http://schemas.openxmlformats.org/drawingml/2006/main" name="2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CD67DEF-2DCE-4EB0-A8A1-F8D2E356F582}" vid="{4A432250-DDC4-4F4D-89AF-111B4592AC76}"/>
    </a:ext>
  </a:extLst>
</a:theme>
</file>

<file path=ppt/theme/theme8.xml><?xml version="1.0" encoding="utf-8"?>
<a:theme xmlns:a="http://schemas.openxmlformats.org/drawingml/2006/main" name="3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7C5575A1-603A-459B-9EC6-9A93603A9E1A}" vid="{E880089A-9B33-40E9-8253-CCF25C3507B5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bd4512f8-8bb8-4f1b-9a54-baae49572571">
      <Terms xmlns="http://schemas.microsoft.com/office/infopath/2007/PartnerControls"/>
    </lcf76f155ced4ddcb4097134ff3c332f>
    <TaxCatchAll xmlns="29b097bf-802b-4784-892b-81544196a7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7FBA343FD3E418BEA30E57EA715CB" ma:contentTypeVersion="14" ma:contentTypeDescription="Crée un document." ma:contentTypeScope="" ma:versionID="b44cf1b3001b46f99b325aff54b0909e">
  <xsd:schema xmlns:xsd="http://www.w3.org/2001/XMLSchema" xmlns:xs="http://www.w3.org/2001/XMLSchema" xmlns:p="http://schemas.microsoft.com/office/2006/metadata/properties" xmlns:ns2="bd4512f8-8bb8-4f1b-9a54-baae49572571" xmlns:ns3="29b097bf-802b-4784-892b-81544196a7d0" targetNamespace="http://schemas.microsoft.com/office/2006/metadata/properties" ma:root="true" ma:fieldsID="901b64a6f162312edff2429a5a7538ef" ns2:_="" ns3:_="">
    <xsd:import namespace="bd4512f8-8bb8-4f1b-9a54-baae49572571"/>
    <xsd:import namespace="29b097bf-802b-4784-892b-81544196a7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512f8-8bb8-4f1b-9a54-baae49572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097bf-802b-4784-892b-81544196a7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4df6a28-ea2e-4cc3-9bb1-a4d99a9fd818}" ma:internalName="TaxCatchAll" ma:showField="CatchAllData" ma:web="29b097bf-802b-4784-892b-81544196a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37F3FE-0641-4734-9446-317DE9C70DE4}">
  <ds:schemaRefs>
    <ds:schemaRef ds:uri="http://purl.org/dc/elements/1.1/"/>
    <ds:schemaRef ds:uri="http://schemas.openxmlformats.org/package/2006/metadata/core-properties"/>
    <ds:schemaRef ds:uri="http://purl.org/dc/dcmitype/"/>
    <ds:schemaRef ds:uri="29b097bf-802b-4784-892b-81544196a7d0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bd4512f8-8bb8-4f1b-9a54-baae4957257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26E11B2-FCAB-4045-858A-5811A5954B80}">
  <ds:schemaRefs>
    <ds:schemaRef ds:uri="29b097bf-802b-4784-892b-81544196a7d0"/>
    <ds:schemaRef ds:uri="bd4512f8-8bb8-4f1b-9a54-baae495725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8C13D7-F198-46A2-B47C-0B88A47850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6</TotalTime>
  <Words>886</Words>
  <Application>Microsoft Office PowerPoint</Application>
  <PresentationFormat>Format A4 (210 x 297 mm)</PresentationFormat>
  <Paragraphs>147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Thème1</vt:lpstr>
      <vt:lpstr>La Poste Groupe - Vert</vt:lpstr>
      <vt:lpstr>La Poste Groupe - Jaune</vt:lpstr>
      <vt:lpstr>La Poste Groupe - Rouge</vt:lpstr>
      <vt:lpstr>1_La Poste Groupe - Vert</vt:lpstr>
      <vt:lpstr>1_Thème1</vt:lpstr>
      <vt:lpstr>2_Thème1</vt:lpstr>
      <vt:lpstr>3_Thème1</vt:lpstr>
      <vt:lpstr>Les ateliers collectifs &amp; E-learning</vt:lpstr>
      <vt:lpstr>Présentation PowerPoint</vt:lpstr>
      <vt:lpstr>Présentation PowerPoint</vt:lpstr>
      <vt:lpstr>Présentation PowerPoint</vt:lpstr>
      <vt:lpstr>Présentation PowerPoint</vt:lpstr>
    </vt:vector>
  </TitlesOfParts>
  <Company>La Poste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Maïté Laal</dc:creator>
  <cp:lastModifiedBy>CRUSOL-HEBRE Pauline</cp:lastModifiedBy>
  <cp:revision>2</cp:revision>
  <cp:lastPrinted>2022-01-19T15:59:09Z</cp:lastPrinted>
  <dcterms:created xsi:type="dcterms:W3CDTF">2014-07-25T12:06:21Z</dcterms:created>
  <dcterms:modified xsi:type="dcterms:W3CDTF">2024-03-05T14:22:40Z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0x010100CBA7FBA343FD3E418BEA30E57EA715CB</vt:lpwstr>
  </property>
  <property fmtid="{D5CDD505-2E9C-101B-9397-08002B2CF9AE}" pid="3" name="MSIP_Label_ee0428da-ac0f-4a84-a429-a80e20cb35de_Enabled">
    <vt:lpwstr>True</vt:lpwstr>
  </property>
  <property fmtid="{D5CDD505-2E9C-101B-9397-08002B2CF9AE}" pid="4" name="MSIP_Label_ee0428da-ac0f-4a84-a429-a80e20cb35de_SiteId">
    <vt:lpwstr>80c03608-5f64-40bb-9c70-9394abe6011c</vt:lpwstr>
  </property>
  <property fmtid="{D5CDD505-2E9C-101B-9397-08002B2CF9AE}" pid="5" name="MSIP_Label_ee0428da-ac0f-4a84-a429-a80e20cb35de_Owner">
    <vt:lpwstr>michele.perignon@laposte.fr</vt:lpwstr>
  </property>
  <property fmtid="{D5CDD505-2E9C-101B-9397-08002B2CF9AE}" pid="6" name="MSIP_Label_ee0428da-ac0f-4a84-a429-a80e20cb35de_SetDate">
    <vt:lpwstr>2021-08-03T12:46:04.8040000Z</vt:lpwstr>
  </property>
  <property fmtid="{D5CDD505-2E9C-101B-9397-08002B2CF9AE}" pid="7" name="MSIP_Label_ee0428da-ac0f-4a84-a429-a80e20cb35de_Name">
    <vt:lpwstr>C1 - Interne</vt:lpwstr>
  </property>
  <property fmtid="{D5CDD505-2E9C-101B-9397-08002B2CF9AE}" pid="8" name="MSIP_Label_ee0428da-ac0f-4a84-a429-a80e20cb35de_Application">
    <vt:lpwstr>Microsoft Azure Information Protection</vt:lpwstr>
  </property>
  <property fmtid="{D5CDD505-2E9C-101B-9397-08002B2CF9AE}" pid="9" name="MSIP_Label_ee0428da-ac0f-4a84-a429-a80e20cb35de_ActionId">
    <vt:lpwstr>3c288e9f-3962-48f3-8f43-7f969166ee8f</vt:lpwstr>
  </property>
  <property fmtid="{D5CDD505-2E9C-101B-9397-08002B2CF9AE}" pid="10" name="MSIP_Label_ee0428da-ac0f-4a84-a429-a80e20cb35de_Extended_MSFT_Method">
    <vt:lpwstr>Automatic</vt:lpwstr>
  </property>
  <property fmtid="{D5CDD505-2E9C-101B-9397-08002B2CF9AE}" pid="11" name="Sensitivity">
    <vt:lpwstr>C1 - Interne</vt:lpwstr>
  </property>
  <property fmtid="{D5CDD505-2E9C-101B-9397-08002B2CF9AE}" pid="12" name="MediaServiceImageTags">
    <vt:lpwstr/>
  </property>
</Properties>
</file>