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9" r:id="rId4"/>
  </p:sldMasterIdLst>
  <p:notesMasterIdLst>
    <p:notesMasterId r:id="rId11"/>
  </p:notesMasterIdLst>
  <p:handoutMasterIdLst>
    <p:handoutMasterId r:id="rId12"/>
  </p:handoutMasterIdLst>
  <p:sldIdLst>
    <p:sldId id="308" r:id="rId5"/>
    <p:sldId id="315" r:id="rId6"/>
    <p:sldId id="312" r:id="rId7"/>
    <p:sldId id="335" r:id="rId8"/>
    <p:sldId id="338" r:id="rId9"/>
    <p:sldId id="337" r:id="rId10"/>
  </p:sldIdLst>
  <p:sldSz cx="10691813" cy="7559675"/>
  <p:notesSz cx="9926638" cy="6797675"/>
  <p:embeddedFontLst>
    <p:embeddedFont>
      <p:font typeface="Barlow" panose="00000500000000000000" pitchFamily="2" charset="0"/>
      <p:regular r:id="rId13"/>
      <p:bold r:id="rId14"/>
      <p:italic r:id="rId15"/>
      <p:boldItalic r:id="rId16"/>
    </p:embeddedFont>
    <p:embeddedFont>
      <p:font typeface="Montserrat" panose="00000500000000000000" pitchFamily="2" charset="0"/>
      <p:regular r:id="rId17"/>
      <p:bold r:id="rId18"/>
      <p:italic r:id="rId19"/>
      <p:boldItalic r:id="rId20"/>
    </p:embeddedFont>
    <p:embeddedFont>
      <p:font typeface="Montserrat Medium" panose="00000600000000000000" pitchFamily="2" charset="0"/>
      <p:regular r:id="rId21"/>
      <p:italic r:id="rId22"/>
    </p:embeddedFont>
    <p:embeddedFont>
      <p:font typeface="Montserrat SemiBold" panose="00000700000000000000" pitchFamily="2" charset="0"/>
      <p:bold r:id="rId23"/>
      <p:boldItalic r:id="rId24"/>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La Poste Groupe - Turquoise" id="{6C2FE322-61D5-451E-B031-6EA7DDA0D4C7}">
          <p14:sldIdLst>
            <p14:sldId id="308"/>
            <p14:sldId id="315"/>
            <p14:sldId id="312"/>
            <p14:sldId id="335"/>
            <p14:sldId id="338"/>
            <p14:sldId id="337"/>
          </p14:sldIdLst>
        </p14:section>
      </p14:sectionLst>
    </p:ext>
    <p:ext uri="{EFAFB233-063F-42B5-8137-9DF3F51BA10A}">
      <p15:sldGuideLst xmlns:p15="http://schemas.microsoft.com/office/powerpoint/2012/main">
        <p15:guide id="2" pos="3368" userDrawn="1">
          <p15:clr>
            <a:srgbClr val="A4A3A4"/>
          </p15:clr>
        </p15:guide>
        <p15:guide id="3" orient="horz" pos="238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739"/>
    <a:srgbClr val="F12535"/>
    <a:srgbClr val="1AA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3B1A4C-10CC-4043-8087-A3982CFF4C42}" v="2" dt="2025-01-03T10:47:37.4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3" d="100"/>
          <a:sy n="53" d="100"/>
        </p:scale>
        <p:origin x="1332" y="40"/>
      </p:cViewPr>
      <p:guideLst>
        <p:guide pos="3368"/>
        <p:guide orient="horz" pos="2381"/>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9.fntdata"/><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font" Target="fonts/font5.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4.fntdata"/><Relationship Id="rId20" Type="http://schemas.openxmlformats.org/officeDocument/2006/relationships/font" Target="fonts/font8.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24" Type="http://schemas.openxmlformats.org/officeDocument/2006/relationships/font" Target="fonts/font12.fntdata"/><Relationship Id="rId5" Type="http://schemas.openxmlformats.org/officeDocument/2006/relationships/slide" Target="slides/slide1.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RSSE Raphael" userId="7a1ab225-19a6-4de3-85fb-d7e5bd4e674c" providerId="ADAL" clId="{193B1A4C-10CC-4043-8087-A3982CFF4C42}"/>
    <pc:docChg chg="delSld modSld modSection">
      <pc:chgData name="GORSSE Raphael" userId="7a1ab225-19a6-4de3-85fb-d7e5bd4e674c" providerId="ADAL" clId="{193B1A4C-10CC-4043-8087-A3982CFF4C42}" dt="2025-01-03T10:47:37.491" v="15"/>
      <pc:docMkLst>
        <pc:docMk/>
      </pc:docMkLst>
      <pc:sldChg chg="del">
        <pc:chgData name="GORSSE Raphael" userId="7a1ab225-19a6-4de3-85fb-d7e5bd4e674c" providerId="ADAL" clId="{193B1A4C-10CC-4043-8087-A3982CFF4C42}" dt="2025-01-03T10:44:42.628" v="5" actId="47"/>
        <pc:sldMkLst>
          <pc:docMk/>
          <pc:sldMk cId="1565055022" sldId="310"/>
        </pc:sldMkLst>
      </pc:sldChg>
      <pc:sldChg chg="del">
        <pc:chgData name="GORSSE Raphael" userId="7a1ab225-19a6-4de3-85fb-d7e5bd4e674c" providerId="ADAL" clId="{193B1A4C-10CC-4043-8087-A3982CFF4C42}" dt="2025-01-03T10:44:41.058" v="2" actId="47"/>
        <pc:sldMkLst>
          <pc:docMk/>
          <pc:sldMk cId="1997910331" sldId="311"/>
        </pc:sldMkLst>
      </pc:sldChg>
      <pc:sldChg chg="modSp mod">
        <pc:chgData name="GORSSE Raphael" userId="7a1ab225-19a6-4de3-85fb-d7e5bd4e674c" providerId="ADAL" clId="{193B1A4C-10CC-4043-8087-A3982CFF4C42}" dt="2025-01-03T10:44:34.630" v="1" actId="20577"/>
        <pc:sldMkLst>
          <pc:docMk/>
          <pc:sldMk cId="1471814181" sldId="315"/>
        </pc:sldMkLst>
        <pc:spChg chg="mod">
          <ac:chgData name="GORSSE Raphael" userId="7a1ab225-19a6-4de3-85fb-d7e5bd4e674c" providerId="ADAL" clId="{193B1A4C-10CC-4043-8087-A3982CFF4C42}" dt="2025-01-03T10:44:34.630" v="1" actId="20577"/>
          <ac:spMkLst>
            <pc:docMk/>
            <pc:sldMk cId="1471814181" sldId="315"/>
            <ac:spMk id="4" creationId="{00000000-0000-0000-0000-000000000000}"/>
          </ac:spMkLst>
        </pc:spChg>
      </pc:sldChg>
      <pc:sldChg chg="del">
        <pc:chgData name="GORSSE Raphael" userId="7a1ab225-19a6-4de3-85fb-d7e5bd4e674c" providerId="ADAL" clId="{193B1A4C-10CC-4043-8087-A3982CFF4C42}" dt="2025-01-03T10:44:41.735" v="3" actId="47"/>
        <pc:sldMkLst>
          <pc:docMk/>
          <pc:sldMk cId="1761184163" sldId="331"/>
        </pc:sldMkLst>
      </pc:sldChg>
      <pc:sldChg chg="del">
        <pc:chgData name="GORSSE Raphael" userId="7a1ab225-19a6-4de3-85fb-d7e5bd4e674c" providerId="ADAL" clId="{193B1A4C-10CC-4043-8087-A3982CFF4C42}" dt="2025-01-03T10:44:43.019" v="6" actId="47"/>
        <pc:sldMkLst>
          <pc:docMk/>
          <pc:sldMk cId="91245830" sldId="333"/>
        </pc:sldMkLst>
      </pc:sldChg>
      <pc:sldChg chg="del">
        <pc:chgData name="GORSSE Raphael" userId="7a1ab225-19a6-4de3-85fb-d7e5bd4e674c" providerId="ADAL" clId="{193B1A4C-10CC-4043-8087-A3982CFF4C42}" dt="2025-01-03T10:44:42.136" v="4" actId="47"/>
        <pc:sldMkLst>
          <pc:docMk/>
          <pc:sldMk cId="3345291819" sldId="336"/>
        </pc:sldMkLst>
      </pc:sldChg>
      <pc:sldChg chg="addSp modSp mod">
        <pc:chgData name="GORSSE Raphael" userId="7a1ab225-19a6-4de3-85fb-d7e5bd4e674c" providerId="ADAL" clId="{193B1A4C-10CC-4043-8087-A3982CFF4C42}" dt="2025-01-03T10:47:33.019" v="14" actId="1076"/>
        <pc:sldMkLst>
          <pc:docMk/>
          <pc:sldMk cId="3606395985" sldId="337"/>
        </pc:sldMkLst>
        <pc:picChg chg="add mod">
          <ac:chgData name="GORSSE Raphael" userId="7a1ab225-19a6-4de3-85fb-d7e5bd4e674c" providerId="ADAL" clId="{193B1A4C-10CC-4043-8087-A3982CFF4C42}" dt="2025-01-03T10:47:33.019" v="14" actId="1076"/>
          <ac:picMkLst>
            <pc:docMk/>
            <pc:sldMk cId="3606395985" sldId="337"/>
            <ac:picMk id="4" creationId="{22553DCC-6F5B-C81A-D53B-530A6295D873}"/>
          </ac:picMkLst>
        </pc:picChg>
      </pc:sldChg>
      <pc:sldChg chg="addSp modSp">
        <pc:chgData name="GORSSE Raphael" userId="7a1ab225-19a6-4de3-85fb-d7e5bd4e674c" providerId="ADAL" clId="{193B1A4C-10CC-4043-8087-A3982CFF4C42}" dt="2025-01-03T10:47:37.491" v="15"/>
        <pc:sldMkLst>
          <pc:docMk/>
          <pc:sldMk cId="1126302170" sldId="338"/>
        </pc:sldMkLst>
        <pc:picChg chg="add mod">
          <ac:chgData name="GORSSE Raphael" userId="7a1ab225-19a6-4de3-85fb-d7e5bd4e674c" providerId="ADAL" clId="{193B1A4C-10CC-4043-8087-A3982CFF4C42}" dt="2025-01-03T10:47:37.491" v="15"/>
          <ac:picMkLst>
            <pc:docMk/>
            <pc:sldMk cId="1126302170" sldId="338"/>
            <ac:picMk id="3" creationId="{2218CBC9-ED31-039F-633C-3F7EDF7146C6}"/>
          </ac:picMkLst>
        </pc:picChg>
      </pc:sldChg>
      <pc:sldChg chg="del">
        <pc:chgData name="GORSSE Raphael" userId="7a1ab225-19a6-4de3-85fb-d7e5bd4e674c" providerId="ADAL" clId="{193B1A4C-10CC-4043-8087-A3982CFF4C42}" dt="2025-01-03T10:44:43.782" v="7" actId="47"/>
        <pc:sldMkLst>
          <pc:docMk/>
          <pc:sldMk cId="972515496" sldId="33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FF7133F8-67CD-49ED-9F27-D5DEA3EEAFB1}"/>
              </a:ext>
            </a:extLst>
          </p:cNvPr>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F93DE8CA-D338-4653-A6DB-633BD5CB9A2A}"/>
              </a:ext>
            </a:extLst>
          </p:cNvPr>
          <p:cNvSpPr>
            <a:spLocks noGrp="1"/>
          </p:cNvSpPr>
          <p:nvPr>
            <p:ph type="dt" sz="quarter" idx="1"/>
          </p:nvPr>
        </p:nvSpPr>
        <p:spPr>
          <a:xfrm>
            <a:off x="5622798" y="1"/>
            <a:ext cx="4301543" cy="341064"/>
          </a:xfrm>
          <a:prstGeom prst="rect">
            <a:avLst/>
          </a:prstGeom>
        </p:spPr>
        <p:txBody>
          <a:bodyPr vert="horz" lIns="91440" tIns="45720" rIns="91440" bIns="45720" rtlCol="0"/>
          <a:lstStyle>
            <a:lvl1pPr algn="r">
              <a:defRPr sz="1200"/>
            </a:lvl1pPr>
          </a:lstStyle>
          <a:p>
            <a:fld id="{1B8D91B3-E947-4895-B88C-79C352001CC9}" type="datetimeFigureOut">
              <a:rPr lang="fr-FR" smtClean="0"/>
              <a:t>03/01/2025</a:t>
            </a:fld>
            <a:endParaRPr lang="fr-FR"/>
          </a:p>
        </p:txBody>
      </p:sp>
      <p:sp>
        <p:nvSpPr>
          <p:cNvPr id="4" name="Espace réservé du pied de page 3">
            <a:extLst>
              <a:ext uri="{FF2B5EF4-FFF2-40B4-BE49-F238E27FC236}">
                <a16:creationId xmlns:a16="http://schemas.microsoft.com/office/drawing/2014/main" id="{DAE69A69-C6D7-4FA9-9FD6-0F5D86EE10DB}"/>
              </a:ext>
            </a:extLst>
          </p:cNvPr>
          <p:cNvSpPr>
            <a:spLocks noGrp="1"/>
          </p:cNvSpPr>
          <p:nvPr>
            <p:ph type="ftr" sz="quarter" idx="2"/>
          </p:nvPr>
        </p:nvSpPr>
        <p:spPr>
          <a:xfrm>
            <a:off x="0" y="6456612"/>
            <a:ext cx="4301543" cy="341063"/>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98001C18-FB12-470B-A3E5-1F4C0AAF4AC5}"/>
              </a:ext>
            </a:extLst>
          </p:cNvPr>
          <p:cNvSpPr>
            <a:spLocks noGrp="1"/>
          </p:cNvSpPr>
          <p:nvPr>
            <p:ph type="sldNum" sz="quarter" idx="3"/>
          </p:nvPr>
        </p:nvSpPr>
        <p:spPr>
          <a:xfrm>
            <a:off x="5622798" y="6456612"/>
            <a:ext cx="4301543" cy="341063"/>
          </a:xfrm>
          <a:prstGeom prst="rect">
            <a:avLst/>
          </a:prstGeom>
        </p:spPr>
        <p:txBody>
          <a:bodyPr vert="horz" lIns="91440" tIns="45720" rIns="91440" bIns="45720" rtlCol="0" anchor="b"/>
          <a:lstStyle>
            <a:lvl1pPr algn="r">
              <a:defRPr sz="1200"/>
            </a:lvl1pPr>
          </a:lstStyle>
          <a:p>
            <a:fld id="{A50B1634-B651-4BDB-B633-A357AF065EC8}" type="slidenum">
              <a:rPr lang="fr-FR" smtClean="0"/>
              <a:t>‹N°›</a:t>
            </a:fld>
            <a:endParaRPr lang="fr-FR"/>
          </a:p>
        </p:txBody>
      </p:sp>
    </p:spTree>
    <p:extLst>
      <p:ext uri="{BB962C8B-B14F-4D97-AF65-F5344CB8AC3E}">
        <p14:creationId xmlns:p14="http://schemas.microsoft.com/office/powerpoint/2010/main" val="39267346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4301543" cy="341064"/>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5622798" y="1"/>
            <a:ext cx="4301543" cy="341064"/>
          </a:xfrm>
          <a:prstGeom prst="rect">
            <a:avLst/>
          </a:prstGeom>
        </p:spPr>
        <p:txBody>
          <a:bodyPr vert="horz" lIns="91440" tIns="45720" rIns="91440" bIns="45720" rtlCol="0"/>
          <a:lstStyle>
            <a:lvl1pPr algn="r">
              <a:defRPr sz="1200"/>
            </a:lvl1pPr>
          </a:lstStyle>
          <a:p>
            <a:fld id="{75738C5E-9C7C-4335-B242-B5093478F40D}" type="datetimeFigureOut">
              <a:rPr lang="fr-FR" smtClean="0"/>
              <a:t>03/01/2025</a:t>
            </a:fld>
            <a:endParaRPr lang="fr-FR"/>
          </a:p>
        </p:txBody>
      </p:sp>
      <p:sp>
        <p:nvSpPr>
          <p:cNvPr id="4" name="Espace réservé de l'image des diapositives 3"/>
          <p:cNvSpPr>
            <a:spLocks noGrp="1" noRot="1" noChangeAspect="1"/>
          </p:cNvSpPr>
          <p:nvPr>
            <p:ph type="sldImg" idx="2"/>
          </p:nvPr>
        </p:nvSpPr>
        <p:spPr>
          <a:xfrm>
            <a:off x="3341688" y="849313"/>
            <a:ext cx="3243262" cy="2293937"/>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92664" y="3271381"/>
            <a:ext cx="7941310" cy="2676585"/>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456612"/>
            <a:ext cx="4301543" cy="341063"/>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5622798" y="6456612"/>
            <a:ext cx="4301543" cy="341063"/>
          </a:xfrm>
          <a:prstGeom prst="rect">
            <a:avLst/>
          </a:prstGeom>
        </p:spPr>
        <p:txBody>
          <a:bodyPr vert="horz" lIns="91440" tIns="45720" rIns="91440" bIns="45720" rtlCol="0" anchor="b"/>
          <a:lstStyle>
            <a:lvl1pPr algn="r">
              <a:defRPr sz="1200"/>
            </a:lvl1pPr>
          </a:lstStyle>
          <a:p>
            <a:fld id="{D4EFF7D5-9349-4EA4-8F47-8594567315AE}" type="slidenum">
              <a:rPr lang="fr-FR" smtClean="0"/>
              <a:t>‹N°›</a:t>
            </a:fld>
            <a:endParaRPr lang="fr-FR"/>
          </a:p>
        </p:txBody>
      </p:sp>
    </p:spTree>
    <p:extLst>
      <p:ext uri="{BB962C8B-B14F-4D97-AF65-F5344CB8AC3E}">
        <p14:creationId xmlns:p14="http://schemas.microsoft.com/office/powerpoint/2010/main" val="688032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Couverture">
    <p:spTree>
      <p:nvGrpSpPr>
        <p:cNvPr id="1" name=""/>
        <p:cNvGrpSpPr/>
        <p:nvPr/>
      </p:nvGrpSpPr>
      <p:grpSpPr>
        <a:xfrm>
          <a:off x="0" y="0"/>
          <a:ext cx="0" cy="0"/>
          <a:chOff x="0" y="0"/>
          <a:chExt cx="0" cy="0"/>
        </a:xfrm>
      </p:grpSpPr>
      <p:sp>
        <p:nvSpPr>
          <p:cNvPr id="21" name="Google Shape;60;p14"/>
          <p:cNvSpPr/>
          <p:nvPr userDrawn="1"/>
        </p:nvSpPr>
        <p:spPr>
          <a:xfrm>
            <a:off x="0" y="5243026"/>
            <a:ext cx="10688756" cy="23022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sp>
        <p:nvSpPr>
          <p:cNvPr id="6" name="Google Shape;62;p14"/>
          <p:cNvSpPr txBox="1"/>
          <p:nvPr userDrawn="1"/>
        </p:nvSpPr>
        <p:spPr>
          <a:xfrm>
            <a:off x="178022" y="5558194"/>
            <a:ext cx="10250619" cy="793121"/>
          </a:xfrm>
          <a:prstGeom prst="rect">
            <a:avLst/>
          </a:prstGeom>
          <a:noFill/>
          <a:ln>
            <a:noFill/>
          </a:ln>
        </p:spPr>
        <p:txBody>
          <a:bodyPr spcFirstLastPara="1" wrap="square" lIns="33982" tIns="33982" rIns="33982" bIns="33982" anchor="ctr" anchorCtr="0">
            <a:spAutoFit/>
          </a:bodyPr>
          <a:lstStyle/>
          <a:p>
            <a:pPr marL="0" marR="0" lvl="0" indent="0" algn="l" rtl="0">
              <a:lnSpc>
                <a:spcPct val="107000"/>
              </a:lnSpc>
              <a:spcBef>
                <a:spcPts val="0"/>
              </a:spcBef>
              <a:spcAft>
                <a:spcPts val="0"/>
              </a:spcAft>
              <a:buClr>
                <a:srgbClr val="FFFFFF"/>
              </a:buClr>
              <a:buSzPts val="4300"/>
              <a:buFont typeface="Montserrat"/>
              <a:buNone/>
            </a:pPr>
            <a:r>
              <a:rPr lang="en-US" sz="4300" b="0" i="0" u="none" strike="noStrike" cap="none">
                <a:solidFill>
                  <a:srgbClr val="003DA5"/>
                </a:solidFill>
                <a:latin typeface="+mj-lt"/>
                <a:ea typeface="Montserrat"/>
                <a:cs typeface="Montserrat"/>
                <a:sym typeface="Montserrat"/>
              </a:rPr>
              <a:t>BOOK DES MOBILITÉS RÉUSSIES</a:t>
            </a:r>
            <a:endParaRPr sz="4300" b="0">
              <a:solidFill>
                <a:srgbClr val="003DA5"/>
              </a:solidFill>
              <a:latin typeface="+mj-lt"/>
            </a:endParaRPr>
          </a:p>
        </p:txBody>
      </p:sp>
      <p:sp>
        <p:nvSpPr>
          <p:cNvPr id="3" name="Sous-titre 2">
            <a:extLst>
              <a:ext uri="{FF2B5EF4-FFF2-40B4-BE49-F238E27FC236}">
                <a16:creationId xmlns:a16="http://schemas.microsoft.com/office/drawing/2014/main" id="{CF7557ED-20C1-492E-9DB7-15BF8A14E4E7}"/>
              </a:ext>
            </a:extLst>
          </p:cNvPr>
          <p:cNvSpPr>
            <a:spLocks noGrp="1"/>
          </p:cNvSpPr>
          <p:nvPr>
            <p:ph type="subTitle" idx="1" hasCustomPrompt="1"/>
          </p:nvPr>
        </p:nvSpPr>
        <p:spPr>
          <a:xfrm>
            <a:off x="140600" y="6323933"/>
            <a:ext cx="9628946" cy="793667"/>
          </a:xfrm>
        </p:spPr>
        <p:txBody>
          <a:bodyPr>
            <a:noAutofit/>
          </a:bodyPr>
          <a:lstStyle>
            <a:lvl1pPr marL="0" indent="0" algn="l">
              <a:buNone/>
              <a:defRPr sz="2500" b="1" baseline="0">
                <a:solidFill>
                  <a:srgbClr val="1AA6A6"/>
                </a:solidFill>
                <a:latin typeface="+mn-lt"/>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fr-FR"/>
              <a:t>RÉGION + LIEN À PERSONNALISER</a:t>
            </a:r>
          </a:p>
        </p:txBody>
      </p:sp>
      <p:pic>
        <p:nvPicPr>
          <p:cNvPr id="22"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pic>
        <p:nvPicPr>
          <p:cNvPr id="32" name="Image 3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762"/>
            <a:ext cx="10691814" cy="5452641"/>
          </a:xfrm>
          <a:prstGeom prst="rect">
            <a:avLst/>
          </a:prstGeom>
        </p:spPr>
      </p:pic>
    </p:spTree>
    <p:extLst>
      <p:ext uri="{BB962C8B-B14F-4D97-AF65-F5344CB8AC3E}">
        <p14:creationId xmlns:p14="http://schemas.microsoft.com/office/powerpoint/2010/main" val="1152026107"/>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émoignage modèle 1 rouge">
    <p:spTree>
      <p:nvGrpSpPr>
        <p:cNvPr id="1" name=""/>
        <p:cNvGrpSpPr/>
        <p:nvPr/>
      </p:nvGrpSpPr>
      <p:grpSpPr>
        <a:xfrm>
          <a:off x="0" y="0"/>
          <a:ext cx="0" cy="0"/>
          <a:chOff x="0" y="0"/>
          <a:chExt cx="0" cy="0"/>
        </a:xfrm>
      </p:grpSpPr>
      <p:pic>
        <p:nvPicPr>
          <p:cNvPr id="49" name="Google Shape;179;p22"/>
          <p:cNvPicPr preferRelativeResize="0"/>
          <p:nvPr userDrawn="1"/>
        </p:nvPicPr>
        <p:blipFill rotWithShape="1">
          <a:blip r:embed="rId2">
            <a:alphaModFix/>
          </a:blip>
          <a:srcRect/>
          <a:stretch/>
        </p:blipFill>
        <p:spPr>
          <a:xfrm>
            <a:off x="7352595" y="1801600"/>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F1253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12535"/>
                  </a:solidFill>
                  <a:latin typeface="Montserrat"/>
                  <a:ea typeface="Montserrat"/>
                  <a:cs typeface="Montserrat"/>
                  <a:sym typeface="Montserrat"/>
                </a:rPr>
                <a:t>3</a:t>
              </a:r>
              <a:endParaRPr sz="500">
                <a:solidFill>
                  <a:srgbClr val="F1253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SUPPORT</a:t>
            </a:r>
            <a:endParaRPr sz="500" dirty="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37" name="Google Shape;92;p17"/>
          <p:cNvCxnSpPr/>
          <p:nvPr userDrawn="1"/>
        </p:nvCxnSpPr>
        <p:spPr>
          <a:xfrm rot="10800000">
            <a:off x="8233196" y="1759225"/>
            <a:ext cx="0" cy="4326600"/>
          </a:xfrm>
          <a:prstGeom prst="straightConnector1">
            <a:avLst/>
          </a:prstGeom>
          <a:noFill/>
          <a:ln w="19050" cap="flat" cmpd="sng">
            <a:solidFill>
              <a:srgbClr val="F12535"/>
            </a:solidFill>
            <a:prstDash val="solid"/>
            <a:miter lim="400000"/>
            <a:headEnd type="none" w="sm" len="sm"/>
            <a:tailEnd type="none" w="sm" len="sm"/>
          </a:ln>
        </p:spPr>
      </p:cxnSp>
      <p:cxnSp>
        <p:nvCxnSpPr>
          <p:cNvPr id="38" name="Google Shape;93;p17"/>
          <p:cNvCxnSpPr/>
          <p:nvPr userDrawn="1"/>
        </p:nvCxnSpPr>
        <p:spPr>
          <a:xfrm rot="10800000">
            <a:off x="4960855" y="1759325"/>
            <a:ext cx="0" cy="4331400"/>
          </a:xfrm>
          <a:prstGeom prst="straightConnector1">
            <a:avLst/>
          </a:prstGeom>
          <a:noFill/>
          <a:ln w="19050" cap="flat" cmpd="sng">
            <a:solidFill>
              <a:srgbClr val="F12535"/>
            </a:solidFill>
            <a:prstDash val="solid"/>
            <a:miter lim="400000"/>
            <a:headEnd type="none" w="sm" len="sm"/>
            <a:tailEnd type="none" w="sm" len="sm"/>
          </a:ln>
        </p:spPr>
      </p:cxnSp>
      <p:pic>
        <p:nvPicPr>
          <p:cNvPr id="42" name="Google Shape;179;p22"/>
          <p:cNvPicPr preferRelativeResize="0"/>
          <p:nvPr userDrawn="1"/>
        </p:nvPicPr>
        <p:blipFill rotWithShape="1">
          <a:blip r:embed="rId2">
            <a:alphaModFix/>
          </a:blip>
          <a:srcRect/>
          <a:stretch/>
        </p:blipFill>
        <p:spPr>
          <a:xfrm>
            <a:off x="9837695" y="1800547"/>
            <a:ext cx="620900" cy="620900"/>
          </a:xfrm>
          <a:prstGeom prst="rect">
            <a:avLst/>
          </a:prstGeom>
          <a:noFill/>
          <a:ln>
            <a:noFill/>
          </a:ln>
        </p:spPr>
      </p:pic>
      <p:grpSp>
        <p:nvGrpSpPr>
          <p:cNvPr id="43" name="Groupe 42"/>
          <p:cNvGrpSpPr/>
          <p:nvPr userDrawn="1"/>
        </p:nvGrpSpPr>
        <p:grpSpPr>
          <a:xfrm>
            <a:off x="5108048" y="1817164"/>
            <a:ext cx="5186143" cy="1186500"/>
            <a:chOff x="5108048" y="1817164"/>
            <a:chExt cx="5186143" cy="1186500"/>
          </a:xfrm>
        </p:grpSpPr>
        <p:sp>
          <p:nvSpPr>
            <p:cNvPr id="47"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45"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Tree>
    <p:extLst>
      <p:ext uri="{BB962C8B-B14F-4D97-AF65-F5344CB8AC3E}">
        <p14:creationId xmlns:p14="http://schemas.microsoft.com/office/powerpoint/2010/main" val="2843484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émoignage modèle 2 rouge">
    <p:spTree>
      <p:nvGrpSpPr>
        <p:cNvPr id="1" name=""/>
        <p:cNvGrpSpPr/>
        <p:nvPr/>
      </p:nvGrpSpPr>
      <p:grpSpPr>
        <a:xfrm>
          <a:off x="0" y="0"/>
          <a:ext cx="0" cy="0"/>
          <a:chOff x="0" y="0"/>
          <a:chExt cx="0" cy="0"/>
        </a:xfrm>
      </p:grpSpPr>
      <p:pic>
        <p:nvPicPr>
          <p:cNvPr id="17" name="Google Shape;179;p22"/>
          <p:cNvPicPr preferRelativeResize="0"/>
          <p:nvPr userDrawn="1"/>
        </p:nvPicPr>
        <p:blipFill rotWithShape="1">
          <a:blip r:embed="rId2">
            <a:alphaModFix/>
          </a:blip>
          <a:srcRect/>
          <a:stretch/>
        </p:blipFill>
        <p:spPr>
          <a:xfrm>
            <a:off x="9438234" y="1723750"/>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F12535"/>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F1253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12535"/>
                  </a:solidFill>
                  <a:latin typeface="Montserrat"/>
                  <a:ea typeface="Montserrat"/>
                  <a:cs typeface="Montserrat"/>
                  <a:sym typeface="Montserrat"/>
                </a:rPr>
                <a:t>3</a:t>
              </a:r>
              <a:endParaRPr sz="500">
                <a:solidFill>
                  <a:srgbClr val="F1253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SUPPORT</a:t>
            </a:r>
            <a:endParaRPr sz="500" dirty="0"/>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3920080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amille Production Opération Prestation Client">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009739"/>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61097" y="4993364"/>
              <a:ext cx="10303120" cy="2220382"/>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dirty="0">
                <a:latin typeface="+mn-lt"/>
              </a:endParaRPr>
            </a:p>
            <a:p>
              <a:pPr marL="0" marR="0" lvl="0" indent="0" algn="l" rtl="0">
                <a:lnSpc>
                  <a:spcPct val="100000"/>
                </a:lnSpc>
                <a:spcBef>
                  <a:spcPts val="0"/>
                </a:spcBef>
                <a:spcAft>
                  <a:spcPts val="0"/>
                </a:spcAft>
                <a:buClr>
                  <a:srgbClr val="FFFFFF"/>
                </a:buClr>
                <a:buSzPts val="4500"/>
                <a:buFont typeface="Montserrat"/>
                <a:buNone/>
              </a:pPr>
              <a:r>
                <a:rPr lang="en-US" sz="4800" b="1" i="0" u="none" strike="noStrike" cap="none" dirty="0">
                  <a:solidFill>
                    <a:srgbClr val="FFFFFF"/>
                  </a:solidFill>
                  <a:latin typeface="+mn-lt"/>
                  <a:ea typeface="Montserrat"/>
                  <a:cs typeface="Montserrat"/>
                  <a:sym typeface="Montserrat"/>
                </a:rPr>
                <a:t>PRODUCTION, OPÉRATIONS </a:t>
              </a:r>
            </a:p>
            <a:p>
              <a:pPr marL="0" marR="0" lvl="0" indent="0" algn="l" rtl="0">
                <a:lnSpc>
                  <a:spcPct val="100000"/>
                </a:lnSpc>
                <a:spcBef>
                  <a:spcPts val="0"/>
                </a:spcBef>
                <a:spcAft>
                  <a:spcPts val="0"/>
                </a:spcAft>
                <a:buClr>
                  <a:srgbClr val="FFFFFF"/>
                </a:buClr>
                <a:buSzPts val="4500"/>
                <a:buFont typeface="Montserrat"/>
                <a:buNone/>
              </a:pPr>
              <a:r>
                <a:rPr lang="en-US" sz="4800" b="1" i="0" u="none" strike="noStrike" cap="none" dirty="0">
                  <a:solidFill>
                    <a:srgbClr val="FFFFFF"/>
                  </a:solidFill>
                  <a:latin typeface="+mn-lt"/>
                  <a:ea typeface="Montserrat"/>
                  <a:cs typeface="Montserrat"/>
                  <a:sym typeface="Montserrat"/>
                </a:rPr>
                <a:t>ET PRESTATIONS CLIENTS</a:t>
              </a:r>
              <a:endParaRPr lang="en-US" sz="4800" dirty="0">
                <a:latin typeface="+mn-lt"/>
              </a:endParaRPr>
            </a:p>
          </p:txBody>
        </p:sp>
      </p:grpSp>
    </p:spTree>
    <p:extLst>
      <p:ext uri="{BB962C8B-B14F-4D97-AF65-F5344CB8AC3E}">
        <p14:creationId xmlns:p14="http://schemas.microsoft.com/office/powerpoint/2010/main" val="4058872218"/>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émoignage modèle 1 vert">
    <p:spTree>
      <p:nvGrpSpPr>
        <p:cNvPr id="1" name=""/>
        <p:cNvGrpSpPr/>
        <p:nvPr/>
      </p:nvGrpSpPr>
      <p:grpSpPr>
        <a:xfrm>
          <a:off x="0" y="0"/>
          <a:ext cx="0" cy="0"/>
          <a:chOff x="0" y="0"/>
          <a:chExt cx="0" cy="0"/>
        </a:xfrm>
      </p:grpSpPr>
      <p:pic>
        <p:nvPicPr>
          <p:cNvPr id="18" name="Google Shape;208;p24"/>
          <p:cNvPicPr preferRelativeResize="0"/>
          <p:nvPr userDrawn="1"/>
        </p:nvPicPr>
        <p:blipFill rotWithShape="1">
          <a:blip r:embed="rId2">
            <a:alphaModFix/>
          </a:blip>
          <a:srcRect/>
          <a:stretch/>
        </p:blipFill>
        <p:spPr>
          <a:xfrm>
            <a:off x="9837695" y="1803048"/>
            <a:ext cx="620900" cy="620900"/>
          </a:xfrm>
          <a:prstGeom prst="rect">
            <a:avLst/>
          </a:prstGeom>
          <a:noFill/>
          <a:ln>
            <a:noFill/>
          </a:ln>
        </p:spPr>
      </p:pic>
      <p:pic>
        <p:nvPicPr>
          <p:cNvPr id="19" name="Google Shape;208;p24"/>
          <p:cNvPicPr preferRelativeResize="0"/>
          <p:nvPr userDrawn="1"/>
        </p:nvPicPr>
        <p:blipFill rotWithShape="1">
          <a:blip r:embed="rId2">
            <a:alphaModFix/>
          </a:blip>
          <a:srcRect/>
          <a:stretch/>
        </p:blipFill>
        <p:spPr>
          <a:xfrm>
            <a:off x="7358108" y="1803048"/>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009739"/>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009739"/>
                  </a:solidFill>
                  <a:latin typeface="Montserrat"/>
                  <a:ea typeface="Montserrat"/>
                  <a:cs typeface="Montserrat"/>
                  <a:sym typeface="Montserrat"/>
                </a:rPr>
                <a:t>3</a:t>
              </a:r>
              <a:endParaRPr sz="500">
                <a:solidFill>
                  <a:srgbClr val="009739"/>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fr-FR" sz="1000" b="1" i="0" u="none" strike="noStrike" cap="none">
                <a:solidFill>
                  <a:srgbClr val="FFFFFF"/>
                </a:solidFill>
                <a:latin typeface="+mn-lt"/>
                <a:ea typeface="Montserrat"/>
                <a:cs typeface="Montserrat"/>
                <a:sym typeface="Montserrat"/>
              </a:rPr>
              <a:t>FAMILLE </a:t>
            </a:r>
            <a:r>
              <a:rPr lang="fr-FR" sz="500"/>
              <a:t> </a:t>
            </a:r>
            <a:r>
              <a:rPr lang="fr-FR" sz="1000" b="1">
                <a:solidFill>
                  <a:srgbClr val="FFFFFF"/>
                </a:solidFill>
                <a:latin typeface="+mn-lt"/>
                <a:ea typeface="Montserrat"/>
                <a:cs typeface="Montserrat"/>
                <a:sym typeface="Montserrat"/>
              </a:rPr>
              <a:t>PRODUCTION, OPÉRATIONS </a:t>
            </a:r>
          </a:p>
          <a:p>
            <a:pPr marL="0" marR="0" lvl="0" indent="0" algn="r" rtl="0">
              <a:lnSpc>
                <a:spcPct val="107000"/>
              </a:lnSpc>
              <a:spcBef>
                <a:spcPts val="0"/>
              </a:spcBef>
              <a:spcAft>
                <a:spcPts val="0"/>
              </a:spcAft>
              <a:buClr>
                <a:srgbClr val="FFFFFF"/>
              </a:buClr>
              <a:buSzPts val="1000"/>
              <a:buFont typeface="Montserrat"/>
              <a:buNone/>
            </a:pPr>
            <a:r>
              <a:rPr lang="fr-FR" sz="1000" b="1">
                <a:solidFill>
                  <a:srgbClr val="FFFFFF"/>
                </a:solidFill>
                <a:latin typeface="+mn-lt"/>
                <a:ea typeface="Montserrat"/>
                <a:cs typeface="Montserrat"/>
                <a:sym typeface="Montserrat"/>
              </a:rPr>
              <a:t>ET PRESTATIONS CLIENTS</a:t>
            </a:r>
            <a:endParaRPr lang="fr-FR" sz="50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32" name="Google Shape;92;p17"/>
          <p:cNvCxnSpPr/>
          <p:nvPr userDrawn="1"/>
        </p:nvCxnSpPr>
        <p:spPr>
          <a:xfrm rot="10800000">
            <a:off x="8233196" y="1759225"/>
            <a:ext cx="0" cy="4326600"/>
          </a:xfrm>
          <a:prstGeom prst="straightConnector1">
            <a:avLst/>
          </a:prstGeom>
          <a:noFill/>
          <a:ln w="19050" cap="flat" cmpd="sng">
            <a:solidFill>
              <a:srgbClr val="009739"/>
            </a:solidFill>
            <a:prstDash val="solid"/>
            <a:miter lim="400000"/>
            <a:headEnd type="none" w="sm" len="sm"/>
            <a:tailEnd type="none" w="sm" len="sm"/>
          </a:ln>
        </p:spPr>
      </p:cxnSp>
      <p:cxnSp>
        <p:nvCxnSpPr>
          <p:cNvPr id="33" name="Google Shape;93;p17"/>
          <p:cNvCxnSpPr/>
          <p:nvPr userDrawn="1"/>
        </p:nvCxnSpPr>
        <p:spPr>
          <a:xfrm rot="10800000">
            <a:off x="4960855" y="1759325"/>
            <a:ext cx="0" cy="4331400"/>
          </a:xfrm>
          <a:prstGeom prst="straightConnector1">
            <a:avLst/>
          </a:prstGeom>
          <a:noFill/>
          <a:ln w="19050" cap="flat" cmpd="sng">
            <a:solidFill>
              <a:srgbClr val="009739"/>
            </a:solidFill>
            <a:prstDash val="solid"/>
            <a:miter lim="400000"/>
            <a:headEnd type="none" w="sm" len="sm"/>
            <a:tailEnd type="none" w="sm" len="sm"/>
          </a:ln>
        </p:spPr>
      </p:cxnSp>
      <p:grpSp>
        <p:nvGrpSpPr>
          <p:cNvPr id="34" name="Groupe 33"/>
          <p:cNvGrpSpPr/>
          <p:nvPr userDrawn="1"/>
        </p:nvGrpSpPr>
        <p:grpSpPr>
          <a:xfrm>
            <a:off x="5108048" y="1817164"/>
            <a:ext cx="5186143" cy="1186500"/>
            <a:chOff x="5108048" y="1817164"/>
            <a:chExt cx="5186143" cy="1186500"/>
          </a:xfrm>
        </p:grpSpPr>
        <p:sp>
          <p:nvSpPr>
            <p:cNvPr id="38"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36"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Tree>
    <p:extLst>
      <p:ext uri="{BB962C8B-B14F-4D97-AF65-F5344CB8AC3E}">
        <p14:creationId xmlns:p14="http://schemas.microsoft.com/office/powerpoint/2010/main" val="14889646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émoignage modèle 2 vert">
    <p:spTree>
      <p:nvGrpSpPr>
        <p:cNvPr id="1" name=""/>
        <p:cNvGrpSpPr/>
        <p:nvPr/>
      </p:nvGrpSpPr>
      <p:grpSpPr>
        <a:xfrm>
          <a:off x="0" y="0"/>
          <a:ext cx="0" cy="0"/>
          <a:chOff x="0" y="0"/>
          <a:chExt cx="0" cy="0"/>
        </a:xfrm>
      </p:grpSpPr>
      <p:pic>
        <p:nvPicPr>
          <p:cNvPr id="18" name="Google Shape;208;p24"/>
          <p:cNvPicPr preferRelativeResize="0"/>
          <p:nvPr userDrawn="1"/>
        </p:nvPicPr>
        <p:blipFill rotWithShape="1">
          <a:blip r:embed="rId2">
            <a:alphaModFix/>
          </a:blip>
          <a:srcRect/>
          <a:stretch/>
        </p:blipFill>
        <p:spPr>
          <a:xfrm>
            <a:off x="9438234" y="1722395"/>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009739"/>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009739"/>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009739"/>
                  </a:solidFill>
                  <a:latin typeface="Montserrat"/>
                  <a:ea typeface="Montserrat"/>
                  <a:cs typeface="Montserrat"/>
                  <a:sym typeface="Montserrat"/>
                </a:rPr>
                <a:t>3</a:t>
              </a:r>
              <a:endParaRPr sz="500">
                <a:solidFill>
                  <a:srgbClr val="009739"/>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
        <p:nvSpPr>
          <p:cNvPr id="17"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fr-FR" sz="1000" b="1" i="0" u="none" strike="noStrike" cap="none">
                <a:solidFill>
                  <a:srgbClr val="FFFFFF"/>
                </a:solidFill>
                <a:latin typeface="+mn-lt"/>
                <a:ea typeface="Montserrat"/>
                <a:cs typeface="Montserrat"/>
                <a:sym typeface="Montserrat"/>
              </a:rPr>
              <a:t>FAMILLE </a:t>
            </a:r>
            <a:r>
              <a:rPr lang="fr-FR" sz="500"/>
              <a:t> </a:t>
            </a:r>
            <a:r>
              <a:rPr lang="fr-FR" sz="1000" b="1">
                <a:solidFill>
                  <a:srgbClr val="FFFFFF"/>
                </a:solidFill>
                <a:latin typeface="+mn-lt"/>
                <a:ea typeface="Montserrat"/>
                <a:cs typeface="Montserrat"/>
                <a:sym typeface="Montserrat"/>
              </a:rPr>
              <a:t>PRODUCTION, OPÉRATIONS </a:t>
            </a:r>
          </a:p>
          <a:p>
            <a:pPr marL="0" marR="0" lvl="0" indent="0" algn="r" rtl="0">
              <a:lnSpc>
                <a:spcPct val="107000"/>
              </a:lnSpc>
              <a:spcBef>
                <a:spcPts val="0"/>
              </a:spcBef>
              <a:spcAft>
                <a:spcPts val="0"/>
              </a:spcAft>
              <a:buClr>
                <a:srgbClr val="FFFFFF"/>
              </a:buClr>
              <a:buSzPts val="1000"/>
              <a:buFont typeface="Montserrat"/>
              <a:buNone/>
            </a:pPr>
            <a:r>
              <a:rPr lang="fr-FR" sz="1000" b="1">
                <a:solidFill>
                  <a:srgbClr val="FFFFFF"/>
                </a:solidFill>
                <a:latin typeface="+mn-lt"/>
                <a:ea typeface="Montserrat"/>
                <a:cs typeface="Montserrat"/>
                <a:sym typeface="Montserrat"/>
              </a:rPr>
              <a:t>ET PRESTATIONS CLIENTS</a:t>
            </a:r>
            <a:endParaRPr lang="fr-FR" sz="500"/>
          </a:p>
        </p:txBody>
      </p:sp>
    </p:spTree>
    <p:extLst>
      <p:ext uri="{BB962C8B-B14F-4D97-AF65-F5344CB8AC3E}">
        <p14:creationId xmlns:p14="http://schemas.microsoft.com/office/powerpoint/2010/main" val="32045132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Texte avec fond logo">
    <p:spTree>
      <p:nvGrpSpPr>
        <p:cNvPr id="1" name=""/>
        <p:cNvGrpSpPr/>
        <p:nvPr/>
      </p:nvGrpSpPr>
      <p:grpSpPr>
        <a:xfrm>
          <a:off x="0" y="0"/>
          <a:ext cx="0" cy="0"/>
          <a:chOff x="0" y="0"/>
          <a:chExt cx="0" cy="0"/>
        </a:xfrm>
      </p:grpSpPr>
      <p:pic>
        <p:nvPicPr>
          <p:cNvPr id="11" name="Image 10">
            <a:extLst>
              <a:ext uri="{FF2B5EF4-FFF2-40B4-BE49-F238E27FC236}">
                <a16:creationId xmlns:a16="http://schemas.microsoft.com/office/drawing/2014/main" id="{DA3C28F0-2A3E-48B8-8E6E-32F0C7DEE6D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1482653" y="2379898"/>
            <a:ext cx="8837452" cy="5179777"/>
          </a:xfrm>
          <a:prstGeom prst="rect">
            <a:avLst/>
          </a:prstGeom>
        </p:spPr>
      </p:pic>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p:txBody>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p:txBody>
          <a:bodyPr anchor="ct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lstStyle>
            <a:lvl1pPr>
              <a:defRPr>
                <a:solidFill>
                  <a:schemeClr val="tx1"/>
                </a:solidFill>
              </a:defRPr>
            </a:lvl1pPr>
          </a:lstStyle>
          <a:p>
            <a:fld id="{B54C71A4-43A7-4BC3-9F9A-5DF8699657E3}"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lstStyle>
            <a:lvl1pPr>
              <a:defRPr>
                <a:solidFill>
                  <a:schemeClr val="tx1"/>
                </a:solidFill>
              </a:defRPr>
            </a:lvl1pPr>
          </a:lstStyle>
          <a:p>
            <a:fld id="{D95CF018-3058-4F85-B70C-105277F9FE2A}" type="slidenum">
              <a:rPr lang="fr-FR" smtClean="0"/>
              <a:pPr/>
              <a:t>‹N°›</a:t>
            </a:fld>
            <a:endParaRPr lang="fr-FR"/>
          </a:p>
        </p:txBody>
      </p:sp>
      <p:cxnSp>
        <p:nvCxnSpPr>
          <p:cNvPr id="10" name="Connecteur droit 9">
            <a:extLst>
              <a:ext uri="{FF2B5EF4-FFF2-40B4-BE49-F238E27FC236}">
                <a16:creationId xmlns:a16="http://schemas.microsoft.com/office/drawing/2014/main" id="{DC036B80-8596-40C5-9403-82DF681AD58F}"/>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oogle Shape;63;p14"/>
          <p:cNvPicPr preferRelativeResize="0"/>
          <p:nvPr userDrawn="1"/>
        </p:nvPicPr>
        <p:blipFill>
          <a:blip r:embed="rId3">
            <a:alphaModFix/>
          </a:blip>
          <a:stretch>
            <a:fillRect/>
          </a:stretch>
        </p:blipFill>
        <p:spPr>
          <a:xfrm>
            <a:off x="9049426" y="6507372"/>
            <a:ext cx="1312225" cy="921373"/>
          </a:xfrm>
          <a:prstGeom prst="rect">
            <a:avLst/>
          </a:prstGeom>
          <a:noFill/>
          <a:ln>
            <a:noFill/>
          </a:ln>
        </p:spPr>
      </p:pic>
    </p:spTree>
    <p:extLst>
      <p:ext uri="{BB962C8B-B14F-4D97-AF65-F5344CB8AC3E}">
        <p14:creationId xmlns:p14="http://schemas.microsoft.com/office/powerpoint/2010/main" val="141753289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Famille">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6D33313E-A1D1-4E33-870B-8294F1ED2F27}"/>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4" name="Espace réservé de la date 3">
            <a:extLst>
              <a:ext uri="{FF2B5EF4-FFF2-40B4-BE49-F238E27FC236}">
                <a16:creationId xmlns:a16="http://schemas.microsoft.com/office/drawing/2014/main" id="{6C2C6319-4719-428A-91E6-301A2F3321AE}"/>
              </a:ext>
            </a:extLst>
          </p:cNvPr>
          <p:cNvSpPr>
            <a:spLocks noGrp="1"/>
          </p:cNvSpPr>
          <p:nvPr>
            <p:ph type="dt" sz="half" idx="10"/>
          </p:nvPr>
        </p:nvSpPr>
        <p:spPr/>
        <p:txBody>
          <a:bodyPr>
            <a:noAutofit/>
          </a:bodyPr>
          <a:lstStyle>
            <a:lvl1pPr>
              <a:defRPr>
                <a:solidFill>
                  <a:schemeClr val="tx1"/>
                </a:solidFill>
              </a:defRPr>
            </a:lvl1pPr>
          </a:lstStyle>
          <a:p>
            <a:fld id="{2F3CEF16-7F3F-4837-B549-AAD97B9F641C}" type="datetime1">
              <a:rPr lang="fr-FR" smtClean="0"/>
              <a:pPr/>
              <a:t>03/01/2025</a:t>
            </a:fld>
            <a:endParaRPr lang="fr-FR"/>
          </a:p>
        </p:txBody>
      </p:sp>
      <p:sp>
        <p:nvSpPr>
          <p:cNvPr id="5" name="Espace réservé du pied de page 4">
            <a:extLst>
              <a:ext uri="{FF2B5EF4-FFF2-40B4-BE49-F238E27FC236}">
                <a16:creationId xmlns:a16="http://schemas.microsoft.com/office/drawing/2014/main" id="{6CCEB618-24E5-4C5A-A185-0531E24E207F}"/>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cxnSp>
        <p:nvCxnSpPr>
          <p:cNvPr id="10" name="Connecteur droit 9">
            <a:extLst>
              <a:ext uri="{FF2B5EF4-FFF2-40B4-BE49-F238E27FC236}">
                <a16:creationId xmlns:a16="http://schemas.microsoft.com/office/drawing/2014/main" id="{6BEC91FD-4451-40E3-8208-33D1A68BBEAB}"/>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Google Shape;77;p16"/>
          <p:cNvSpPr txBox="1"/>
          <p:nvPr userDrawn="1"/>
        </p:nvSpPr>
        <p:spPr>
          <a:xfrm>
            <a:off x="212853" y="5469648"/>
            <a:ext cx="10310768" cy="1519794"/>
          </a:xfrm>
          <a:prstGeom prst="rect">
            <a:avLst/>
          </a:prstGeom>
          <a:noFill/>
          <a:ln>
            <a:noFill/>
          </a:ln>
        </p:spPr>
        <p:txBody>
          <a:bodyPr spcFirstLastPara="1" wrap="square" lIns="33982" tIns="33982" rIns="33982" bIns="33982"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5100" b="1" i="0" u="none" strike="noStrike" cap="none" dirty="0">
                <a:solidFill>
                  <a:srgbClr val="FFFFFF"/>
                </a:solidFill>
                <a:latin typeface="+mn-lt"/>
                <a:ea typeface="Montserrat"/>
                <a:cs typeface="Montserrat"/>
                <a:sym typeface="Montserrat"/>
              </a:rPr>
              <a:t>FAMILLE </a:t>
            </a:r>
            <a:endParaRPr sz="5100" b="1" dirty="0">
              <a:latin typeface="+mn-lt"/>
            </a:endParaRPr>
          </a:p>
          <a:p>
            <a:pPr marL="0" marR="0" lvl="0" indent="0" algn="l" rtl="0">
              <a:lnSpc>
                <a:spcPct val="90000"/>
              </a:lnSpc>
              <a:spcBef>
                <a:spcPts val="263"/>
              </a:spcBef>
              <a:spcAft>
                <a:spcPts val="0"/>
              </a:spcAft>
              <a:buClr>
                <a:srgbClr val="FFFFFF"/>
              </a:buClr>
              <a:buSzPts val="5100"/>
              <a:buFont typeface="Montserrat"/>
              <a:buNone/>
            </a:pPr>
            <a:r>
              <a:rPr lang="en-US" sz="5100" b="1" i="0" u="none" strike="noStrike" cap="none" dirty="0">
                <a:solidFill>
                  <a:srgbClr val="FFFFFF"/>
                </a:solidFill>
                <a:latin typeface="+mn-lt"/>
                <a:ea typeface="Montserrat"/>
                <a:cs typeface="Montserrat"/>
                <a:sym typeface="Montserrat"/>
              </a:rPr>
              <a:t>RELATION COMMERCIALE</a:t>
            </a:r>
            <a:endParaRPr sz="5100" b="1" dirty="0">
              <a:latin typeface="+mn-lt"/>
            </a:endParaRPr>
          </a:p>
        </p:txBody>
      </p:sp>
      <p:pic>
        <p:nvPicPr>
          <p:cNvPr id="7"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spTree>
    <p:extLst>
      <p:ext uri="{BB962C8B-B14F-4D97-AF65-F5344CB8AC3E}">
        <p14:creationId xmlns:p14="http://schemas.microsoft.com/office/powerpoint/2010/main" val="323978709"/>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e avec schémas">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3716C531-2CFB-4E5B-8F66-A15176016CE5}"/>
              </a:ext>
            </a:extLst>
          </p:cNvPr>
          <p:cNvSpPr>
            <a:spLocks noGrp="1"/>
          </p:cNvSpPr>
          <p:nvPr>
            <p:ph type="dt" sz="half" idx="10"/>
          </p:nvPr>
        </p:nvSpPr>
        <p:spPr>
          <a:xfrm>
            <a:off x="4713448" y="6878075"/>
            <a:ext cx="1262813" cy="277783"/>
          </a:xfrm>
        </p:spPr>
        <p:txBody>
          <a:bodyPr>
            <a:noAutofit/>
          </a:bodyPr>
          <a:lstStyle>
            <a:lvl1pPr>
              <a:defRPr>
                <a:solidFill>
                  <a:schemeClr val="tx1"/>
                </a:solidFill>
              </a:defRPr>
            </a:lvl1pPr>
          </a:lstStyle>
          <a:p>
            <a:fld id="{256769D6-2BFD-4CB3-AE30-81AD23EC5156}" type="datetime1">
              <a:rPr lang="fr-FR" smtClean="0"/>
              <a:pPr/>
              <a:t>03/01/2025</a:t>
            </a:fld>
            <a:endParaRPr lang="fr-FR"/>
          </a:p>
        </p:txBody>
      </p:sp>
      <p:sp>
        <p:nvSpPr>
          <p:cNvPr id="5" name="Espace réservé du pied de page 4">
            <a:extLst>
              <a:ext uri="{FF2B5EF4-FFF2-40B4-BE49-F238E27FC236}">
                <a16:creationId xmlns:a16="http://schemas.microsoft.com/office/drawing/2014/main" id="{A0EF3019-6813-4BCE-8FD7-8BAD1DDCC6A4}"/>
              </a:ext>
            </a:extLst>
          </p:cNvPr>
          <p:cNvSpPr>
            <a:spLocks noGrp="1"/>
          </p:cNvSpPr>
          <p:nvPr>
            <p:ph type="ftr" sz="quarter" idx="11"/>
          </p:nvPr>
        </p:nvSpPr>
        <p:spPr>
          <a:xfrm>
            <a:off x="623037" y="6878075"/>
            <a:ext cx="3946289" cy="277783"/>
          </a:xfrm>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083150F9-E599-47C6-B00B-9E9475158114}"/>
              </a:ext>
            </a:extLst>
          </p:cNvPr>
          <p:cNvSpPr>
            <a:spLocks noGrp="1"/>
          </p:cNvSpPr>
          <p:nvPr>
            <p:ph type="sldNum" sz="quarter" idx="12"/>
          </p:nvPr>
        </p:nvSpPr>
        <p:spPr>
          <a:xfrm>
            <a:off x="294443" y="6878075"/>
            <a:ext cx="536695" cy="277783"/>
          </a:xfrm>
        </p:spPr>
        <p:txBody>
          <a:bodyPr>
            <a:noAutofit/>
          </a:bodyPr>
          <a:lstStyle>
            <a:lvl1pPr>
              <a:defRPr>
                <a:solidFill>
                  <a:schemeClr val="tx1"/>
                </a:solidFill>
              </a:defRPr>
            </a:lvl1pPr>
          </a:lstStyle>
          <a:p>
            <a:fld id="{975A587B-5814-4D9B-9598-FE9CB954CB01}" type="slidenum">
              <a:rPr lang="fr-FR" smtClean="0"/>
              <a:pPr/>
              <a:t>‹N°›</a:t>
            </a:fld>
            <a:endParaRPr lang="fr-FR"/>
          </a:p>
        </p:txBody>
      </p:sp>
      <p:sp>
        <p:nvSpPr>
          <p:cNvPr id="19" name="Espace réservé du texte 8">
            <a:extLst>
              <a:ext uri="{FF2B5EF4-FFF2-40B4-BE49-F238E27FC236}">
                <a16:creationId xmlns:a16="http://schemas.microsoft.com/office/drawing/2014/main" id="{70D1060D-2845-4144-883B-A2BF2FE0E402}"/>
              </a:ext>
            </a:extLst>
          </p:cNvPr>
          <p:cNvSpPr>
            <a:spLocks noGrp="1"/>
          </p:cNvSpPr>
          <p:nvPr>
            <p:ph type="body" sz="quarter" idx="14" hasCustomPrompt="1"/>
          </p:nvPr>
        </p:nvSpPr>
        <p:spPr>
          <a:xfrm>
            <a:off x="1726283"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0" name="Espace réservé du texte 8">
            <a:extLst>
              <a:ext uri="{FF2B5EF4-FFF2-40B4-BE49-F238E27FC236}">
                <a16:creationId xmlns:a16="http://schemas.microsoft.com/office/drawing/2014/main" id="{23B956B5-20F2-47B3-9EEA-CAA78A437BEA}"/>
              </a:ext>
            </a:extLst>
          </p:cNvPr>
          <p:cNvSpPr>
            <a:spLocks noGrp="1"/>
          </p:cNvSpPr>
          <p:nvPr>
            <p:ph type="body" sz="quarter" idx="15" hasCustomPrompt="1"/>
          </p:nvPr>
        </p:nvSpPr>
        <p:spPr>
          <a:xfrm>
            <a:off x="4841172"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1" name="Espace réservé du texte 8">
            <a:extLst>
              <a:ext uri="{FF2B5EF4-FFF2-40B4-BE49-F238E27FC236}">
                <a16:creationId xmlns:a16="http://schemas.microsoft.com/office/drawing/2014/main" id="{63D39F0F-5737-4566-A26A-A46A77C809F9}"/>
              </a:ext>
            </a:extLst>
          </p:cNvPr>
          <p:cNvSpPr>
            <a:spLocks noGrp="1"/>
          </p:cNvSpPr>
          <p:nvPr>
            <p:ph type="body" sz="quarter" idx="16" hasCustomPrompt="1"/>
          </p:nvPr>
        </p:nvSpPr>
        <p:spPr>
          <a:xfrm>
            <a:off x="8022886" y="4880690"/>
            <a:ext cx="1019009" cy="383327"/>
          </a:xfrm>
        </p:spPr>
        <p:txBody>
          <a:bodyPr>
            <a:noAutofit/>
          </a:bodyPr>
          <a:lstStyle>
            <a:lvl1pPr algn="ctr">
              <a:defRPr sz="1666">
                <a:solidFill>
                  <a:schemeClr val="tx1"/>
                </a:solidFill>
                <a:latin typeface="Montserrat Medium" panose="00000600000000000000" pitchFamily="50" charset="0"/>
              </a:defRPr>
            </a:lvl1pPr>
          </a:lstStyle>
          <a:p>
            <a:pPr lvl="0"/>
            <a:r>
              <a:rPr lang="fr-FR"/>
              <a:t>Année</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727897"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23" name="Espace réservé du texte 8">
            <a:extLst>
              <a:ext uri="{FF2B5EF4-FFF2-40B4-BE49-F238E27FC236}">
                <a16:creationId xmlns:a16="http://schemas.microsoft.com/office/drawing/2014/main" id="{3BCC55BE-B085-4A03-9211-B19A9DC9F90E}"/>
              </a:ext>
            </a:extLst>
          </p:cNvPr>
          <p:cNvSpPr>
            <a:spLocks noGrp="1"/>
          </p:cNvSpPr>
          <p:nvPr>
            <p:ph type="body" sz="quarter" idx="18" hasCustomPrompt="1"/>
          </p:nvPr>
        </p:nvSpPr>
        <p:spPr>
          <a:xfrm>
            <a:off x="3842787"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24" name="Espace réservé du texte 8">
            <a:extLst>
              <a:ext uri="{FF2B5EF4-FFF2-40B4-BE49-F238E27FC236}">
                <a16:creationId xmlns:a16="http://schemas.microsoft.com/office/drawing/2014/main" id="{ECAAB81B-E981-40D2-A505-46617FC65FD4}"/>
              </a:ext>
            </a:extLst>
          </p:cNvPr>
          <p:cNvSpPr>
            <a:spLocks noGrp="1"/>
          </p:cNvSpPr>
          <p:nvPr>
            <p:ph type="body" sz="quarter" idx="19" hasCustomPrompt="1"/>
          </p:nvPr>
        </p:nvSpPr>
        <p:spPr>
          <a:xfrm>
            <a:off x="7024502" y="3372550"/>
            <a:ext cx="3015779" cy="555567"/>
          </a:xfrm>
        </p:spPr>
        <p:txBody>
          <a:bodyPr>
            <a:noAutofit/>
          </a:bodyPr>
          <a:lstStyle>
            <a:lvl1pPr algn="ctr">
              <a:defRPr sz="1140">
                <a:solidFill>
                  <a:schemeClr val="tx1"/>
                </a:solidFill>
                <a:latin typeface="Montserrat SemiBold" panose="00000700000000000000" pitchFamily="2" charset="0"/>
              </a:defRPr>
            </a:lvl1pPr>
          </a:lstStyle>
          <a:p>
            <a:pPr lvl="0"/>
            <a:r>
              <a:rPr lang="fr-FR"/>
              <a:t>Modifier les styles du texte du masque</a:t>
            </a:r>
          </a:p>
        </p:txBody>
      </p:sp>
      <p:sp>
        <p:nvSpPr>
          <p:cNvPr id="3" name="Titre 2">
            <a:extLst>
              <a:ext uri="{FF2B5EF4-FFF2-40B4-BE49-F238E27FC236}">
                <a16:creationId xmlns:a16="http://schemas.microsoft.com/office/drawing/2014/main" id="{518F2F89-E71C-4246-9083-C454701428FB}"/>
              </a:ext>
            </a:extLst>
          </p:cNvPr>
          <p:cNvSpPr>
            <a:spLocks noGrp="1"/>
          </p:cNvSpPr>
          <p:nvPr>
            <p:ph type="title"/>
          </p:nvPr>
        </p:nvSpPr>
        <p:spPr/>
        <p:txBody>
          <a:bodyPr>
            <a:noAutofit/>
          </a:bodyPr>
          <a:lstStyle>
            <a:lvl1pPr>
              <a:defRPr>
                <a:solidFill>
                  <a:schemeClr val="tx1"/>
                </a:solidFill>
              </a:defRPr>
            </a:lvl1pPr>
          </a:lstStyle>
          <a:p>
            <a:r>
              <a:rPr lang="fr-FR"/>
              <a:t>Modifiez le style du titre</a:t>
            </a:r>
          </a:p>
        </p:txBody>
      </p:sp>
      <p:sp>
        <p:nvSpPr>
          <p:cNvPr id="15" name="Espace réservé du contenu 2">
            <a:extLst>
              <a:ext uri="{FF2B5EF4-FFF2-40B4-BE49-F238E27FC236}">
                <a16:creationId xmlns:a16="http://schemas.microsoft.com/office/drawing/2014/main" id="{8FCB1399-8C9B-4E59-BFEA-F2F0D8074D01}"/>
              </a:ext>
            </a:extLst>
          </p:cNvPr>
          <p:cNvSpPr>
            <a:spLocks noGrp="1"/>
          </p:cNvSpPr>
          <p:nvPr>
            <p:ph idx="1"/>
          </p:nvPr>
        </p:nvSpPr>
        <p:spPr>
          <a:xfrm>
            <a:off x="335756" y="1296698"/>
            <a:ext cx="9944649" cy="1865117"/>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81753994"/>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e avec 1 graphiqu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334646" y="156619"/>
            <a:ext cx="9944648" cy="1190500"/>
          </a:xfrm>
        </p:spPr>
        <p:txBody>
          <a:bodyPr>
            <a:noAutofit/>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a:xfrm>
            <a:off x="334646" y="1296698"/>
            <a:ext cx="4840528" cy="5158833"/>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3CDEB812-C84B-4156-8B65-F03D5032F37D}"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8" name="Espace réservé du graphique 7">
            <a:extLst>
              <a:ext uri="{FF2B5EF4-FFF2-40B4-BE49-F238E27FC236}">
                <a16:creationId xmlns:a16="http://schemas.microsoft.com/office/drawing/2014/main" id="{1DBB2F51-53BE-4976-88F0-FE68A35A7FE7}"/>
              </a:ext>
            </a:extLst>
          </p:cNvPr>
          <p:cNvSpPr>
            <a:spLocks noGrp="1"/>
          </p:cNvSpPr>
          <p:nvPr>
            <p:ph type="chart" sz="quarter" idx="14"/>
          </p:nvPr>
        </p:nvSpPr>
        <p:spPr>
          <a:xfrm>
            <a:off x="5484683" y="1709405"/>
            <a:ext cx="4794610" cy="4746127"/>
          </a:xfrm>
        </p:spPr>
        <p:txBody>
          <a:bodyPr anchor="ctr"/>
          <a:lstStyle>
            <a:lvl1pPr algn="ctr">
              <a:defRPr sz="1228">
                <a:solidFill>
                  <a:schemeClr val="tx1"/>
                </a:solidFill>
              </a:defRPr>
            </a:lvl1pPr>
          </a:lstStyle>
          <a:p>
            <a:r>
              <a:rPr lang="fr-FR"/>
              <a:t>Cliquez sur l'icône pour ajouter un graphique</a:t>
            </a:r>
          </a:p>
        </p:txBody>
      </p:sp>
    </p:spTree>
    <p:extLst>
      <p:ext uri="{BB962C8B-B14F-4D97-AF65-F5344CB8AC3E}">
        <p14:creationId xmlns:p14="http://schemas.microsoft.com/office/powerpoint/2010/main" val="4153462717"/>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e avec 1 photo">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5439878" y="156619"/>
            <a:ext cx="4840528" cy="1190500"/>
          </a:xfrm>
        </p:spPr>
        <p:txBody>
          <a:bodyPr>
            <a:noAutofit/>
          </a:bodyPr>
          <a:lstStyle>
            <a:lvl1pPr>
              <a:defRPr>
                <a:solidFill>
                  <a:schemeClr val="tx1"/>
                </a:solidFill>
              </a:defRPr>
            </a:lvl1pPr>
          </a:lstStyle>
          <a:p>
            <a:r>
              <a:rPr lang="fr-FR"/>
              <a:t>Modifiez le style du titre</a:t>
            </a:r>
          </a:p>
        </p:txBody>
      </p:sp>
      <p:sp>
        <p:nvSpPr>
          <p:cNvPr id="3" name="Espace réservé du contenu 2">
            <a:extLst>
              <a:ext uri="{FF2B5EF4-FFF2-40B4-BE49-F238E27FC236}">
                <a16:creationId xmlns:a16="http://schemas.microsoft.com/office/drawing/2014/main" id="{46E98122-8C3C-4E49-8774-FCDAD1D0D762}"/>
              </a:ext>
            </a:extLst>
          </p:cNvPr>
          <p:cNvSpPr>
            <a:spLocks noGrp="1"/>
          </p:cNvSpPr>
          <p:nvPr>
            <p:ph idx="1"/>
          </p:nvPr>
        </p:nvSpPr>
        <p:spPr>
          <a:xfrm>
            <a:off x="5439876" y="1296698"/>
            <a:ext cx="4840528" cy="5158833"/>
          </a:xfrm>
        </p:spPr>
        <p:txBody>
          <a:bodyPr>
            <a:noAutofit/>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3CDEB812-C84B-4156-8B65-F03D5032F37D}"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9" name="Espace réservé pour une image  2">
            <a:extLst>
              <a:ext uri="{FF2B5EF4-FFF2-40B4-BE49-F238E27FC236}">
                <a16:creationId xmlns:a16="http://schemas.microsoft.com/office/drawing/2014/main" id="{0FF9319A-A8B5-4490-878A-08277E517134}"/>
              </a:ext>
            </a:extLst>
          </p:cNvPr>
          <p:cNvSpPr>
            <a:spLocks noGrp="1"/>
          </p:cNvSpPr>
          <p:nvPr>
            <p:ph type="pic" idx="13"/>
          </p:nvPr>
        </p:nvSpPr>
        <p:spPr>
          <a:xfrm>
            <a:off x="379364" y="818966"/>
            <a:ext cx="4793914" cy="4745796"/>
          </a:xfrm>
          <a:solidFill>
            <a:schemeClr val="bg1">
              <a:lumMod val="95000"/>
            </a:schemeClr>
          </a:solidFill>
        </p:spPr>
        <p:txBody>
          <a:bodyPr anchor="ctr">
            <a:noAutofit/>
          </a:bodyPr>
          <a:lstStyle>
            <a:lvl1pPr marL="0" indent="0" algn="ctr">
              <a:buNone/>
              <a:defRPr sz="1228">
                <a:solidFill>
                  <a:schemeClr val="tx1"/>
                </a:solidFill>
              </a:defRPr>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fr-FR"/>
              <a:t>Cliquez sur l'icône pour ajouter une image</a:t>
            </a:r>
          </a:p>
        </p:txBody>
      </p:sp>
    </p:spTree>
    <p:extLst>
      <p:ext uri="{BB962C8B-B14F-4D97-AF65-F5344CB8AC3E}">
        <p14:creationId xmlns:p14="http://schemas.microsoft.com/office/powerpoint/2010/main" val="219330512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ommaire">
    <p:spTree>
      <p:nvGrpSpPr>
        <p:cNvPr id="1" name=""/>
        <p:cNvGrpSpPr/>
        <p:nvPr/>
      </p:nvGrpSpPr>
      <p:grpSpPr>
        <a:xfrm>
          <a:off x="0" y="0"/>
          <a:ext cx="0" cy="0"/>
          <a:chOff x="0" y="0"/>
          <a:chExt cx="0" cy="0"/>
        </a:xfrm>
      </p:grpSpPr>
      <p:sp>
        <p:nvSpPr>
          <p:cNvPr id="5" name="Google Shape;77;p16"/>
          <p:cNvSpPr txBox="1"/>
          <p:nvPr userDrawn="1"/>
        </p:nvSpPr>
        <p:spPr>
          <a:xfrm>
            <a:off x="371968" y="278534"/>
            <a:ext cx="8967900" cy="78460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fr-FR" sz="5000" b="1" i="0" u="none" strike="noStrike" cap="none">
                <a:solidFill>
                  <a:srgbClr val="1AA6A6"/>
                </a:solidFill>
                <a:latin typeface="+mj-lt"/>
                <a:ea typeface="Montserrat"/>
                <a:cs typeface="Montserrat"/>
                <a:sym typeface="Montserrat"/>
              </a:rPr>
              <a:t>SOMMAIRE</a:t>
            </a:r>
            <a:endParaRPr sz="5000" b="1">
              <a:solidFill>
                <a:srgbClr val="1AA6A6"/>
              </a:solidFill>
              <a:latin typeface="+mj-lt"/>
            </a:endParaRPr>
          </a:p>
        </p:txBody>
      </p:sp>
      <p:pic>
        <p:nvPicPr>
          <p:cNvPr id="4" name="Google Shape;63;p14"/>
          <p:cNvPicPr preferRelativeResize="0"/>
          <p:nvPr userDrawn="1"/>
        </p:nvPicPr>
        <p:blipFill>
          <a:blip r:embed="rId2">
            <a:alphaModFix/>
          </a:blip>
          <a:stretch>
            <a:fillRect/>
          </a:stretch>
        </p:blipFill>
        <p:spPr>
          <a:xfrm>
            <a:off x="9049426" y="6507372"/>
            <a:ext cx="1312225" cy="921373"/>
          </a:xfrm>
          <a:prstGeom prst="rect">
            <a:avLst/>
          </a:prstGeom>
          <a:noFill/>
          <a:ln>
            <a:noFill/>
          </a:ln>
        </p:spPr>
      </p:pic>
      <p:sp>
        <p:nvSpPr>
          <p:cNvPr id="7"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a:xfrm>
            <a:off x="294443" y="6878075"/>
            <a:ext cx="536695" cy="277783"/>
          </a:xfrm>
        </p:spPr>
        <p:txBody>
          <a:bodyPr/>
          <a:lstStyle>
            <a:lvl1pPr>
              <a:defRPr>
                <a:solidFill>
                  <a:schemeClr val="tx1"/>
                </a:solidFill>
              </a:defRPr>
            </a:lvl1pPr>
          </a:lstStyle>
          <a:p>
            <a:fld id="{D95CF018-3058-4F85-B70C-105277F9FE2A}" type="slidenum">
              <a:rPr lang="fr-FR" smtClean="0"/>
              <a:pPr/>
              <a:t>‹N°›</a:t>
            </a:fld>
            <a:endParaRPr lang="fr-FR"/>
          </a:p>
        </p:txBody>
      </p:sp>
    </p:spTree>
    <p:extLst>
      <p:ext uri="{BB962C8B-B14F-4D97-AF65-F5344CB8AC3E}">
        <p14:creationId xmlns:p14="http://schemas.microsoft.com/office/powerpoint/2010/main" val="3351313678"/>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oto avec un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p:nvPr>
        </p:nvSpPr>
        <p:spPr>
          <a:xfrm>
            <a:off x="334644" y="156619"/>
            <a:ext cx="9944649" cy="1190500"/>
          </a:xfrm>
        </p:spPr>
        <p:txBody>
          <a:bodyPr>
            <a:noAutofit/>
          </a:bodyPr>
          <a:lstStyle>
            <a:lvl1pPr>
              <a:defRPr>
                <a:solidFill>
                  <a:schemeClr val="tx1"/>
                </a:solidFill>
              </a:defRPr>
            </a:lvl1pPr>
          </a:lstStyle>
          <a:p>
            <a:r>
              <a:rPr lang="fr-FR"/>
              <a:t>Modifiez le style du titre</a:t>
            </a:r>
          </a:p>
        </p:txBody>
      </p:sp>
      <p:sp>
        <p:nvSpPr>
          <p:cNvPr id="4" name="Espace réservé de la date 3">
            <a:extLst>
              <a:ext uri="{FF2B5EF4-FFF2-40B4-BE49-F238E27FC236}">
                <a16:creationId xmlns:a16="http://schemas.microsoft.com/office/drawing/2014/main" id="{D8F698E6-47E6-4E2A-8AF8-D2BE831FE178}"/>
              </a:ext>
            </a:extLst>
          </p:cNvPr>
          <p:cNvSpPr>
            <a:spLocks noGrp="1"/>
          </p:cNvSpPr>
          <p:nvPr>
            <p:ph type="dt" sz="half" idx="10"/>
          </p:nvPr>
        </p:nvSpPr>
        <p:spPr/>
        <p:txBody>
          <a:bodyPr>
            <a:noAutofit/>
          </a:bodyPr>
          <a:lstStyle>
            <a:lvl1pPr>
              <a:defRPr>
                <a:solidFill>
                  <a:schemeClr val="tx1"/>
                </a:solidFill>
              </a:defRPr>
            </a:lvl1pPr>
          </a:lstStyle>
          <a:p>
            <a:fld id="{AF7E7E51-BBF6-4376-8FAF-9033C5B2C4FE}" type="datetime1">
              <a:rPr lang="fr-FR" smtClean="0"/>
              <a:pPr/>
              <a:t>03/01/2025</a:t>
            </a:fld>
            <a:endParaRPr lang="fr-FR"/>
          </a:p>
        </p:txBody>
      </p:sp>
      <p:sp>
        <p:nvSpPr>
          <p:cNvPr id="5" name="Espace réservé du pied de page 4">
            <a:extLst>
              <a:ext uri="{FF2B5EF4-FFF2-40B4-BE49-F238E27FC236}">
                <a16:creationId xmlns:a16="http://schemas.microsoft.com/office/drawing/2014/main" id="{069EA72B-71AE-4A88-A0CE-87AB44331CF4}"/>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4892D7E5-260E-4F34-BA9D-B88ABCAF5084}"/>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sp>
        <p:nvSpPr>
          <p:cNvPr id="9" name="Espace réservé pour une image  2">
            <a:extLst>
              <a:ext uri="{FF2B5EF4-FFF2-40B4-BE49-F238E27FC236}">
                <a16:creationId xmlns:a16="http://schemas.microsoft.com/office/drawing/2014/main" id="{0FF9319A-A8B5-4490-878A-08277E517134}"/>
              </a:ext>
            </a:extLst>
          </p:cNvPr>
          <p:cNvSpPr>
            <a:spLocks noGrp="1"/>
          </p:cNvSpPr>
          <p:nvPr>
            <p:ph type="pic" idx="13"/>
          </p:nvPr>
        </p:nvSpPr>
        <p:spPr>
          <a:xfrm>
            <a:off x="379364" y="1417440"/>
            <a:ext cx="9899930" cy="5038091"/>
          </a:xfrm>
          <a:solidFill>
            <a:schemeClr val="bg1">
              <a:lumMod val="95000"/>
            </a:schemeClr>
          </a:solidFill>
        </p:spPr>
        <p:txBody>
          <a:bodyPr anchor="ctr">
            <a:noAutofit/>
          </a:bodyPr>
          <a:lstStyle>
            <a:lvl1pPr marL="0" indent="0" algn="ctr">
              <a:buNone/>
              <a:defRPr sz="1228">
                <a:solidFill>
                  <a:schemeClr val="tx1"/>
                </a:solidFill>
              </a:defRPr>
            </a:lvl1pPr>
            <a:lvl2pPr marL="400964" indent="0">
              <a:buNone/>
              <a:defRPr sz="2456"/>
            </a:lvl2pPr>
            <a:lvl3pPr marL="801929" indent="0">
              <a:buNone/>
              <a:defRPr sz="2105"/>
            </a:lvl3pPr>
            <a:lvl4pPr marL="1202893" indent="0">
              <a:buNone/>
              <a:defRPr sz="1754"/>
            </a:lvl4pPr>
            <a:lvl5pPr marL="1603858" indent="0">
              <a:buNone/>
              <a:defRPr sz="1754"/>
            </a:lvl5pPr>
            <a:lvl6pPr marL="2004822" indent="0">
              <a:buNone/>
              <a:defRPr sz="1754"/>
            </a:lvl6pPr>
            <a:lvl7pPr marL="2405786" indent="0">
              <a:buNone/>
              <a:defRPr sz="1754"/>
            </a:lvl7pPr>
            <a:lvl8pPr marL="2806751" indent="0">
              <a:buNone/>
              <a:defRPr sz="1754"/>
            </a:lvl8pPr>
            <a:lvl9pPr marL="3207715" indent="0">
              <a:buNone/>
              <a:defRPr sz="1754"/>
            </a:lvl9pPr>
          </a:lstStyle>
          <a:p>
            <a:r>
              <a:rPr lang="fr-FR"/>
              <a:t>Cliquez sur l'icône pour ajouter une image</a:t>
            </a:r>
          </a:p>
        </p:txBody>
      </p:sp>
    </p:spTree>
    <p:extLst>
      <p:ext uri="{BB962C8B-B14F-4D97-AF65-F5344CB8AC3E}">
        <p14:creationId xmlns:p14="http://schemas.microsoft.com/office/powerpoint/2010/main" val="47580951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hrase en exergue avec fond uni">
    <p:spTree>
      <p:nvGrpSpPr>
        <p:cNvPr id="1" name=""/>
        <p:cNvGrpSpPr/>
        <p:nvPr/>
      </p:nvGrpSpPr>
      <p:grpSpPr>
        <a:xfrm>
          <a:off x="0" y="0"/>
          <a:ext cx="0" cy="0"/>
          <a:chOff x="0" y="0"/>
          <a:chExt cx="0" cy="0"/>
        </a:xfrm>
      </p:grpSpPr>
      <p:pic>
        <p:nvPicPr>
          <p:cNvPr id="9" name="Image 8" descr="Une image contenant carré&#10;&#10;Description générée automatiquement">
            <a:extLst>
              <a:ext uri="{FF2B5EF4-FFF2-40B4-BE49-F238E27FC236}">
                <a16:creationId xmlns:a16="http://schemas.microsoft.com/office/drawing/2014/main" id="{E28E5B9E-76C4-4945-974F-56E7B36DA8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3" name="Espace réservé du contenu 2">
            <a:extLst>
              <a:ext uri="{FF2B5EF4-FFF2-40B4-BE49-F238E27FC236}">
                <a16:creationId xmlns:a16="http://schemas.microsoft.com/office/drawing/2014/main" id="{225CA7D5-9ADC-4DCE-8CFF-00E8C5A05AA4}"/>
              </a:ext>
            </a:extLst>
          </p:cNvPr>
          <p:cNvSpPr>
            <a:spLocks noGrp="1"/>
          </p:cNvSpPr>
          <p:nvPr>
            <p:ph sz="half" idx="1"/>
          </p:nvPr>
        </p:nvSpPr>
        <p:spPr>
          <a:xfrm>
            <a:off x="452508" y="607556"/>
            <a:ext cx="9786797" cy="5158833"/>
          </a:xfrm>
        </p:spPr>
        <p:txBody>
          <a:bodyPr anchor="ctr">
            <a:noAutofit/>
          </a:bodyPr>
          <a:lstStyle>
            <a:lvl1pPr algn="ctr">
              <a:defRPr sz="3070" b="1">
                <a:solidFill>
                  <a:schemeClr val="tx1"/>
                </a:solidFill>
              </a:defRPr>
            </a:lvl1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DB335C1-09C4-4AAE-B67C-9255526B3D93}"/>
              </a:ext>
            </a:extLst>
          </p:cNvPr>
          <p:cNvSpPr>
            <a:spLocks noGrp="1"/>
          </p:cNvSpPr>
          <p:nvPr>
            <p:ph type="dt" sz="half" idx="10"/>
          </p:nvPr>
        </p:nvSpPr>
        <p:spPr/>
        <p:txBody>
          <a:bodyPr>
            <a:noAutofit/>
          </a:bodyPr>
          <a:lstStyle>
            <a:lvl1pPr>
              <a:defRPr>
                <a:solidFill>
                  <a:schemeClr val="tx1"/>
                </a:solidFill>
              </a:defRPr>
            </a:lvl1pPr>
          </a:lstStyle>
          <a:p>
            <a:fld id="{AD7D7E2D-C785-4B60-9A60-51482341485C}" type="datetime1">
              <a:rPr lang="fr-FR" smtClean="0"/>
              <a:pPr/>
              <a:t>03/01/2025</a:t>
            </a:fld>
            <a:endParaRPr lang="fr-FR"/>
          </a:p>
        </p:txBody>
      </p:sp>
      <p:sp>
        <p:nvSpPr>
          <p:cNvPr id="6" name="Espace réservé du pied de page 5">
            <a:extLst>
              <a:ext uri="{FF2B5EF4-FFF2-40B4-BE49-F238E27FC236}">
                <a16:creationId xmlns:a16="http://schemas.microsoft.com/office/drawing/2014/main" id="{B35EDB20-CAF4-4B29-AE1C-2ED6927DAA75}"/>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7" name="Espace réservé du numéro de diapositive 6">
            <a:extLst>
              <a:ext uri="{FF2B5EF4-FFF2-40B4-BE49-F238E27FC236}">
                <a16:creationId xmlns:a16="http://schemas.microsoft.com/office/drawing/2014/main" id="{A414C757-0634-4B8B-97D4-1EAF210DB3F0}"/>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7DA88185-D0DB-4141-94D5-8F3293D6B70F}"/>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86760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Phrase en exergue avec fond logo">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B1674A91-9338-4837-8DA3-31951353E3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3" name="Espace réservé du contenu 2">
            <a:extLst>
              <a:ext uri="{FF2B5EF4-FFF2-40B4-BE49-F238E27FC236}">
                <a16:creationId xmlns:a16="http://schemas.microsoft.com/office/drawing/2014/main" id="{225CA7D5-9ADC-4DCE-8CFF-00E8C5A05AA4}"/>
              </a:ext>
            </a:extLst>
          </p:cNvPr>
          <p:cNvSpPr>
            <a:spLocks noGrp="1"/>
          </p:cNvSpPr>
          <p:nvPr>
            <p:ph sz="half" idx="1"/>
          </p:nvPr>
        </p:nvSpPr>
        <p:spPr>
          <a:xfrm>
            <a:off x="452508" y="607556"/>
            <a:ext cx="9786797" cy="5158833"/>
          </a:xfrm>
        </p:spPr>
        <p:txBody>
          <a:bodyPr anchor="ctr">
            <a:noAutofit/>
          </a:bodyPr>
          <a:lstStyle>
            <a:lvl1pPr algn="ctr">
              <a:defRPr sz="3070" b="1">
                <a:solidFill>
                  <a:schemeClr val="tx1"/>
                </a:solidFill>
              </a:defRPr>
            </a:lvl1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1DB335C1-09C4-4AAE-B67C-9255526B3D93}"/>
              </a:ext>
            </a:extLst>
          </p:cNvPr>
          <p:cNvSpPr>
            <a:spLocks noGrp="1"/>
          </p:cNvSpPr>
          <p:nvPr>
            <p:ph type="dt" sz="half" idx="10"/>
          </p:nvPr>
        </p:nvSpPr>
        <p:spPr/>
        <p:txBody>
          <a:bodyPr>
            <a:noAutofit/>
          </a:bodyPr>
          <a:lstStyle>
            <a:lvl1pPr>
              <a:defRPr>
                <a:solidFill>
                  <a:schemeClr val="tx1"/>
                </a:solidFill>
              </a:defRPr>
            </a:lvl1pPr>
          </a:lstStyle>
          <a:p>
            <a:fld id="{2DF882D0-DF87-46FF-8C0A-16EA8E1AA184}" type="datetime1">
              <a:rPr lang="fr-FR" smtClean="0"/>
              <a:pPr/>
              <a:t>03/01/2025</a:t>
            </a:fld>
            <a:endParaRPr lang="fr-FR"/>
          </a:p>
        </p:txBody>
      </p:sp>
      <p:sp>
        <p:nvSpPr>
          <p:cNvPr id="6" name="Espace réservé du pied de page 5">
            <a:extLst>
              <a:ext uri="{FF2B5EF4-FFF2-40B4-BE49-F238E27FC236}">
                <a16:creationId xmlns:a16="http://schemas.microsoft.com/office/drawing/2014/main" id="{B35EDB20-CAF4-4B29-AE1C-2ED6927DAA75}"/>
              </a:ext>
            </a:extLst>
          </p:cNvPr>
          <p:cNvSpPr>
            <a:spLocks noGrp="1"/>
          </p:cNvSpPr>
          <p:nvPr>
            <p:ph type="ftr" sz="quarter" idx="11"/>
          </p:nvPr>
        </p:nvSpPr>
        <p:spPr/>
        <p:txBody>
          <a:bodyPr>
            <a:noAutofit/>
          </a:bodyPr>
          <a:lstStyle>
            <a:lvl1pPr>
              <a:defRPr>
                <a:solidFill>
                  <a:schemeClr val="tx1"/>
                </a:solidFill>
              </a:defRPr>
            </a:lvl1pPr>
          </a:lstStyle>
          <a:p>
            <a:r>
              <a:rPr lang="fr-FR"/>
              <a:t>Titre de la présentation / Date</a:t>
            </a:r>
          </a:p>
        </p:txBody>
      </p:sp>
      <p:sp>
        <p:nvSpPr>
          <p:cNvPr id="7" name="Espace réservé du numéro de diapositive 6">
            <a:extLst>
              <a:ext uri="{FF2B5EF4-FFF2-40B4-BE49-F238E27FC236}">
                <a16:creationId xmlns:a16="http://schemas.microsoft.com/office/drawing/2014/main" id="{A414C757-0634-4B8B-97D4-1EAF210DB3F0}"/>
              </a:ext>
            </a:extLst>
          </p:cNvPr>
          <p:cNvSpPr>
            <a:spLocks noGrp="1"/>
          </p:cNvSpPr>
          <p:nvPr>
            <p:ph type="sldNum" sz="quarter" idx="12"/>
          </p:nvPr>
        </p:nvSpPr>
        <p:spPr/>
        <p:txBody>
          <a:bodyPr>
            <a:noAutofit/>
          </a:bodyPr>
          <a:lstStyle>
            <a:lvl1pPr>
              <a:defRPr>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0A70F730-134D-4BCA-9FEE-F0F624457B26}"/>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069757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Merci">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BBB4171D-494C-4AF7-9AF7-C5764BD4844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0691813" cy="7559675"/>
          </a:xfrm>
          <a:prstGeom prst="rect">
            <a:avLst/>
          </a:prstGeom>
        </p:spPr>
      </p:pic>
      <p:sp>
        <p:nvSpPr>
          <p:cNvPr id="2" name="Titre 1">
            <a:extLst>
              <a:ext uri="{FF2B5EF4-FFF2-40B4-BE49-F238E27FC236}">
                <a16:creationId xmlns:a16="http://schemas.microsoft.com/office/drawing/2014/main" id="{2C3B059D-A96B-48E7-86FA-C61786A86A0B}"/>
              </a:ext>
            </a:extLst>
          </p:cNvPr>
          <p:cNvSpPr>
            <a:spLocks noGrp="1"/>
          </p:cNvSpPr>
          <p:nvPr>
            <p:ph type="ctrTitle"/>
          </p:nvPr>
        </p:nvSpPr>
        <p:spPr>
          <a:xfrm>
            <a:off x="760121" y="361118"/>
            <a:ext cx="9628946" cy="3571500"/>
          </a:xfrm>
        </p:spPr>
        <p:txBody>
          <a:bodyPr anchor="b">
            <a:noAutofit/>
          </a:bodyPr>
          <a:lstStyle>
            <a:lvl1pPr algn="r">
              <a:defRPr sz="5262" b="0" cap="none" baseline="0">
                <a:solidFill>
                  <a:schemeClr val="tx1"/>
                </a:solidFill>
                <a:latin typeface="+mj-lt"/>
              </a:defRPr>
            </a:lvl1pPr>
          </a:lstStyle>
          <a:p>
            <a:r>
              <a:rPr lang="fr-FR"/>
              <a:t>Modifiez le style du titre</a:t>
            </a:r>
          </a:p>
        </p:txBody>
      </p:sp>
    </p:spTree>
    <p:extLst>
      <p:ext uri="{BB962C8B-B14F-4D97-AF65-F5344CB8AC3E}">
        <p14:creationId xmlns:p14="http://schemas.microsoft.com/office/powerpoint/2010/main" val="35986942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Couverture">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A65CE32B-92A5-43FC-8D14-7EB0AA3EDACA}"/>
              </a:ext>
            </a:extLst>
          </p:cNvPr>
          <p:cNvPicPr>
            <a:picLocks noChangeAspect="1"/>
          </p:cNvPicPr>
          <p:nvPr userDrawn="1"/>
        </p:nvPicPr>
        <p:blipFill>
          <a:blip r:embed="rId2"/>
          <a:stretch>
            <a:fillRect/>
          </a:stretch>
        </p:blipFill>
        <p:spPr>
          <a:xfrm>
            <a:off x="0" y="0"/>
            <a:ext cx="10691813" cy="7559675"/>
          </a:xfrm>
          <a:prstGeom prst="rect">
            <a:avLst/>
          </a:prstGeom>
        </p:spPr>
      </p:pic>
      <p:sp>
        <p:nvSpPr>
          <p:cNvPr id="2" name="Titre 1">
            <a:extLst>
              <a:ext uri="{FF2B5EF4-FFF2-40B4-BE49-F238E27FC236}">
                <a16:creationId xmlns:a16="http://schemas.microsoft.com/office/drawing/2014/main" id="{2C3B059D-A96B-48E7-86FA-C61786A86A0B}"/>
              </a:ext>
            </a:extLst>
          </p:cNvPr>
          <p:cNvSpPr>
            <a:spLocks noGrp="1"/>
          </p:cNvSpPr>
          <p:nvPr>
            <p:ph type="ctrTitle"/>
          </p:nvPr>
        </p:nvSpPr>
        <p:spPr>
          <a:xfrm>
            <a:off x="760121" y="361118"/>
            <a:ext cx="9628946" cy="3571500"/>
          </a:xfrm>
        </p:spPr>
        <p:txBody>
          <a:bodyPr anchor="b">
            <a:noAutofit/>
          </a:bodyPr>
          <a:lstStyle>
            <a:lvl1pPr algn="r">
              <a:defRPr sz="5262" b="0" cap="none" baseline="0">
                <a:solidFill>
                  <a:schemeClr val="tx1"/>
                </a:solidFill>
                <a:latin typeface="+mj-lt"/>
              </a:defRPr>
            </a:lvl1pPr>
          </a:lstStyle>
          <a:p>
            <a:r>
              <a:rPr lang="fr-FR"/>
              <a:t>Modifiez le style du titre</a:t>
            </a:r>
          </a:p>
        </p:txBody>
      </p:sp>
      <p:sp>
        <p:nvSpPr>
          <p:cNvPr id="3" name="Sous-titre 2">
            <a:extLst>
              <a:ext uri="{FF2B5EF4-FFF2-40B4-BE49-F238E27FC236}">
                <a16:creationId xmlns:a16="http://schemas.microsoft.com/office/drawing/2014/main" id="{CF7557ED-20C1-492E-9DB7-15BF8A14E4E7}"/>
              </a:ext>
            </a:extLst>
          </p:cNvPr>
          <p:cNvSpPr>
            <a:spLocks noGrp="1"/>
          </p:cNvSpPr>
          <p:nvPr>
            <p:ph type="subTitle" idx="1"/>
          </p:nvPr>
        </p:nvSpPr>
        <p:spPr>
          <a:xfrm>
            <a:off x="760121" y="3950149"/>
            <a:ext cx="9628946" cy="793667"/>
          </a:xfrm>
        </p:spPr>
        <p:txBody>
          <a:bodyPr>
            <a:noAutofit/>
          </a:bodyPr>
          <a:lstStyle>
            <a:lvl1pPr marL="0" indent="0" algn="r">
              <a:buNone/>
              <a:defRPr sz="1929">
                <a:solidFill>
                  <a:schemeClr val="tx1"/>
                </a:solidFill>
                <a:latin typeface="Montserrat SemiBold" panose="00000700000000000000" pitchFamily="2" charset="0"/>
              </a:defRPr>
            </a:lvl1pPr>
            <a:lvl2pPr marL="400964" indent="0" algn="ctr">
              <a:buNone/>
              <a:defRPr sz="1754"/>
            </a:lvl2pPr>
            <a:lvl3pPr marL="801929" indent="0" algn="ctr">
              <a:buNone/>
              <a:defRPr sz="1579"/>
            </a:lvl3pPr>
            <a:lvl4pPr marL="1202893" indent="0" algn="ctr">
              <a:buNone/>
              <a:defRPr sz="1403"/>
            </a:lvl4pPr>
            <a:lvl5pPr marL="1603858" indent="0" algn="ctr">
              <a:buNone/>
              <a:defRPr sz="1403"/>
            </a:lvl5pPr>
            <a:lvl6pPr marL="2004822" indent="0" algn="ctr">
              <a:buNone/>
              <a:defRPr sz="1403"/>
            </a:lvl6pPr>
            <a:lvl7pPr marL="2405786" indent="0" algn="ctr">
              <a:buNone/>
              <a:defRPr sz="1403"/>
            </a:lvl7pPr>
            <a:lvl8pPr marL="2806751" indent="0" algn="ctr">
              <a:buNone/>
              <a:defRPr sz="1403"/>
            </a:lvl8pPr>
            <a:lvl9pPr marL="3207715" indent="0" algn="ctr">
              <a:buNone/>
              <a:defRPr sz="1403"/>
            </a:lvl9pPr>
          </a:lstStyle>
          <a:p>
            <a:r>
              <a:rPr lang="fr-FR"/>
              <a:t>Modifiez le style des sous-titres du masque</a:t>
            </a:r>
          </a:p>
        </p:txBody>
      </p:sp>
    </p:spTree>
    <p:extLst>
      <p:ext uri="{BB962C8B-B14F-4D97-AF65-F5344CB8AC3E}">
        <p14:creationId xmlns:p14="http://schemas.microsoft.com/office/powerpoint/2010/main" val="144011965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Famille Relation Commerciale">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FFCB05"/>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5" y="5099612"/>
              <a:ext cx="8967900" cy="2111121"/>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b="1"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RELATION COMMERCIALE ET GESTION</a:t>
              </a:r>
              <a:r>
                <a:rPr lang="en-US" sz="4800" b="1" i="0" u="none" strike="noStrike" cap="none" baseline="0" dirty="0">
                  <a:solidFill>
                    <a:srgbClr val="FFFFFF"/>
                  </a:solidFill>
                  <a:latin typeface="+mn-lt"/>
                  <a:ea typeface="Montserrat"/>
                  <a:cs typeface="Montserrat"/>
                  <a:sym typeface="Montserrat"/>
                </a:rPr>
                <a:t> CLIENTS</a:t>
              </a:r>
              <a:endParaRPr sz="4800" b="1" dirty="0">
                <a:latin typeface="+mn-lt"/>
              </a:endParaRPr>
            </a:p>
          </p:txBody>
        </p:sp>
      </p:grpSp>
    </p:spTree>
    <p:extLst>
      <p:ext uri="{BB962C8B-B14F-4D97-AF65-F5344CB8AC3E}">
        <p14:creationId xmlns:p14="http://schemas.microsoft.com/office/powerpoint/2010/main" val="2546252304"/>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émoignage modèle 1 jau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8" name="Google Shape;82;p17"/>
          <p:cNvSpPr/>
          <p:nvPr userDrawn="1"/>
        </p:nvSpPr>
        <p:spPr>
          <a:xfrm>
            <a:off x="0" y="6321275"/>
            <a:ext cx="10691813" cy="12384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FCB05"/>
                  </a:solidFill>
                  <a:latin typeface="Montserrat"/>
                  <a:ea typeface="Montserrat"/>
                  <a:cs typeface="Montserrat"/>
                  <a:sym typeface="Montserrat"/>
                </a:rPr>
                <a:t>3</a:t>
              </a:r>
              <a:endParaRPr sz="500">
                <a:solidFill>
                  <a:srgbClr val="FFCB0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541731"/>
            <a:ext cx="2854800" cy="57223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RELATION COMMERCIALE</a:t>
            </a:r>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ET GESTION CLIENTS</a:t>
            </a:r>
            <a:endParaRPr sz="500" dirty="0"/>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cxnSp>
        <p:nvCxnSpPr>
          <p:cNvPr id="23" name="Google Shape;92;p17"/>
          <p:cNvCxnSpPr/>
          <p:nvPr userDrawn="1"/>
        </p:nvCxnSpPr>
        <p:spPr>
          <a:xfrm rot="10800000">
            <a:off x="8233196" y="1759225"/>
            <a:ext cx="0" cy="4326600"/>
          </a:xfrm>
          <a:prstGeom prst="straightConnector1">
            <a:avLst/>
          </a:prstGeom>
          <a:noFill/>
          <a:ln w="19050" cap="flat" cmpd="sng">
            <a:solidFill>
              <a:srgbClr val="FFCB05"/>
            </a:solidFill>
            <a:prstDash val="solid"/>
            <a:miter lim="400000"/>
            <a:headEnd type="none" w="sm" len="sm"/>
            <a:tailEnd type="none" w="sm" len="sm"/>
          </a:ln>
        </p:spPr>
      </p:cxnSp>
      <p:cxnSp>
        <p:nvCxnSpPr>
          <p:cNvPr id="24" name="Google Shape;93;p17"/>
          <p:cNvCxnSpPr/>
          <p:nvPr userDrawn="1"/>
        </p:nvCxnSpPr>
        <p:spPr>
          <a:xfrm rot="10800000">
            <a:off x="4960855" y="1759325"/>
            <a:ext cx="0" cy="4331400"/>
          </a:xfrm>
          <a:prstGeom prst="straightConnector1">
            <a:avLst/>
          </a:prstGeom>
          <a:noFill/>
          <a:ln w="19050" cap="flat" cmpd="sng">
            <a:solidFill>
              <a:srgbClr val="FFCB05"/>
            </a:solidFill>
            <a:prstDash val="solid"/>
            <a:miter lim="400000"/>
            <a:headEnd type="none" w="sm" len="sm"/>
            <a:tailEnd type="none" w="sm" len="sm"/>
          </a:ln>
        </p:spPr>
      </p:cxnSp>
      <p:grpSp>
        <p:nvGrpSpPr>
          <p:cNvPr id="12" name="Groupe 11"/>
          <p:cNvGrpSpPr/>
          <p:nvPr userDrawn="1"/>
        </p:nvGrpSpPr>
        <p:grpSpPr>
          <a:xfrm>
            <a:off x="5108048" y="1803048"/>
            <a:ext cx="5350547" cy="1200616"/>
            <a:chOff x="5108048" y="1803048"/>
            <a:chExt cx="5350547" cy="1200616"/>
          </a:xfrm>
        </p:grpSpPr>
        <p:grpSp>
          <p:nvGrpSpPr>
            <p:cNvPr id="3" name="Groupe 2"/>
            <p:cNvGrpSpPr/>
            <p:nvPr userDrawn="1"/>
          </p:nvGrpSpPr>
          <p:grpSpPr>
            <a:xfrm>
              <a:off x="5108048" y="1803666"/>
              <a:ext cx="2870960" cy="1199998"/>
              <a:chOff x="7595216" y="1803666"/>
              <a:chExt cx="2870960" cy="1199998"/>
            </a:xfrm>
          </p:grpSpPr>
          <p:sp>
            <p:nvSpPr>
              <p:cNvPr id="16" name="Google Shape;91;p17"/>
              <p:cNvSpPr txBox="1"/>
              <p:nvPr userDrawn="1"/>
            </p:nvSpPr>
            <p:spPr>
              <a:xfrm>
                <a:off x="7595216"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pic>
            <p:nvPicPr>
              <p:cNvPr id="17" name="Google Shape;98;p17"/>
              <p:cNvPicPr preferRelativeResize="0"/>
              <p:nvPr userDrawn="1"/>
            </p:nvPicPr>
            <p:blipFill rotWithShape="1">
              <a:blip r:embed="rId2">
                <a:alphaModFix/>
              </a:blip>
              <a:srcRect/>
              <a:stretch/>
            </p:blipFill>
            <p:spPr>
              <a:xfrm>
                <a:off x="9845276" y="1803666"/>
                <a:ext cx="620900" cy="620900"/>
              </a:xfrm>
              <a:prstGeom prst="rect">
                <a:avLst/>
              </a:prstGeom>
              <a:noFill/>
              <a:ln>
                <a:noFill/>
              </a:ln>
            </p:spPr>
          </p:pic>
        </p:grpSp>
        <p:sp>
          <p:nvSpPr>
            <p:cNvPr id="25"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pic>
          <p:nvPicPr>
            <p:cNvPr id="26" name="Google Shape;100;p17"/>
            <p:cNvPicPr preferRelativeResize="0"/>
            <p:nvPr userDrawn="1"/>
          </p:nvPicPr>
          <p:blipFill rotWithShape="1">
            <a:blip r:embed="rId2">
              <a:alphaModFix/>
            </a:blip>
            <a:srcRect/>
            <a:stretch/>
          </p:blipFill>
          <p:spPr>
            <a:xfrm>
              <a:off x="9837695" y="1803048"/>
              <a:ext cx="620900" cy="620900"/>
            </a:xfrm>
            <a:prstGeom prst="rect">
              <a:avLst/>
            </a:prstGeom>
            <a:noFill/>
            <a:ln>
              <a:noFill/>
            </a:ln>
          </p:spPr>
        </p:pic>
      </p:grpSp>
      <p:sp>
        <p:nvSpPr>
          <p:cNvPr id="29" name="Espace réservé du texte 8">
            <a:extLst>
              <a:ext uri="{FF2B5EF4-FFF2-40B4-BE49-F238E27FC236}">
                <a16:creationId xmlns:a16="http://schemas.microsoft.com/office/drawing/2014/main" id="{3C966F48-A6A1-4B57-A2E0-1AF4AAE38B64}"/>
              </a:ext>
            </a:extLst>
          </p:cNvPr>
          <p:cNvSpPr>
            <a:spLocks noGrp="1"/>
          </p:cNvSpPr>
          <p:nvPr userDrawn="1">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1997929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émoignage modèle 2 jaune">
    <p:spTree>
      <p:nvGrpSpPr>
        <p:cNvPr id="1" name=""/>
        <p:cNvGrpSpPr/>
        <p:nvPr/>
      </p:nvGrpSpPr>
      <p:grpSpPr>
        <a:xfrm>
          <a:off x="0" y="0"/>
          <a:ext cx="0" cy="0"/>
          <a:chOff x="0" y="0"/>
          <a:chExt cx="0" cy="0"/>
        </a:xfrm>
      </p:grpSpPr>
      <p:cxnSp>
        <p:nvCxnSpPr>
          <p:cNvPr id="7" name="Google Shape;92;p17"/>
          <p:cNvCxnSpPr/>
          <p:nvPr userDrawn="1"/>
        </p:nvCxnSpPr>
        <p:spPr>
          <a:xfrm rot="10800000">
            <a:off x="7176346" y="1759225"/>
            <a:ext cx="0" cy="4326600"/>
          </a:xfrm>
          <a:prstGeom prst="straightConnector1">
            <a:avLst/>
          </a:prstGeom>
          <a:noFill/>
          <a:ln w="19050" cap="flat" cmpd="sng">
            <a:solidFill>
              <a:srgbClr val="FFCB05"/>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FFCB05"/>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FFCB05"/>
                  </a:solidFill>
                  <a:latin typeface="Montserrat"/>
                  <a:ea typeface="Montserrat"/>
                  <a:cs typeface="Montserrat"/>
                  <a:sym typeface="Montserrat"/>
                </a:rPr>
                <a:t>3</a:t>
              </a:r>
              <a:endParaRPr sz="500">
                <a:solidFill>
                  <a:srgbClr val="FFCB05"/>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pic>
        <p:nvPicPr>
          <p:cNvPr id="17" name="Google Shape;98;p17"/>
          <p:cNvPicPr preferRelativeResize="0"/>
          <p:nvPr userDrawn="1"/>
        </p:nvPicPr>
        <p:blipFill rotWithShape="1">
          <a:blip r:embed="rId2">
            <a:alphaModFix/>
          </a:blip>
          <a:srcRect/>
          <a:stretch/>
        </p:blipFill>
        <p:spPr>
          <a:xfrm>
            <a:off x="9435309" y="1730316"/>
            <a:ext cx="620900" cy="620900"/>
          </a:xfrm>
          <a:prstGeom prst="rect">
            <a:avLst/>
          </a:prstGeom>
          <a:noFill/>
          <a:ln>
            <a:noFill/>
          </a:ln>
        </p:spPr>
      </p:pic>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19"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0"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
        <p:nvSpPr>
          <p:cNvPr id="18" name="Google Shape;89;p17"/>
          <p:cNvSpPr txBox="1"/>
          <p:nvPr userDrawn="1"/>
        </p:nvSpPr>
        <p:spPr>
          <a:xfrm>
            <a:off x="7568414" y="6541731"/>
            <a:ext cx="2854800" cy="57223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RELATION COMMERCIALE</a:t>
            </a:r>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ET GESTION CLIENTS</a:t>
            </a:r>
            <a:endParaRPr sz="500" dirty="0"/>
          </a:p>
        </p:txBody>
      </p:sp>
    </p:spTree>
    <p:extLst>
      <p:ext uri="{BB962C8B-B14F-4D97-AF65-F5344CB8AC3E}">
        <p14:creationId xmlns:p14="http://schemas.microsoft.com/office/powerpoint/2010/main" val="155735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Famille Management">
    <p:spTree>
      <p:nvGrpSpPr>
        <p:cNvPr id="1" name=""/>
        <p:cNvGrpSpPr/>
        <p:nvPr/>
      </p:nvGrpSpPr>
      <p:grpSpPr>
        <a:xfrm>
          <a:off x="0" y="0"/>
          <a:ext cx="0" cy="0"/>
          <a:chOff x="0" y="0"/>
          <a:chExt cx="0" cy="0"/>
        </a:xfrm>
      </p:grpSpPr>
      <p:grpSp>
        <p:nvGrpSpPr>
          <p:cNvPr id="7" name="Groupe 6"/>
          <p:cNvGrpSpPr/>
          <p:nvPr userDrawn="1"/>
        </p:nvGrpSpPr>
        <p:grpSpPr>
          <a:xfrm>
            <a:off x="6281" y="0"/>
            <a:ext cx="11112822" cy="7559675"/>
            <a:chOff x="6281" y="0"/>
            <a:chExt cx="11112822" cy="7559675"/>
          </a:xfrm>
        </p:grpSpPr>
        <p:sp>
          <p:nvSpPr>
            <p:cNvPr id="9" name="Google Shape;76;p16"/>
            <p:cNvSpPr/>
            <p:nvPr userDrawn="1"/>
          </p:nvSpPr>
          <p:spPr>
            <a:xfrm>
              <a:off x="6281" y="0"/>
              <a:ext cx="10685532" cy="7559675"/>
            </a:xfrm>
            <a:prstGeom prst="rect">
              <a:avLst/>
            </a:prstGeom>
            <a:solidFill>
              <a:srgbClr val="1AA6A6"/>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4" y="5754301"/>
              <a:ext cx="10842829" cy="144632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b="1"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MANAGEMENT OPÉRATIONNEL</a:t>
              </a:r>
              <a:endParaRPr sz="4800" b="1" dirty="0">
                <a:latin typeface="+mn-lt"/>
              </a:endParaRPr>
            </a:p>
          </p:txBody>
        </p:sp>
      </p:grpSp>
    </p:spTree>
    <p:extLst>
      <p:ext uri="{BB962C8B-B14F-4D97-AF65-F5344CB8AC3E}">
        <p14:creationId xmlns:p14="http://schemas.microsoft.com/office/powerpoint/2010/main" val="3388148294"/>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émoignage modèle 1 turquoise">
    <p:spTree>
      <p:nvGrpSpPr>
        <p:cNvPr id="1" name=""/>
        <p:cNvGrpSpPr/>
        <p:nvPr/>
      </p:nvGrpSpPr>
      <p:grpSpPr>
        <a:xfrm>
          <a:off x="0" y="0"/>
          <a:ext cx="0" cy="0"/>
          <a:chOff x="0" y="0"/>
          <a:chExt cx="0" cy="0"/>
        </a:xfrm>
      </p:grpSpPr>
      <p:pic>
        <p:nvPicPr>
          <p:cNvPr id="46" name="Google Shape;150;p20"/>
          <p:cNvPicPr preferRelativeResize="0"/>
          <p:nvPr userDrawn="1"/>
        </p:nvPicPr>
        <p:blipFill rotWithShape="1">
          <a:blip r:embed="rId2">
            <a:alphaModFix/>
          </a:blip>
          <a:srcRect/>
          <a:stretch/>
        </p:blipFill>
        <p:spPr>
          <a:xfrm>
            <a:off x="9843314" y="1805271"/>
            <a:ext cx="620900" cy="620900"/>
          </a:xfrm>
          <a:prstGeom prst="rect">
            <a:avLst/>
          </a:prstGeom>
          <a:noFill/>
          <a:ln>
            <a:noFill/>
          </a:ln>
        </p:spPr>
      </p:pic>
      <p:pic>
        <p:nvPicPr>
          <p:cNvPr id="18" name="Google Shape;150;p20"/>
          <p:cNvPicPr preferRelativeResize="0"/>
          <p:nvPr userDrawn="1"/>
        </p:nvPicPr>
        <p:blipFill rotWithShape="1">
          <a:blip r:embed="rId2">
            <a:alphaModFix/>
          </a:blip>
          <a:srcRect/>
          <a:stretch/>
        </p:blipFill>
        <p:spPr>
          <a:xfrm>
            <a:off x="7358108" y="1803048"/>
            <a:ext cx="620900" cy="620900"/>
          </a:xfrm>
          <a:prstGeom prst="rect">
            <a:avLst/>
          </a:prstGeom>
          <a:noFill/>
          <a:ln>
            <a:noFill/>
          </a:ln>
        </p:spPr>
      </p:pic>
      <p:sp>
        <p:nvSpPr>
          <p:cNvPr id="8" name="Google Shape;82;p17"/>
          <p:cNvSpPr/>
          <p:nvPr userDrawn="1"/>
        </p:nvSpPr>
        <p:spPr>
          <a:xfrm>
            <a:off x="0" y="6321275"/>
            <a:ext cx="10691813" cy="1238400"/>
          </a:xfrm>
          <a:prstGeom prst="rect">
            <a:avLst/>
          </a:prstGeom>
          <a:solidFill>
            <a:srgbClr val="1AA6A6"/>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1AA6A6"/>
                  </a:solidFill>
                  <a:latin typeface="Montserrat"/>
                  <a:ea typeface="Montserrat"/>
                  <a:cs typeface="Montserrat"/>
                  <a:sym typeface="Montserrat"/>
                </a:rPr>
                <a:t>3</a:t>
              </a:r>
              <a:endParaRPr sz="500">
                <a:solidFill>
                  <a:srgbClr val="1AA6A6"/>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cxnSp>
        <p:nvCxnSpPr>
          <p:cNvPr id="29" name="Google Shape;92;p17"/>
          <p:cNvCxnSpPr/>
          <p:nvPr userDrawn="1"/>
        </p:nvCxnSpPr>
        <p:spPr>
          <a:xfrm rot="10800000">
            <a:off x="8233196" y="1759225"/>
            <a:ext cx="0" cy="4326600"/>
          </a:xfrm>
          <a:prstGeom prst="straightConnector1">
            <a:avLst/>
          </a:prstGeom>
          <a:noFill/>
          <a:ln w="19050" cap="flat" cmpd="sng">
            <a:solidFill>
              <a:srgbClr val="1AA6A6"/>
            </a:solidFill>
            <a:prstDash val="solid"/>
            <a:miter lim="400000"/>
            <a:headEnd type="none" w="sm" len="sm"/>
            <a:tailEnd type="none" w="sm" len="sm"/>
          </a:ln>
        </p:spPr>
      </p:cxnSp>
      <p:cxnSp>
        <p:nvCxnSpPr>
          <p:cNvPr id="30" name="Google Shape;93;p17"/>
          <p:cNvCxnSpPr/>
          <p:nvPr userDrawn="1"/>
        </p:nvCxnSpPr>
        <p:spPr>
          <a:xfrm rot="10800000">
            <a:off x="4960855" y="1759325"/>
            <a:ext cx="0" cy="4331400"/>
          </a:xfrm>
          <a:prstGeom prst="straightConnector1">
            <a:avLst/>
          </a:prstGeom>
          <a:noFill/>
          <a:ln w="19050" cap="flat" cmpd="sng">
            <a:solidFill>
              <a:srgbClr val="1AA6A6"/>
            </a:solidFill>
            <a:prstDash val="solid"/>
            <a:miter lim="400000"/>
            <a:headEnd type="none" w="sm" len="sm"/>
            <a:tailEnd type="none" w="sm" len="sm"/>
          </a:ln>
        </p:spPr>
      </p:cxnSp>
      <p:grpSp>
        <p:nvGrpSpPr>
          <p:cNvPr id="40" name="Groupe 39"/>
          <p:cNvGrpSpPr/>
          <p:nvPr userDrawn="1"/>
        </p:nvGrpSpPr>
        <p:grpSpPr>
          <a:xfrm>
            <a:off x="5108048" y="1817164"/>
            <a:ext cx="5186143" cy="1186500"/>
            <a:chOff x="5108048" y="1817164"/>
            <a:chExt cx="5186143" cy="1186500"/>
          </a:xfrm>
        </p:grpSpPr>
        <p:sp>
          <p:nvSpPr>
            <p:cNvPr id="44" name="Google Shape;91;p17"/>
            <p:cNvSpPr txBox="1"/>
            <p:nvPr userDrawn="1"/>
          </p:nvSpPr>
          <p:spPr>
            <a:xfrm>
              <a:off x="510804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42" name="Google Shape;99;p17"/>
            <p:cNvSpPr txBox="1"/>
            <p:nvPr userDrawn="1"/>
          </p:nvSpPr>
          <p:spPr>
            <a:xfrm>
              <a:off x="8379980" y="1818343"/>
              <a:ext cx="1914211" cy="816921"/>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DE L’EMRG</a:t>
              </a:r>
            </a:p>
          </p:txBody>
        </p:sp>
      </p:grpSp>
      <p:sp>
        <p:nvSpPr>
          <p:cNvPr id="19"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MANAGEMENT OPÉRATIONNEL</a:t>
            </a:r>
            <a:endParaRPr lang="en-US" sz="500" dirty="0"/>
          </a:p>
        </p:txBody>
      </p:sp>
    </p:spTree>
    <p:extLst>
      <p:ext uri="{BB962C8B-B14F-4D97-AF65-F5344CB8AC3E}">
        <p14:creationId xmlns:p14="http://schemas.microsoft.com/office/powerpoint/2010/main" val="1356194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émoignage modèle 2 turquoise">
    <p:spTree>
      <p:nvGrpSpPr>
        <p:cNvPr id="1" name=""/>
        <p:cNvGrpSpPr/>
        <p:nvPr/>
      </p:nvGrpSpPr>
      <p:grpSpPr>
        <a:xfrm>
          <a:off x="0" y="0"/>
          <a:ext cx="0" cy="0"/>
          <a:chOff x="0" y="0"/>
          <a:chExt cx="0" cy="0"/>
        </a:xfrm>
      </p:grpSpPr>
      <p:pic>
        <p:nvPicPr>
          <p:cNvPr id="19" name="Google Shape;150;p20"/>
          <p:cNvPicPr preferRelativeResize="0"/>
          <p:nvPr userDrawn="1"/>
        </p:nvPicPr>
        <p:blipFill rotWithShape="1">
          <a:blip r:embed="rId2">
            <a:alphaModFix/>
          </a:blip>
          <a:srcRect/>
          <a:stretch/>
        </p:blipFill>
        <p:spPr>
          <a:xfrm>
            <a:off x="9435309" y="1726728"/>
            <a:ext cx="620900" cy="620900"/>
          </a:xfrm>
          <a:prstGeom prst="rect">
            <a:avLst/>
          </a:prstGeom>
          <a:noFill/>
          <a:ln>
            <a:noFill/>
          </a:ln>
        </p:spPr>
      </p:pic>
      <p:cxnSp>
        <p:nvCxnSpPr>
          <p:cNvPr id="7" name="Google Shape;92;p17"/>
          <p:cNvCxnSpPr/>
          <p:nvPr userDrawn="1"/>
        </p:nvCxnSpPr>
        <p:spPr>
          <a:xfrm rot="10800000">
            <a:off x="7176346" y="1759225"/>
            <a:ext cx="0" cy="4326600"/>
          </a:xfrm>
          <a:prstGeom prst="straightConnector1">
            <a:avLst/>
          </a:prstGeom>
          <a:noFill/>
          <a:ln w="19050" cap="flat" cmpd="sng">
            <a:solidFill>
              <a:srgbClr val="1AA6A6"/>
            </a:solidFill>
            <a:prstDash val="solid"/>
            <a:miter lim="400000"/>
            <a:headEnd type="none" w="sm" len="sm"/>
            <a:tailEnd type="none" w="sm" len="sm"/>
          </a:ln>
        </p:spPr>
      </p:cxnSp>
      <p:sp>
        <p:nvSpPr>
          <p:cNvPr id="8" name="Google Shape;82;p17"/>
          <p:cNvSpPr/>
          <p:nvPr userDrawn="1"/>
        </p:nvSpPr>
        <p:spPr>
          <a:xfrm>
            <a:off x="0" y="6321275"/>
            <a:ext cx="10691813" cy="1238400"/>
          </a:xfrm>
          <a:prstGeom prst="rect">
            <a:avLst/>
          </a:prstGeom>
          <a:solidFill>
            <a:srgbClr val="1AA6A6"/>
          </a:solidFill>
          <a:ln>
            <a:noFill/>
          </a:ln>
        </p:spPr>
        <p:txBody>
          <a:bodyPr spcFirstLastPara="1" wrap="square" lIns="38750" tIns="38750" rIns="38750" bIns="38750"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600" b="0" i="0" u="none" strike="noStrike" cap="none">
              <a:solidFill>
                <a:srgbClr val="FFFFFF"/>
              </a:solidFill>
              <a:latin typeface="Montserrat Medium"/>
              <a:ea typeface="Montserrat Medium"/>
              <a:cs typeface="Montserrat Medium"/>
              <a:sym typeface="Montserrat Medium"/>
            </a:endParaRPr>
          </a:p>
        </p:txBody>
      </p:sp>
      <p:grpSp>
        <p:nvGrpSpPr>
          <p:cNvPr id="9" name="Groupe 8"/>
          <p:cNvGrpSpPr/>
          <p:nvPr userDrawn="1"/>
        </p:nvGrpSpPr>
        <p:grpSpPr>
          <a:xfrm>
            <a:off x="294443" y="1683565"/>
            <a:ext cx="4443100" cy="1063500"/>
            <a:chOff x="257380" y="1638885"/>
            <a:chExt cx="4443100" cy="1063500"/>
          </a:xfrm>
        </p:grpSpPr>
        <p:sp>
          <p:nvSpPr>
            <p:cNvPr id="10" name="Google Shape;86;p17"/>
            <p:cNvSpPr txBox="1"/>
            <p:nvPr/>
          </p:nvSpPr>
          <p:spPr>
            <a:xfrm>
              <a:off x="873080" y="1784927"/>
              <a:ext cx="3827400" cy="8172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QUESTIONS À </a:t>
              </a:r>
              <a:endParaRPr sz="500">
                <a:solidFill>
                  <a:srgbClr val="003DA5"/>
                </a:solidFill>
              </a:endParaRPr>
            </a:p>
          </p:txBody>
        </p:sp>
        <p:sp>
          <p:nvSpPr>
            <p:cNvPr id="11" name="Google Shape;87;p17"/>
            <p:cNvSpPr txBox="1"/>
            <p:nvPr/>
          </p:nvSpPr>
          <p:spPr>
            <a:xfrm>
              <a:off x="257380" y="1638885"/>
              <a:ext cx="559500" cy="1063500"/>
            </a:xfrm>
            <a:prstGeom prst="rect">
              <a:avLst/>
            </a:prstGeom>
            <a:noFill/>
            <a:ln>
              <a:noFill/>
            </a:ln>
          </p:spPr>
          <p:txBody>
            <a:bodyPr spcFirstLastPara="1" wrap="square" lIns="38750" tIns="38750" rIns="38750" bIns="38750" anchor="ctr" anchorCtr="0">
              <a:spAutoFit/>
            </a:bodyPr>
            <a:lstStyle/>
            <a:p>
              <a:pPr marL="0" marR="0" lvl="0" indent="0" algn="l" rtl="0">
                <a:lnSpc>
                  <a:spcPct val="100000"/>
                </a:lnSpc>
                <a:spcBef>
                  <a:spcPts val="0"/>
                </a:spcBef>
                <a:spcAft>
                  <a:spcPts val="0"/>
                </a:spcAft>
                <a:buClr>
                  <a:srgbClr val="003DA5"/>
                </a:buClr>
                <a:buSzPts val="6400"/>
                <a:buFont typeface="Montserrat"/>
                <a:buNone/>
              </a:pPr>
              <a:r>
                <a:rPr lang="en-US" sz="6400" b="1" i="0" u="none" strike="noStrike" cap="none">
                  <a:solidFill>
                    <a:srgbClr val="1AA6A6"/>
                  </a:solidFill>
                  <a:latin typeface="Montserrat"/>
                  <a:ea typeface="Montserrat"/>
                  <a:cs typeface="Montserrat"/>
                  <a:sym typeface="Montserrat"/>
                </a:rPr>
                <a:t>3</a:t>
              </a:r>
              <a:endParaRPr sz="500">
                <a:solidFill>
                  <a:srgbClr val="1AA6A6"/>
                </a:solidFill>
              </a:endParaRPr>
            </a:p>
          </p:txBody>
        </p:sp>
      </p:grpSp>
      <p:sp>
        <p:nvSpPr>
          <p:cNvPr id="13" name="Espace réservé du texte 8">
            <a:extLst>
              <a:ext uri="{FF2B5EF4-FFF2-40B4-BE49-F238E27FC236}">
                <a16:creationId xmlns:a16="http://schemas.microsoft.com/office/drawing/2014/main" id="{3C966F48-A6A1-4B57-A2E0-1AF4AAE38B64}"/>
              </a:ext>
            </a:extLst>
          </p:cNvPr>
          <p:cNvSpPr>
            <a:spLocks noGrp="1"/>
          </p:cNvSpPr>
          <p:nvPr>
            <p:ph type="body" sz="quarter" idx="17" hasCustomPrompt="1"/>
          </p:nvPr>
        </p:nvSpPr>
        <p:spPr>
          <a:xfrm>
            <a:off x="177540" y="2238207"/>
            <a:ext cx="3015779" cy="555567"/>
          </a:xfrm>
        </p:spPr>
        <p:txBody>
          <a:bodyPr>
            <a:noAutofit/>
          </a:bodyPr>
          <a:lstStyle>
            <a:lvl1pPr algn="ctr">
              <a:defRPr sz="2400" b="1">
                <a:solidFill>
                  <a:schemeClr val="tx1"/>
                </a:solidFill>
                <a:latin typeface="Montserrat" panose="00000500000000000000" pitchFamily="2" charset="0"/>
              </a:defRPr>
            </a:lvl1pPr>
          </a:lstStyle>
          <a:p>
            <a:pPr lvl="0"/>
            <a:r>
              <a:rPr lang="fr-FR"/>
              <a:t>PRÉNOM </a:t>
            </a:r>
          </a:p>
        </p:txBody>
      </p:sp>
      <p:sp>
        <p:nvSpPr>
          <p:cNvPr id="14" name="Espace réservé du numéro de diapositive 4"/>
          <p:cNvSpPr txBox="1">
            <a:spLocks/>
          </p:cNvSpPr>
          <p:nvPr userDrawn="1"/>
        </p:nvSpPr>
        <p:spPr>
          <a:xfrm>
            <a:off x="9941935" y="7044772"/>
            <a:ext cx="536695" cy="277783"/>
          </a:xfrm>
          <a:prstGeom prst="rect">
            <a:avLst/>
          </a:prstGeom>
        </p:spPr>
        <p:txBody>
          <a:bodyPr vert="horz" lIns="91440" tIns="45720" rIns="91440" bIns="45720" rtlCol="0" anchor="ctr">
            <a:noAutofit/>
          </a:bodyPr>
          <a:lstStyle>
            <a:defPPr>
              <a:defRPr lang="fr-FR"/>
            </a:defPPr>
            <a:lvl1pPr marL="0" algn="l" defTabSz="914400" rtl="0" eaLnBrk="1" latinLnBrk="0" hangingPunct="1">
              <a:lnSpc>
                <a:spcPct val="100000"/>
              </a:lnSpc>
              <a:defRPr sz="1052" b="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95CF018-3058-4F85-B70C-105277F9FE2A}" type="slidenum">
              <a:rPr lang="fr-FR" smtClean="0">
                <a:solidFill>
                  <a:schemeClr val="bg1"/>
                </a:solidFill>
              </a:rPr>
              <a:pPr algn="r"/>
              <a:t>‹N°›</a:t>
            </a:fld>
            <a:endParaRPr lang="fr-FR">
              <a:solidFill>
                <a:schemeClr val="bg1"/>
              </a:solidFill>
            </a:endParaRPr>
          </a:p>
        </p:txBody>
      </p:sp>
      <p:sp>
        <p:nvSpPr>
          <p:cNvPr id="15" name="Google Shape;89;p17"/>
          <p:cNvSpPr txBox="1"/>
          <p:nvPr userDrawn="1"/>
        </p:nvSpPr>
        <p:spPr>
          <a:xfrm>
            <a:off x="7568414" y="6624061"/>
            <a:ext cx="2854800" cy="407578"/>
          </a:xfrm>
          <a:prstGeom prst="rect">
            <a:avLst/>
          </a:prstGeom>
          <a:noFill/>
          <a:ln>
            <a:noFill/>
          </a:ln>
        </p:spPr>
        <p:txBody>
          <a:bodyPr spcFirstLastPara="1" wrap="square" lIns="38750" tIns="38750" rIns="38750" bIns="38750" anchor="ctr" anchorCtr="0">
            <a:spAutoFit/>
          </a:bodyPr>
          <a:lstStyle/>
          <a:p>
            <a:pPr marL="0" marR="0" lvl="0" indent="0" algn="r" rtl="0">
              <a:lnSpc>
                <a:spcPct val="107000"/>
              </a:lnSpc>
              <a:spcBef>
                <a:spcPts val="0"/>
              </a:spcBef>
              <a:spcAft>
                <a:spcPts val="0"/>
              </a:spcAft>
              <a:buClr>
                <a:srgbClr val="FFFFFF"/>
              </a:buClr>
              <a:buSzPts val="1000"/>
              <a:buFont typeface="Montserrat"/>
              <a:buNone/>
            </a:pPr>
            <a:r>
              <a:rPr lang="en-US" sz="1000" b="1" i="0" u="none" strike="noStrike" cap="none" dirty="0">
                <a:solidFill>
                  <a:srgbClr val="FFFFFF"/>
                </a:solidFill>
                <a:latin typeface="Montserrat"/>
                <a:ea typeface="Montserrat"/>
                <a:cs typeface="Montserrat"/>
                <a:sym typeface="Montserrat"/>
              </a:rPr>
              <a:t>FAMILLE </a:t>
            </a:r>
            <a:r>
              <a:rPr lang="en-US" sz="500" dirty="0"/>
              <a:t> </a:t>
            </a:r>
            <a:endParaRPr sz="500" dirty="0"/>
          </a:p>
          <a:p>
            <a:pPr marL="0" marR="0" lvl="0" indent="0" algn="r" rtl="0">
              <a:lnSpc>
                <a:spcPct val="107000"/>
              </a:lnSpc>
              <a:spcBef>
                <a:spcPts val="0"/>
              </a:spcBef>
              <a:spcAft>
                <a:spcPts val="0"/>
              </a:spcAft>
              <a:buClr>
                <a:srgbClr val="FFFFFF"/>
              </a:buClr>
              <a:buSzPts val="1000"/>
              <a:buFont typeface="Montserrat"/>
              <a:buNone/>
            </a:pPr>
            <a:r>
              <a:rPr lang="en-US" sz="1000" b="1" dirty="0">
                <a:solidFill>
                  <a:srgbClr val="FFFFFF"/>
                </a:solidFill>
                <a:latin typeface="Montserrat"/>
                <a:ea typeface="Montserrat"/>
                <a:cs typeface="Montserrat"/>
                <a:sym typeface="Montserrat"/>
              </a:rPr>
              <a:t>MANAGEMENT OPÉRATIONNEL</a:t>
            </a:r>
            <a:endParaRPr lang="en-US" sz="500" dirty="0"/>
          </a:p>
        </p:txBody>
      </p:sp>
      <p:sp>
        <p:nvSpPr>
          <p:cNvPr id="16" name="Google Shape;91;p17"/>
          <p:cNvSpPr txBox="1"/>
          <p:nvPr userDrawn="1"/>
        </p:nvSpPr>
        <p:spPr>
          <a:xfrm>
            <a:off x="7302608" y="1817164"/>
            <a:ext cx="2759425" cy="1186500"/>
          </a:xfrm>
          <a:prstGeom prst="rect">
            <a:avLst/>
          </a:prstGeom>
          <a:noFill/>
          <a:ln>
            <a:noFill/>
          </a:ln>
        </p:spPr>
        <p:txBody>
          <a:bodyPr spcFirstLastPara="1" wrap="square" lIns="38750" tIns="38750" rIns="38750" bIns="38750" anchor="t" anchorCtr="0">
            <a:noAutofit/>
          </a:bodyPr>
          <a:lstStyle/>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LE MOT </a:t>
            </a:r>
          </a:p>
          <a:p>
            <a:pPr marL="0" marR="0" lvl="0" indent="0" algn="l" rtl="0">
              <a:lnSpc>
                <a:spcPct val="100000"/>
              </a:lnSpc>
              <a:spcBef>
                <a:spcPts val="0"/>
              </a:spcBef>
              <a:spcAft>
                <a:spcPts val="0"/>
              </a:spcAft>
              <a:buClr>
                <a:srgbClr val="003DA5"/>
              </a:buClr>
              <a:buSzPts val="2400"/>
              <a:buFont typeface="Montserrat"/>
              <a:buNone/>
            </a:pPr>
            <a:r>
              <a:rPr lang="en-US" sz="2400" b="1" i="0" u="none" strike="noStrike" cap="none">
                <a:solidFill>
                  <a:srgbClr val="003DA5"/>
                </a:solidFill>
                <a:latin typeface="Montserrat"/>
                <a:ea typeface="Montserrat"/>
                <a:cs typeface="Montserrat"/>
                <a:sym typeface="Montserrat"/>
              </a:rPr>
              <a:t>DU RECRUTEUR</a:t>
            </a:r>
            <a:endParaRPr lang="en-US" sz="2400" b="1">
              <a:solidFill>
                <a:srgbClr val="003DA5"/>
              </a:solidFill>
              <a:latin typeface="Montserrat"/>
              <a:ea typeface="Montserrat"/>
              <a:cs typeface="Montserrat"/>
              <a:sym typeface="Montserrat"/>
            </a:endParaRPr>
          </a:p>
        </p:txBody>
      </p:sp>
      <p:sp>
        <p:nvSpPr>
          <p:cNvPr id="21" name="Espace réservé du texte 8">
            <a:extLst>
              <a:ext uri="{FF2B5EF4-FFF2-40B4-BE49-F238E27FC236}">
                <a16:creationId xmlns:a16="http://schemas.microsoft.com/office/drawing/2014/main" id="{3C966F48-A6A1-4B57-A2E0-1AF4AAE38B64}"/>
              </a:ext>
            </a:extLst>
          </p:cNvPr>
          <p:cNvSpPr>
            <a:spLocks noGrp="1"/>
          </p:cNvSpPr>
          <p:nvPr>
            <p:ph type="body" sz="quarter" idx="18" hasCustomPrompt="1"/>
          </p:nvPr>
        </p:nvSpPr>
        <p:spPr>
          <a:xfrm>
            <a:off x="230435" y="6556945"/>
            <a:ext cx="6945910" cy="555567"/>
          </a:xfrm>
        </p:spPr>
        <p:txBody>
          <a:bodyPr>
            <a:noAutofit/>
          </a:bodyPr>
          <a:lstStyle>
            <a:lvl1pPr algn="l">
              <a:defRPr sz="2400" b="1" baseline="0">
                <a:solidFill>
                  <a:schemeClr val="bg1"/>
                </a:solidFill>
                <a:latin typeface="Montserrat" panose="00000500000000000000" pitchFamily="2" charset="0"/>
              </a:defRPr>
            </a:lvl1pPr>
          </a:lstStyle>
          <a:p>
            <a:pPr lvl="0"/>
            <a:r>
              <a:rPr lang="fr-FR"/>
              <a:t>PARCOURS DE LA PERSONNE</a:t>
            </a:r>
          </a:p>
        </p:txBody>
      </p:sp>
      <p:sp>
        <p:nvSpPr>
          <p:cNvPr id="20" name="Titre 1">
            <a:extLst>
              <a:ext uri="{FF2B5EF4-FFF2-40B4-BE49-F238E27FC236}">
                <a16:creationId xmlns:a16="http://schemas.microsoft.com/office/drawing/2014/main" id="{212140DD-45D1-41A7-B14C-E4BFEA0E9E58}"/>
              </a:ext>
            </a:extLst>
          </p:cNvPr>
          <p:cNvSpPr>
            <a:spLocks noGrp="1"/>
          </p:cNvSpPr>
          <p:nvPr>
            <p:ph type="title" hasCustomPrompt="1"/>
          </p:nvPr>
        </p:nvSpPr>
        <p:spPr>
          <a:xfrm>
            <a:off x="2812857" y="277223"/>
            <a:ext cx="5224720" cy="1190500"/>
          </a:xfrm>
        </p:spPr>
        <p:txBody>
          <a:bodyPr/>
          <a:lstStyle>
            <a:lvl1pPr>
              <a:defRPr>
                <a:solidFill>
                  <a:schemeClr val="tx1"/>
                </a:solidFill>
              </a:defRPr>
            </a:lvl1pPr>
          </a:lstStyle>
          <a:p>
            <a:r>
              <a:rPr lang="fr-FR"/>
              <a:t>Verbatim à personnaliser sur 2 lignes</a:t>
            </a:r>
          </a:p>
        </p:txBody>
      </p:sp>
      <p:sp>
        <p:nvSpPr>
          <p:cNvPr id="22" name="Espace réservé du texte 8">
            <a:extLst>
              <a:ext uri="{FF2B5EF4-FFF2-40B4-BE49-F238E27FC236}">
                <a16:creationId xmlns:a16="http://schemas.microsoft.com/office/drawing/2014/main" id="{3C966F48-A6A1-4B57-A2E0-1AF4AAE38B64}"/>
              </a:ext>
            </a:extLst>
          </p:cNvPr>
          <p:cNvSpPr>
            <a:spLocks noGrp="1"/>
          </p:cNvSpPr>
          <p:nvPr>
            <p:ph type="body" sz="quarter" idx="19" hasCustomPrompt="1"/>
          </p:nvPr>
        </p:nvSpPr>
        <p:spPr>
          <a:xfrm>
            <a:off x="2825679" y="1173815"/>
            <a:ext cx="3015779" cy="555567"/>
          </a:xfrm>
        </p:spPr>
        <p:txBody>
          <a:bodyPr>
            <a:noAutofit/>
          </a:bodyPr>
          <a:lstStyle>
            <a:lvl1pPr algn="l">
              <a:defRPr sz="1200" b="0" i="1">
                <a:solidFill>
                  <a:schemeClr val="tx1"/>
                </a:solidFill>
                <a:latin typeface="Montserrat" panose="00000500000000000000" pitchFamily="2" charset="0"/>
              </a:defRPr>
            </a:lvl1pPr>
          </a:lstStyle>
          <a:p>
            <a:pPr lvl="0"/>
            <a:r>
              <a:rPr lang="fr-FR"/>
              <a:t>PRÉNOM </a:t>
            </a:r>
          </a:p>
        </p:txBody>
      </p:sp>
    </p:spTree>
    <p:extLst>
      <p:ext uri="{BB962C8B-B14F-4D97-AF65-F5344CB8AC3E}">
        <p14:creationId xmlns:p14="http://schemas.microsoft.com/office/powerpoint/2010/main" val="1773289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Famille Support Expertise">
    <p:spTree>
      <p:nvGrpSpPr>
        <p:cNvPr id="1" name=""/>
        <p:cNvGrpSpPr/>
        <p:nvPr/>
      </p:nvGrpSpPr>
      <p:grpSpPr>
        <a:xfrm>
          <a:off x="0" y="0"/>
          <a:ext cx="0" cy="0"/>
          <a:chOff x="0" y="0"/>
          <a:chExt cx="0" cy="0"/>
        </a:xfrm>
      </p:grpSpPr>
      <p:grpSp>
        <p:nvGrpSpPr>
          <p:cNvPr id="7" name="Groupe 6"/>
          <p:cNvGrpSpPr/>
          <p:nvPr userDrawn="1"/>
        </p:nvGrpSpPr>
        <p:grpSpPr>
          <a:xfrm>
            <a:off x="6281" y="0"/>
            <a:ext cx="10685532" cy="7559675"/>
            <a:chOff x="6281" y="0"/>
            <a:chExt cx="10685532" cy="7559675"/>
          </a:xfrm>
        </p:grpSpPr>
        <p:sp>
          <p:nvSpPr>
            <p:cNvPr id="9" name="Google Shape;76;p16"/>
            <p:cNvSpPr/>
            <p:nvPr userDrawn="1"/>
          </p:nvSpPr>
          <p:spPr>
            <a:xfrm>
              <a:off x="6281" y="0"/>
              <a:ext cx="10685532" cy="7559675"/>
            </a:xfrm>
            <a:prstGeom prst="rect">
              <a:avLst/>
            </a:prstGeom>
            <a:solidFill>
              <a:srgbClr val="F12535"/>
            </a:solidFill>
            <a:ln>
              <a:noFill/>
            </a:ln>
          </p:spPr>
          <p:txBody>
            <a:bodyPr spcFirstLastPara="1" wrap="square" lIns="33982" tIns="33982" rIns="33982" bIns="33982" anchor="ctr" anchorCtr="0">
              <a:noAutofit/>
            </a:bodyPr>
            <a:lstStyle/>
            <a:p>
              <a:pPr marL="0" marR="0" lvl="0" indent="0" algn="ctr" rtl="0">
                <a:lnSpc>
                  <a:spcPct val="100000"/>
                </a:lnSpc>
                <a:spcBef>
                  <a:spcPts val="0"/>
                </a:spcBef>
                <a:spcAft>
                  <a:spcPts val="0"/>
                </a:spcAft>
                <a:buClr>
                  <a:srgbClr val="FFFFFF"/>
                </a:buClr>
                <a:buSzPts val="1600"/>
                <a:buFont typeface="Montserrat Medium"/>
                <a:buNone/>
              </a:pPr>
              <a:endParaRPr sz="1403" b="0" i="0" u="none" strike="noStrike" cap="none">
                <a:solidFill>
                  <a:srgbClr val="FFFFFF"/>
                </a:solidFill>
                <a:latin typeface="Montserrat Medium"/>
                <a:ea typeface="Montserrat Medium"/>
                <a:cs typeface="Montserrat Medium"/>
                <a:sym typeface="Montserrat Medium"/>
              </a:endParaRPr>
            </a:p>
          </p:txBody>
        </p:sp>
        <p:sp>
          <p:nvSpPr>
            <p:cNvPr id="12" name="Google Shape;77;p16"/>
            <p:cNvSpPr txBox="1"/>
            <p:nvPr userDrawn="1"/>
          </p:nvSpPr>
          <p:spPr>
            <a:xfrm>
              <a:off x="276275" y="5763728"/>
              <a:ext cx="8967900" cy="1446324"/>
            </a:xfrm>
            <a:prstGeom prst="rect">
              <a:avLst/>
            </a:prstGeom>
            <a:noFill/>
            <a:ln>
              <a:noFill/>
            </a:ln>
          </p:spPr>
          <p:txBody>
            <a:bodyPr spcFirstLastPara="1" wrap="square" lIns="38750" tIns="38750" rIns="38750" bIns="38750" anchor="t" anchorCtr="0">
              <a:spAutoFit/>
            </a:bodyPr>
            <a:lstStyle/>
            <a:p>
              <a:pPr marL="0" marR="0" lvl="0" indent="0" algn="l" rtl="0">
                <a:lnSpc>
                  <a:spcPct val="90000"/>
                </a:lnSpc>
                <a:spcBef>
                  <a:spcPts val="0"/>
                </a:spcBef>
                <a:spcAft>
                  <a:spcPts val="0"/>
                </a:spcAft>
                <a:buClr>
                  <a:srgbClr val="FFFFFF"/>
                </a:buClr>
                <a:buSzPts val="5100"/>
                <a:buFont typeface="Montserrat"/>
                <a:buNone/>
              </a:pPr>
              <a:r>
                <a:rPr lang="en-US" sz="4800" b="1" i="0" u="none" strike="noStrike" cap="none" dirty="0">
                  <a:solidFill>
                    <a:schemeClr val="bg1"/>
                  </a:solidFill>
                  <a:latin typeface="+mn-lt"/>
                  <a:ea typeface="Montserrat"/>
                  <a:cs typeface="Montserrat"/>
                  <a:sym typeface="Montserrat"/>
                </a:rPr>
                <a:t>FAMI</a:t>
              </a:r>
              <a:r>
                <a:rPr lang="en-US" sz="4800" b="1" i="0" u="none" strike="noStrike" cap="none" dirty="0">
                  <a:solidFill>
                    <a:srgbClr val="FFFFFF"/>
                  </a:solidFill>
                  <a:latin typeface="+mn-lt"/>
                  <a:ea typeface="Montserrat"/>
                  <a:cs typeface="Montserrat"/>
                  <a:sym typeface="Montserrat"/>
                </a:rPr>
                <a:t>LLE </a:t>
              </a:r>
              <a:endParaRPr sz="4800" dirty="0">
                <a:latin typeface="+mn-lt"/>
              </a:endParaRPr>
            </a:p>
            <a:p>
              <a:pPr marL="0" marR="0" lvl="0" indent="0" algn="l" rtl="0">
                <a:lnSpc>
                  <a:spcPct val="90000"/>
                </a:lnSpc>
                <a:spcBef>
                  <a:spcPts val="300"/>
                </a:spcBef>
                <a:spcAft>
                  <a:spcPts val="0"/>
                </a:spcAft>
                <a:buClr>
                  <a:srgbClr val="FFFFFF"/>
                </a:buClr>
                <a:buSzPts val="5100"/>
                <a:buFont typeface="Montserrat"/>
                <a:buNone/>
              </a:pPr>
              <a:r>
                <a:rPr lang="en-US" sz="4800" b="1" i="0" u="none" strike="noStrike" cap="none" dirty="0">
                  <a:solidFill>
                    <a:srgbClr val="FFFFFF"/>
                  </a:solidFill>
                  <a:latin typeface="+mn-lt"/>
                  <a:ea typeface="Montserrat"/>
                  <a:cs typeface="Montserrat"/>
                  <a:sym typeface="Montserrat"/>
                </a:rPr>
                <a:t>SUPPORT</a:t>
              </a:r>
              <a:endParaRPr sz="4800" dirty="0">
                <a:latin typeface="+mn-lt"/>
              </a:endParaRPr>
            </a:p>
          </p:txBody>
        </p:sp>
      </p:grpSp>
    </p:spTree>
    <p:extLst>
      <p:ext uri="{BB962C8B-B14F-4D97-AF65-F5344CB8AC3E}">
        <p14:creationId xmlns:p14="http://schemas.microsoft.com/office/powerpoint/2010/main" val="1263522161"/>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239F7212-A1FA-4861-B5CD-C386F77792FB}"/>
              </a:ext>
            </a:extLst>
          </p:cNvPr>
          <p:cNvSpPr>
            <a:spLocks noGrp="1"/>
          </p:cNvSpPr>
          <p:nvPr>
            <p:ph type="title"/>
          </p:nvPr>
        </p:nvSpPr>
        <p:spPr>
          <a:xfrm>
            <a:off x="2812856" y="277223"/>
            <a:ext cx="9944649" cy="1190500"/>
          </a:xfrm>
          <a:prstGeom prst="rect">
            <a:avLst/>
          </a:prstGeom>
        </p:spPr>
        <p:txBody>
          <a:bodyPr vert="horz" lIns="91440" tIns="45720" rIns="91440" bIns="45720" rtlCol="0" anchor="t" anchorCtr="0">
            <a:noAutofit/>
          </a:bodyPr>
          <a:lstStyle/>
          <a:p>
            <a:r>
              <a:rPr lang="fr-FR"/>
              <a:t>Verbatim à personnaliser</a:t>
            </a:r>
          </a:p>
        </p:txBody>
      </p:sp>
      <p:sp>
        <p:nvSpPr>
          <p:cNvPr id="3" name="Espace réservé du texte 2">
            <a:extLst>
              <a:ext uri="{FF2B5EF4-FFF2-40B4-BE49-F238E27FC236}">
                <a16:creationId xmlns:a16="http://schemas.microsoft.com/office/drawing/2014/main" id="{4A262299-F215-4257-ACBB-DF26C8F6E781}"/>
              </a:ext>
            </a:extLst>
          </p:cNvPr>
          <p:cNvSpPr>
            <a:spLocks noGrp="1"/>
          </p:cNvSpPr>
          <p:nvPr>
            <p:ph type="body" idx="1"/>
          </p:nvPr>
        </p:nvSpPr>
        <p:spPr>
          <a:xfrm>
            <a:off x="335756" y="1794400"/>
            <a:ext cx="9944648" cy="5158833"/>
          </a:xfrm>
          <a:prstGeom prst="rect">
            <a:avLst/>
          </a:prstGeom>
        </p:spPr>
        <p:txBody>
          <a:bodyPr vert="horz" lIns="91440" tIns="45720" rIns="91440" bIns="45720" rtlCol="0">
            <a:no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35DD061-AE4A-48D9-821D-97A6069D6921}"/>
              </a:ext>
            </a:extLst>
          </p:cNvPr>
          <p:cNvSpPr>
            <a:spLocks noGrp="1"/>
          </p:cNvSpPr>
          <p:nvPr>
            <p:ph type="dt" sz="half" idx="2"/>
          </p:nvPr>
        </p:nvSpPr>
        <p:spPr>
          <a:xfrm>
            <a:off x="4714500" y="6878075"/>
            <a:ext cx="1262813" cy="277783"/>
          </a:xfrm>
          <a:prstGeom prst="rect">
            <a:avLst/>
          </a:prstGeom>
        </p:spPr>
        <p:txBody>
          <a:bodyPr vert="horz" lIns="91440" tIns="45720" rIns="91440" bIns="45720" rtlCol="0" anchor="ctr">
            <a:noAutofit/>
          </a:bodyPr>
          <a:lstStyle>
            <a:lvl1pPr algn="ctr">
              <a:lnSpc>
                <a:spcPct val="100000"/>
              </a:lnSpc>
              <a:defRPr sz="1052">
                <a:solidFill>
                  <a:schemeClr val="tx1"/>
                </a:solidFill>
              </a:defRPr>
            </a:lvl1pPr>
          </a:lstStyle>
          <a:p>
            <a:fld id="{00B60B2E-950C-44D5-8A68-6E49192B7475}" type="datetime1">
              <a:rPr lang="fr-FR" smtClean="0"/>
              <a:pPr/>
              <a:t>03/01/2025</a:t>
            </a:fld>
            <a:endParaRPr lang="fr-FR"/>
          </a:p>
        </p:txBody>
      </p:sp>
      <p:sp>
        <p:nvSpPr>
          <p:cNvPr id="5" name="Espace réservé du pied de page 4">
            <a:extLst>
              <a:ext uri="{FF2B5EF4-FFF2-40B4-BE49-F238E27FC236}">
                <a16:creationId xmlns:a16="http://schemas.microsoft.com/office/drawing/2014/main" id="{0D26EA26-CA2F-4CA1-8392-15AE47B029B5}"/>
              </a:ext>
            </a:extLst>
          </p:cNvPr>
          <p:cNvSpPr>
            <a:spLocks noGrp="1"/>
          </p:cNvSpPr>
          <p:nvPr>
            <p:ph type="ftr" sz="quarter" idx="3"/>
          </p:nvPr>
        </p:nvSpPr>
        <p:spPr>
          <a:xfrm>
            <a:off x="623037" y="6878075"/>
            <a:ext cx="3946289" cy="277783"/>
          </a:xfrm>
          <a:prstGeom prst="rect">
            <a:avLst/>
          </a:prstGeom>
        </p:spPr>
        <p:txBody>
          <a:bodyPr vert="horz" lIns="91440" tIns="45720" rIns="91440" bIns="45720" rtlCol="0" anchor="ctr">
            <a:noAutofit/>
          </a:bodyPr>
          <a:lstStyle>
            <a:lvl1pPr algn="l">
              <a:lnSpc>
                <a:spcPct val="100000"/>
              </a:lnSpc>
              <a:defRPr sz="1052" b="1" cap="none" baseline="0">
                <a:solidFill>
                  <a:schemeClr val="tx1"/>
                </a:solidFill>
              </a:defRPr>
            </a:lvl1pPr>
          </a:lstStyle>
          <a:p>
            <a:r>
              <a:rPr lang="fr-FR"/>
              <a:t>Titre de la présentation / Date</a:t>
            </a:r>
          </a:p>
        </p:txBody>
      </p:sp>
      <p:sp>
        <p:nvSpPr>
          <p:cNvPr id="6" name="Espace réservé du numéro de diapositive 5">
            <a:extLst>
              <a:ext uri="{FF2B5EF4-FFF2-40B4-BE49-F238E27FC236}">
                <a16:creationId xmlns:a16="http://schemas.microsoft.com/office/drawing/2014/main" id="{6E87BEB3-C1F1-4BED-BFCE-26587CE49617}"/>
              </a:ext>
            </a:extLst>
          </p:cNvPr>
          <p:cNvSpPr>
            <a:spLocks noGrp="1"/>
          </p:cNvSpPr>
          <p:nvPr>
            <p:ph type="sldNum" sz="quarter" idx="4"/>
          </p:nvPr>
        </p:nvSpPr>
        <p:spPr>
          <a:xfrm>
            <a:off x="294443" y="6878075"/>
            <a:ext cx="536695" cy="277783"/>
          </a:xfrm>
          <a:prstGeom prst="rect">
            <a:avLst/>
          </a:prstGeom>
        </p:spPr>
        <p:txBody>
          <a:bodyPr vert="horz" lIns="91440" tIns="45720" rIns="91440" bIns="45720" rtlCol="0" anchor="ctr">
            <a:noAutofit/>
          </a:bodyPr>
          <a:lstStyle>
            <a:lvl1pPr algn="l">
              <a:lnSpc>
                <a:spcPct val="100000"/>
              </a:lnSpc>
              <a:defRPr sz="1052" b="1">
                <a:solidFill>
                  <a:schemeClr val="tx1"/>
                </a:solidFill>
              </a:defRPr>
            </a:lvl1pPr>
          </a:lstStyle>
          <a:p>
            <a:fld id="{D95CF018-3058-4F85-B70C-105277F9FE2A}" type="slidenum">
              <a:rPr lang="fr-FR" smtClean="0"/>
              <a:pPr/>
              <a:t>‹N°›</a:t>
            </a:fld>
            <a:endParaRPr lang="fr-FR"/>
          </a:p>
        </p:txBody>
      </p:sp>
      <p:cxnSp>
        <p:nvCxnSpPr>
          <p:cNvPr id="8" name="Connecteur droit 7">
            <a:extLst>
              <a:ext uri="{FF2B5EF4-FFF2-40B4-BE49-F238E27FC236}">
                <a16:creationId xmlns:a16="http://schemas.microsoft.com/office/drawing/2014/main" id="{39D9E7E6-F91F-4C43-9E3B-DF1590005598}"/>
              </a:ext>
            </a:extLst>
          </p:cNvPr>
          <p:cNvCxnSpPr/>
          <p:nvPr userDrawn="1"/>
        </p:nvCxnSpPr>
        <p:spPr>
          <a:xfrm>
            <a:off x="580814" y="7028392"/>
            <a:ext cx="4735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Google Shape;63;p14"/>
          <p:cNvPicPr preferRelativeResize="0"/>
          <p:nvPr userDrawn="1"/>
        </p:nvPicPr>
        <p:blipFill>
          <a:blip r:embed="rId26">
            <a:alphaModFix/>
          </a:blip>
          <a:stretch>
            <a:fillRect/>
          </a:stretch>
        </p:blipFill>
        <p:spPr>
          <a:xfrm>
            <a:off x="9049426" y="6507372"/>
            <a:ext cx="1312225" cy="921373"/>
          </a:xfrm>
          <a:prstGeom prst="rect">
            <a:avLst/>
          </a:prstGeom>
          <a:noFill/>
          <a:ln>
            <a:noFill/>
          </a:ln>
        </p:spPr>
      </p:pic>
      <p:sp>
        <p:nvSpPr>
          <p:cNvPr id="10" name="ZoneTexte 9">
            <a:extLst>
              <a:ext uri="{FF2B5EF4-FFF2-40B4-BE49-F238E27FC236}">
                <a16:creationId xmlns:a16="http://schemas.microsoft.com/office/drawing/2014/main" id="{CF5B1083-1409-230F-B378-ED8538FEEB64}"/>
              </a:ext>
            </a:extLst>
          </p:cNvPr>
          <p:cNvSpPr txBox="1"/>
          <p:nvPr>
            <p:extLst>
              <p:ext uri="{1162E1C5-73C7-4A58-AE30-91384D911F3F}">
                <p184:classification xmlns:p184="http://schemas.microsoft.com/office/powerpoint/2018/4/main" val="ftr"/>
              </p:ext>
            </p:extLst>
          </p:nvPr>
        </p:nvSpPr>
        <p:spPr>
          <a:xfrm>
            <a:off x="5041900" y="7216775"/>
            <a:ext cx="636588" cy="152400"/>
          </a:xfrm>
          <a:prstGeom prst="rect">
            <a:avLst/>
          </a:prstGeom>
        </p:spPr>
        <p:txBody>
          <a:bodyPr horzOverflow="overflow" lIns="0" tIns="0" rIns="0" bIns="0">
            <a:spAutoFit/>
          </a:bodyPr>
          <a:lstStyle/>
          <a:p>
            <a:pPr algn="l"/>
            <a:r>
              <a:rPr lang="fr-FR" sz="1000">
                <a:solidFill>
                  <a:srgbClr val="0078D7"/>
                </a:solidFill>
                <a:latin typeface="Calibri" panose="020F0502020204030204" pitchFamily="34" charset="0"/>
                <a:ea typeface="Calibri" panose="020F0502020204030204" pitchFamily="34" charset="0"/>
                <a:cs typeface="Calibri" panose="020F0502020204030204" pitchFamily="34" charset="0"/>
              </a:rPr>
              <a:t>C1 - Interne</a:t>
            </a:r>
          </a:p>
        </p:txBody>
      </p:sp>
    </p:spTree>
    <p:extLst>
      <p:ext uri="{BB962C8B-B14F-4D97-AF65-F5344CB8AC3E}">
        <p14:creationId xmlns:p14="http://schemas.microsoft.com/office/powerpoint/2010/main" val="3262177179"/>
      </p:ext>
    </p:extLst>
  </p:cSld>
  <p:clrMap bg1="lt1" tx1="dk1" bg2="lt2" tx2="dk2" accent1="accent1" accent2="accent2" accent3="accent3" accent4="accent4" accent5="accent5" accent6="accent6" hlink="hlink" folHlink="folHlink"/>
  <p:sldLayoutIdLst>
    <p:sldLayoutId id="2147483826" r:id="rId1"/>
    <p:sldLayoutId id="2147483680" r:id="rId2"/>
    <p:sldLayoutId id="2147483746" r:id="rId3"/>
    <p:sldLayoutId id="2147483775" r:id="rId4"/>
    <p:sldLayoutId id="2147483831" r:id="rId5"/>
    <p:sldLayoutId id="2147483828" r:id="rId6"/>
    <p:sldLayoutId id="2147483832" r:id="rId7"/>
    <p:sldLayoutId id="2147483833" r:id="rId8"/>
    <p:sldLayoutId id="2147483829" r:id="rId9"/>
    <p:sldLayoutId id="2147483834" r:id="rId10"/>
    <p:sldLayoutId id="2147483835" r:id="rId11"/>
    <p:sldLayoutId id="2147483830" r:id="rId12"/>
    <p:sldLayoutId id="2147483836" r:id="rId13"/>
    <p:sldLayoutId id="2147483837" r:id="rId14"/>
    <p:sldLayoutId id="2147483788" r:id="rId15"/>
    <p:sldLayoutId id="2147483827" r:id="rId16"/>
    <p:sldLayoutId id="2147483776" r:id="rId17"/>
    <p:sldLayoutId id="2147483822" r:id="rId18"/>
    <p:sldLayoutId id="2147483777" r:id="rId19"/>
    <p:sldLayoutId id="2147483787" r:id="rId20"/>
    <p:sldLayoutId id="2147483763" r:id="rId21"/>
    <p:sldLayoutId id="2147483764" r:id="rId22"/>
    <p:sldLayoutId id="2147483765" r:id="rId23"/>
    <p:sldLayoutId id="2147483838" r:id="rId24"/>
  </p:sldLayoutIdLst>
  <p:hf hdr="0" dt="0"/>
  <p:txStyles>
    <p:titleStyle>
      <a:lvl1pPr algn="l" defTabSz="801929" rtl="0" eaLnBrk="1" latinLnBrk="0" hangingPunct="1">
        <a:lnSpc>
          <a:spcPct val="100000"/>
        </a:lnSpc>
        <a:spcBef>
          <a:spcPct val="0"/>
        </a:spcBef>
        <a:buNone/>
        <a:defRPr sz="2800" b="1" kern="1200">
          <a:solidFill>
            <a:schemeClr val="tx1"/>
          </a:solidFill>
          <a:latin typeface="+mn-lt"/>
          <a:ea typeface="+mj-ea"/>
          <a:cs typeface="+mj-cs"/>
        </a:defRPr>
      </a:lvl1pPr>
    </p:titleStyle>
    <p:bodyStyle>
      <a:lvl1pPr marL="0" indent="0" algn="l" defTabSz="801929" rtl="0" eaLnBrk="1" latinLnBrk="0" hangingPunct="1">
        <a:lnSpc>
          <a:spcPct val="100000"/>
        </a:lnSpc>
        <a:spcBef>
          <a:spcPts val="1228"/>
        </a:spcBef>
        <a:spcAft>
          <a:spcPts val="614"/>
        </a:spcAft>
        <a:buFont typeface="Arial" panose="020B0604020202020204" pitchFamily="34" charset="0"/>
        <a:buNone/>
        <a:defRPr sz="2017" kern="1200">
          <a:solidFill>
            <a:schemeClr val="tx1"/>
          </a:solidFill>
          <a:latin typeface="+mn-lt"/>
          <a:ea typeface="+mn-ea"/>
          <a:cs typeface="+mn-cs"/>
        </a:defRPr>
      </a:lvl1pPr>
      <a:lvl2pPr marL="0" indent="0" algn="l" defTabSz="801929" rtl="0" eaLnBrk="1" latinLnBrk="0" hangingPunct="1">
        <a:lnSpc>
          <a:spcPct val="100000"/>
        </a:lnSpc>
        <a:spcBef>
          <a:spcPts val="0"/>
        </a:spcBef>
        <a:spcAft>
          <a:spcPts val="614"/>
        </a:spcAft>
        <a:buFont typeface="Arial" panose="020B0604020202020204" pitchFamily="34" charset="0"/>
        <a:buNone/>
        <a:defRPr sz="1316" kern="1200">
          <a:solidFill>
            <a:schemeClr val="tx1"/>
          </a:solidFill>
          <a:latin typeface="Montserrat SemiBold" panose="00000700000000000000" pitchFamily="2" charset="0"/>
          <a:ea typeface="+mn-ea"/>
          <a:cs typeface="+mn-cs"/>
        </a:defRPr>
      </a:lvl2pPr>
      <a:lvl3pPr marL="0" indent="0" algn="l" defTabSz="801929" rtl="0" eaLnBrk="1" latinLnBrk="0" hangingPunct="1">
        <a:lnSpc>
          <a:spcPct val="100000"/>
        </a:lnSpc>
        <a:spcBef>
          <a:spcPts val="0"/>
        </a:spcBef>
        <a:spcAft>
          <a:spcPts val="614"/>
        </a:spcAft>
        <a:buFont typeface="Arial" panose="020B0604020202020204" pitchFamily="34" charset="0"/>
        <a:buNone/>
        <a:defRPr sz="1316" kern="1200">
          <a:solidFill>
            <a:schemeClr val="tx1"/>
          </a:solidFill>
          <a:latin typeface="+mn-lt"/>
          <a:ea typeface="+mn-ea"/>
          <a:cs typeface="+mn-cs"/>
        </a:defRPr>
      </a:lvl3pPr>
      <a:lvl4pPr marL="157860" indent="-157860" algn="l" defTabSz="801929" rtl="0" eaLnBrk="1" latinLnBrk="0" hangingPunct="1">
        <a:lnSpc>
          <a:spcPct val="100000"/>
        </a:lnSpc>
        <a:spcBef>
          <a:spcPts val="0"/>
        </a:spcBef>
        <a:buFont typeface="Montserrat" panose="02000505000000020004" pitchFamily="2" charset="0"/>
        <a:buChar char="•"/>
        <a:defRPr sz="1316" kern="1200">
          <a:solidFill>
            <a:schemeClr val="tx1"/>
          </a:solidFill>
          <a:latin typeface="+mn-lt"/>
          <a:ea typeface="+mn-ea"/>
          <a:cs typeface="+mn-cs"/>
        </a:defRPr>
      </a:lvl4pPr>
      <a:lvl5pPr marL="315720" indent="-157860" algn="l" defTabSz="801929" rtl="0" eaLnBrk="1" latinLnBrk="0" hangingPunct="1">
        <a:lnSpc>
          <a:spcPct val="100000"/>
        </a:lnSpc>
        <a:spcBef>
          <a:spcPts val="0"/>
        </a:spcBef>
        <a:buFont typeface="Montserrat" panose="02000505000000020004" pitchFamily="2" charset="0"/>
        <a:buChar char="–"/>
        <a:defRPr sz="1316" kern="1200">
          <a:solidFill>
            <a:schemeClr val="tx1"/>
          </a:solidFill>
          <a:latin typeface="+mn-lt"/>
          <a:ea typeface="+mn-ea"/>
          <a:cs typeface="+mn-cs"/>
        </a:defRPr>
      </a:lvl5pPr>
      <a:lvl6pPr marL="2205304"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6pPr>
      <a:lvl7pPr marL="2606269"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7pPr>
      <a:lvl8pPr marL="3007233"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8pPr>
      <a:lvl9pPr marL="3408197" indent="-200482" algn="l" defTabSz="801929" rtl="0" eaLnBrk="1" latinLnBrk="0" hangingPunct="1">
        <a:lnSpc>
          <a:spcPct val="90000"/>
        </a:lnSpc>
        <a:spcBef>
          <a:spcPts val="439"/>
        </a:spcBef>
        <a:buFont typeface="Arial" panose="020B0604020202020204" pitchFamily="34" charset="0"/>
        <a:buChar char="•"/>
        <a:defRPr sz="1579" kern="1200">
          <a:solidFill>
            <a:schemeClr val="tx1"/>
          </a:solidFill>
          <a:latin typeface="+mn-lt"/>
          <a:ea typeface="+mn-ea"/>
          <a:cs typeface="+mn-cs"/>
        </a:defRPr>
      </a:lvl9pPr>
    </p:bodyStyle>
    <p:otherStyle>
      <a:defPPr>
        <a:defRPr lang="fr-FR"/>
      </a:defPPr>
      <a:lvl1pPr marL="0" algn="l" defTabSz="801929" rtl="0" eaLnBrk="1" latinLnBrk="0" hangingPunct="1">
        <a:defRPr sz="1579" kern="1200">
          <a:solidFill>
            <a:schemeClr val="tx1"/>
          </a:solidFill>
          <a:latin typeface="+mn-lt"/>
          <a:ea typeface="+mn-ea"/>
          <a:cs typeface="+mn-cs"/>
        </a:defRPr>
      </a:lvl1pPr>
      <a:lvl2pPr marL="400964" algn="l" defTabSz="801929" rtl="0" eaLnBrk="1" latinLnBrk="0" hangingPunct="1">
        <a:defRPr sz="1579" kern="1200">
          <a:solidFill>
            <a:schemeClr val="tx1"/>
          </a:solidFill>
          <a:latin typeface="+mn-lt"/>
          <a:ea typeface="+mn-ea"/>
          <a:cs typeface="+mn-cs"/>
        </a:defRPr>
      </a:lvl2pPr>
      <a:lvl3pPr marL="801929" algn="l" defTabSz="801929" rtl="0" eaLnBrk="1" latinLnBrk="0" hangingPunct="1">
        <a:defRPr sz="1579" kern="1200">
          <a:solidFill>
            <a:schemeClr val="tx1"/>
          </a:solidFill>
          <a:latin typeface="+mn-lt"/>
          <a:ea typeface="+mn-ea"/>
          <a:cs typeface="+mn-cs"/>
        </a:defRPr>
      </a:lvl3pPr>
      <a:lvl4pPr marL="1202893" algn="l" defTabSz="801929" rtl="0" eaLnBrk="1" latinLnBrk="0" hangingPunct="1">
        <a:defRPr sz="1579" kern="1200">
          <a:solidFill>
            <a:schemeClr val="tx1"/>
          </a:solidFill>
          <a:latin typeface="+mn-lt"/>
          <a:ea typeface="+mn-ea"/>
          <a:cs typeface="+mn-cs"/>
        </a:defRPr>
      </a:lvl4pPr>
      <a:lvl5pPr marL="1603858" algn="l" defTabSz="801929" rtl="0" eaLnBrk="1" latinLnBrk="0" hangingPunct="1">
        <a:defRPr sz="1579" kern="1200">
          <a:solidFill>
            <a:schemeClr val="tx1"/>
          </a:solidFill>
          <a:latin typeface="+mn-lt"/>
          <a:ea typeface="+mn-ea"/>
          <a:cs typeface="+mn-cs"/>
        </a:defRPr>
      </a:lvl5pPr>
      <a:lvl6pPr marL="2004822" algn="l" defTabSz="801929" rtl="0" eaLnBrk="1" latinLnBrk="0" hangingPunct="1">
        <a:defRPr sz="1579" kern="1200">
          <a:solidFill>
            <a:schemeClr val="tx1"/>
          </a:solidFill>
          <a:latin typeface="+mn-lt"/>
          <a:ea typeface="+mn-ea"/>
          <a:cs typeface="+mn-cs"/>
        </a:defRPr>
      </a:lvl6pPr>
      <a:lvl7pPr marL="2405786" algn="l" defTabSz="801929" rtl="0" eaLnBrk="1" latinLnBrk="0" hangingPunct="1">
        <a:defRPr sz="1579" kern="1200">
          <a:solidFill>
            <a:schemeClr val="tx1"/>
          </a:solidFill>
          <a:latin typeface="+mn-lt"/>
          <a:ea typeface="+mn-ea"/>
          <a:cs typeface="+mn-cs"/>
        </a:defRPr>
      </a:lvl7pPr>
      <a:lvl8pPr marL="2806751" algn="l" defTabSz="801929" rtl="0" eaLnBrk="1" latinLnBrk="0" hangingPunct="1">
        <a:defRPr sz="1579" kern="1200">
          <a:solidFill>
            <a:schemeClr val="tx1"/>
          </a:solidFill>
          <a:latin typeface="+mn-lt"/>
          <a:ea typeface="+mn-ea"/>
          <a:cs typeface="+mn-cs"/>
        </a:defRPr>
      </a:lvl8pPr>
      <a:lvl9pPr marL="3207715" algn="l" defTabSz="801929" rtl="0" eaLnBrk="1" latinLnBrk="0" hangingPunct="1">
        <a:defRPr sz="157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rh.laposte.fr/emrg-ile-de-franc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rh.laposte.fr/emrg-ile-de-france" TargetMode="External"/><Relationship Id="rId1" Type="http://schemas.openxmlformats.org/officeDocument/2006/relationships/slideLayout" Target="../slideLayouts/slideLayout10.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rh.laposte.fr/emrg-ile-de-france" TargetMode="External"/><Relationship Id="rId1" Type="http://schemas.openxmlformats.org/officeDocument/2006/relationships/slideLayout" Target="../slideLayouts/slideLayout10.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rh.laposte.fr/emrg-ile-de-france" TargetMode="External"/><Relationship Id="rId1" Type="http://schemas.openxmlformats.org/officeDocument/2006/relationships/slideLayout" Target="../slideLayouts/slideLayout10.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e 1">
            <a:extLst>
              <a:ext uri="{FF2B5EF4-FFF2-40B4-BE49-F238E27FC236}">
                <a16:creationId xmlns:a16="http://schemas.microsoft.com/office/drawing/2014/main" id="{3EC3145C-39FE-A82A-3988-8D1ACF981787}"/>
              </a:ext>
            </a:extLst>
          </p:cNvPr>
          <p:cNvGrpSpPr/>
          <p:nvPr/>
        </p:nvGrpSpPr>
        <p:grpSpPr>
          <a:xfrm>
            <a:off x="217749" y="6618008"/>
            <a:ext cx="8714543" cy="593094"/>
            <a:chOff x="217749" y="6641861"/>
            <a:chExt cx="8714543" cy="593094"/>
          </a:xfrm>
        </p:grpSpPr>
        <p:sp>
          <p:nvSpPr>
            <p:cNvPr id="3" name="Google Shape;83;p17">
              <a:extLst>
                <a:ext uri="{FF2B5EF4-FFF2-40B4-BE49-F238E27FC236}">
                  <a16:creationId xmlns:a16="http://schemas.microsoft.com/office/drawing/2014/main" id="{9460EC6C-0F66-8060-303E-0076A269A78D}"/>
                </a:ext>
              </a:extLst>
            </p:cNvPr>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2">
                    <a:extLst>
                      <a:ext uri="{A12FA001-AC4F-418D-AE19-62706E023703}">
                        <ahyp:hlinkClr xmlns:ahyp="http://schemas.microsoft.com/office/drawing/2018/hyperlinkcolor" val="tx"/>
                      </a:ext>
                    </a:extLst>
                  </a:hlinkClick>
                </a:rPr>
                <a:t>https://www.rh.laposte.fr/emrg-ile-de-france</a:t>
              </a:r>
              <a:endParaRPr sz="1400" dirty="0">
                <a:solidFill>
                  <a:schemeClr val="bg1"/>
                </a:solidFill>
              </a:endParaRPr>
            </a:p>
          </p:txBody>
        </p:sp>
        <p:pic>
          <p:nvPicPr>
            <p:cNvPr id="4" name="Image 3">
              <a:extLst>
                <a:ext uri="{FF2B5EF4-FFF2-40B4-BE49-F238E27FC236}">
                  <a16:creationId xmlns:a16="http://schemas.microsoft.com/office/drawing/2014/main" id="{3FF8C5BF-1DD2-6719-32F1-BDE8F5869C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spTree>
    <p:extLst>
      <p:ext uri="{BB962C8B-B14F-4D97-AF65-F5344CB8AC3E}">
        <p14:creationId xmlns:p14="http://schemas.microsoft.com/office/powerpoint/2010/main" val="40879208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p:cNvSpPr>
            <a:spLocks noGrp="1"/>
          </p:cNvSpPr>
          <p:nvPr>
            <p:ph type="sldNum" sz="quarter" idx="12"/>
          </p:nvPr>
        </p:nvSpPr>
        <p:spPr/>
        <p:txBody>
          <a:bodyPr/>
          <a:lstStyle/>
          <a:p>
            <a:fld id="{D95CF018-3058-4F85-B70C-105277F9FE2A}" type="slidenum">
              <a:rPr lang="fr-FR" smtClean="0"/>
              <a:pPr/>
              <a:t>2</a:t>
            </a:fld>
            <a:endParaRPr lang="fr-FR"/>
          </a:p>
        </p:txBody>
      </p:sp>
      <p:sp>
        <p:nvSpPr>
          <p:cNvPr id="4" name="Google Shape;69;p15"/>
          <p:cNvSpPr txBox="1"/>
          <p:nvPr/>
        </p:nvSpPr>
        <p:spPr>
          <a:xfrm>
            <a:off x="562790" y="2355925"/>
            <a:ext cx="10163126" cy="1692771"/>
          </a:xfrm>
          <a:prstGeom prst="rect">
            <a:avLst/>
          </a:prstGeom>
          <a:noFill/>
          <a:ln>
            <a:noFill/>
          </a:ln>
        </p:spPr>
        <p:txBody>
          <a:bodyPr spcFirstLastPara="1" wrap="square" lIns="0" tIns="0" rIns="0" bIns="0" anchor="t" anchorCtr="0">
            <a:spAutoFit/>
          </a:bodyPr>
          <a:lstStyle/>
          <a:p>
            <a:pPr marL="517525" lvl="0">
              <a:buClr>
                <a:srgbClr val="003DA5"/>
              </a:buClr>
              <a:buSzPct val="100000"/>
            </a:pPr>
            <a:endParaRPr lang="en-US" sz="1700" i="1" dirty="0">
              <a:solidFill>
                <a:srgbClr val="003DA5"/>
              </a:solidFill>
              <a:latin typeface="Montserrat"/>
              <a:ea typeface="Montserrat"/>
              <a:cs typeface="Montserrat"/>
              <a:sym typeface="Montserrat"/>
            </a:endParaRPr>
          </a:p>
          <a:p>
            <a:pPr marL="0" lvl="0" indent="0" algn="l" defTabSz="950913" rtl="0">
              <a:lnSpc>
                <a:spcPct val="100000"/>
              </a:lnSpc>
              <a:spcAft>
                <a:spcPts val="0"/>
              </a:spcAft>
              <a:buClr>
                <a:srgbClr val="073B92"/>
              </a:buClr>
              <a:buSzPts val="4000"/>
              <a:buFont typeface="Montserrat"/>
              <a:buNone/>
            </a:pPr>
            <a:r>
              <a:rPr lang="en-US" sz="2350" b="1" dirty="0">
                <a:solidFill>
                  <a:srgbClr val="F12535"/>
                </a:solidFill>
                <a:latin typeface="Montserrat"/>
                <a:ea typeface="Montserrat"/>
                <a:cs typeface="Montserrat"/>
                <a:sym typeface="Montserrat"/>
              </a:rPr>
              <a:t>◆</a:t>
            </a:r>
            <a:r>
              <a:rPr lang="en-US" sz="2500" b="1" dirty="0">
                <a:solidFill>
                  <a:srgbClr val="073B92"/>
                </a:solidFill>
                <a:latin typeface="Montserrat"/>
                <a:ea typeface="Montserrat"/>
                <a:cs typeface="Montserrat"/>
                <a:sym typeface="Montserrat"/>
              </a:rPr>
              <a:t> </a:t>
            </a:r>
            <a:r>
              <a:rPr lang="en-US" sz="2500" b="1" dirty="0">
                <a:solidFill>
                  <a:srgbClr val="003DA5"/>
                </a:solidFill>
                <a:latin typeface="Montserrat"/>
                <a:ea typeface="Montserrat"/>
                <a:cs typeface="Montserrat"/>
                <a:sym typeface="Montserrat"/>
              </a:rPr>
              <a:t>Famille</a:t>
            </a:r>
            <a:r>
              <a:rPr lang="en-US" sz="2500" b="1" i="0" u="none" strike="noStrike" cap="none" dirty="0">
                <a:solidFill>
                  <a:srgbClr val="003DA5"/>
                </a:solidFill>
                <a:latin typeface="Montserrat"/>
                <a:ea typeface="Montserrat"/>
                <a:cs typeface="Montserrat"/>
                <a:sym typeface="Montserrat"/>
              </a:rPr>
              <a:t> support							3</a:t>
            </a:r>
          </a:p>
          <a:p>
            <a:pPr marL="803275" lvl="0" indent="-285750">
              <a:buClr>
                <a:srgbClr val="003DA5"/>
              </a:buClr>
              <a:buSzPct val="100000"/>
              <a:buFont typeface="Arial" panose="020B0604020202020204" pitchFamily="34" charset="0"/>
              <a:buChar char="•"/>
            </a:pPr>
            <a:r>
              <a:rPr lang="en-US" sz="1700" dirty="0">
                <a:solidFill>
                  <a:srgbClr val="003DA5"/>
                </a:solidFill>
                <a:latin typeface="Montserrat"/>
                <a:ea typeface="Montserrat"/>
                <a:cs typeface="Montserrat"/>
                <a:sym typeface="Montserrat"/>
              </a:rPr>
              <a:t>Emma, </a:t>
            </a:r>
            <a:r>
              <a:rPr lang="en-US" sz="1700" i="1" dirty="0">
                <a:solidFill>
                  <a:srgbClr val="003DA5"/>
                </a:solidFill>
                <a:latin typeface="Montserrat"/>
                <a:ea typeface="Montserrat"/>
                <a:cs typeface="Montserrat"/>
                <a:sym typeface="Montserrat"/>
              </a:rPr>
              <a:t>de factrice (BSCC) à </a:t>
            </a:r>
            <a:r>
              <a:rPr lang="en-US" sz="1700" i="1" dirty="0" err="1">
                <a:solidFill>
                  <a:srgbClr val="003DA5"/>
                </a:solidFill>
                <a:latin typeface="Montserrat"/>
                <a:ea typeface="Montserrat"/>
                <a:cs typeface="Montserrat"/>
                <a:sym typeface="Montserrat"/>
              </a:rPr>
              <a:t>développeur</a:t>
            </a:r>
            <a:r>
              <a:rPr lang="en-US" sz="1700" i="1" dirty="0">
                <a:solidFill>
                  <a:srgbClr val="003DA5"/>
                </a:solidFill>
                <a:latin typeface="Montserrat"/>
                <a:ea typeface="Montserrat"/>
                <a:cs typeface="Montserrat"/>
                <a:sym typeface="Montserrat"/>
              </a:rPr>
              <a:t> </a:t>
            </a:r>
            <a:r>
              <a:rPr lang="en-US" sz="1700" i="1" dirty="0" err="1">
                <a:solidFill>
                  <a:srgbClr val="003DA5"/>
                </a:solidFill>
                <a:latin typeface="Montserrat"/>
                <a:ea typeface="Montserrat"/>
                <a:cs typeface="Montserrat"/>
                <a:sym typeface="Montserrat"/>
              </a:rPr>
              <a:t>concepteur</a:t>
            </a:r>
            <a:r>
              <a:rPr lang="en-US" sz="1700" i="1" dirty="0">
                <a:solidFill>
                  <a:srgbClr val="003DA5"/>
                </a:solidFill>
                <a:latin typeface="Montserrat"/>
                <a:ea typeface="Montserrat"/>
                <a:cs typeface="Montserrat"/>
                <a:sym typeface="Montserrat"/>
              </a:rPr>
              <a:t> (DSEM)</a:t>
            </a:r>
          </a:p>
          <a:p>
            <a:pPr marL="803275" lvl="0" indent="-285750">
              <a:buClr>
                <a:srgbClr val="003DA5"/>
              </a:buClr>
              <a:buSzPct val="100000"/>
              <a:buFont typeface="Arial" panose="020B0604020202020204" pitchFamily="34" charset="0"/>
              <a:buChar char="•"/>
            </a:pPr>
            <a:r>
              <a:rPr lang="en-US" sz="1700" dirty="0">
                <a:solidFill>
                  <a:srgbClr val="003DA5"/>
                </a:solidFill>
                <a:latin typeface="Montserrat"/>
                <a:ea typeface="Montserrat"/>
                <a:cs typeface="Montserrat"/>
                <a:sym typeface="Montserrat"/>
              </a:rPr>
              <a:t>Joan,</a:t>
            </a:r>
            <a:r>
              <a:rPr lang="en-US" sz="1700" i="1" dirty="0">
                <a:solidFill>
                  <a:srgbClr val="003DA5"/>
                </a:solidFill>
                <a:latin typeface="Montserrat"/>
                <a:ea typeface="Montserrat"/>
                <a:cs typeface="Montserrat"/>
                <a:sym typeface="Montserrat"/>
              </a:rPr>
              <a:t> de DACB à Chef de Projet Relation Clients (ADV)</a:t>
            </a:r>
          </a:p>
          <a:p>
            <a:pPr marL="803275" lvl="0" indent="-285750">
              <a:buClr>
                <a:srgbClr val="003DA5"/>
              </a:buClr>
              <a:buSzPct val="100000"/>
              <a:buFont typeface="Arial" panose="020B0604020202020204" pitchFamily="34" charset="0"/>
              <a:buChar char="•"/>
            </a:pPr>
            <a:r>
              <a:rPr lang="en-US" sz="1700" i="1" dirty="0">
                <a:solidFill>
                  <a:srgbClr val="003DA5"/>
                </a:solidFill>
                <a:latin typeface="Montserrat"/>
                <a:ea typeface="Montserrat"/>
                <a:cs typeface="Montserrat"/>
                <a:sym typeface="Montserrat"/>
              </a:rPr>
              <a:t>Xavier, de Chargé de clientèle à Technicien SI </a:t>
            </a:r>
            <a:r>
              <a:rPr lang="en-US" sz="1700" i="1" dirty="0" err="1">
                <a:solidFill>
                  <a:srgbClr val="003DA5"/>
                </a:solidFill>
                <a:latin typeface="Montserrat"/>
                <a:ea typeface="Montserrat"/>
                <a:cs typeface="Montserrat"/>
                <a:sym typeface="Montserrat"/>
              </a:rPr>
              <a:t>Tertiaire</a:t>
            </a:r>
            <a:r>
              <a:rPr lang="en-US" sz="1700" i="1" dirty="0">
                <a:solidFill>
                  <a:srgbClr val="003DA5"/>
                </a:solidFill>
                <a:latin typeface="Montserrat"/>
                <a:ea typeface="Montserrat"/>
                <a:cs typeface="Montserrat"/>
                <a:sym typeface="Montserrat"/>
              </a:rPr>
              <a:t> (DSEM)</a:t>
            </a:r>
          </a:p>
          <a:p>
            <a:pPr marL="517525" lvl="0">
              <a:buClr>
                <a:srgbClr val="003DA5"/>
              </a:buClr>
              <a:buSzPct val="100000"/>
            </a:pPr>
            <a:endParaRPr lang="en-US" sz="1700" i="1" dirty="0">
              <a:solidFill>
                <a:srgbClr val="003DA5"/>
              </a:solidFill>
              <a:latin typeface="Montserrat"/>
              <a:ea typeface="Montserrat"/>
              <a:cs typeface="Montserrat"/>
              <a:sym typeface="Montserrat"/>
            </a:endParaRPr>
          </a:p>
        </p:txBody>
      </p:sp>
    </p:spTree>
    <p:extLst>
      <p:ext uri="{BB962C8B-B14F-4D97-AF65-F5344CB8AC3E}">
        <p14:creationId xmlns:p14="http://schemas.microsoft.com/office/powerpoint/2010/main" val="1471814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6035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7"/>
          </p:nvPr>
        </p:nvSpPr>
        <p:spPr/>
        <p:txBody>
          <a:bodyPr/>
          <a:lstStyle/>
          <a:p>
            <a:r>
              <a:rPr lang="fr-FR" dirty="0"/>
              <a:t>EMMA</a:t>
            </a:r>
          </a:p>
        </p:txBody>
      </p:sp>
      <p:sp>
        <p:nvSpPr>
          <p:cNvPr id="7" name="Google Shape;88;p17"/>
          <p:cNvSpPr txBox="1"/>
          <p:nvPr/>
        </p:nvSpPr>
        <p:spPr>
          <a:xfrm>
            <a:off x="318992" y="2818225"/>
            <a:ext cx="4548600" cy="3390070"/>
          </a:xfrm>
          <a:prstGeom prst="rect">
            <a:avLst/>
          </a:prstGeom>
          <a:noFill/>
          <a:ln>
            <a:noFill/>
          </a:ln>
        </p:spPr>
        <p:txBody>
          <a:bodyPr spcFirstLastPara="1" wrap="square" lIns="38750" tIns="38750" rIns="38750" bIns="38750" anchor="t" anchorCtr="0">
            <a:noAutofit/>
          </a:bodyPr>
          <a:lstStyle/>
          <a:p>
            <a:pPr marL="0" marR="0" lvl="0" indent="0" algn="l" rtl="0">
              <a:lnSpc>
                <a:spcPct val="107000"/>
              </a:lnSpc>
              <a:spcBef>
                <a:spcPts val="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1. </a:t>
            </a:r>
            <a:r>
              <a:rPr lang="en-US" sz="1200" b="1" i="0" u="none" strike="noStrike" cap="none" dirty="0" err="1">
                <a:solidFill>
                  <a:srgbClr val="003DA5"/>
                </a:solidFill>
                <a:latin typeface="Montserrat"/>
                <a:ea typeface="Montserrat"/>
                <a:cs typeface="Montserrat"/>
                <a:sym typeface="Montserrat"/>
              </a:rPr>
              <a:t>Pourquoi</a:t>
            </a:r>
            <a:r>
              <a:rPr lang="en-US" sz="1200" b="1" i="0" u="none" strike="noStrike" cap="none" dirty="0">
                <a:solidFill>
                  <a:srgbClr val="003DA5"/>
                </a:solidFill>
                <a:latin typeface="Montserrat"/>
                <a:ea typeface="Montserrat"/>
                <a:cs typeface="Montserrat"/>
                <a:sym typeface="Montserrat"/>
              </a:rPr>
              <a:t> avoir </a:t>
            </a:r>
            <a:r>
              <a:rPr lang="en-US" sz="1200" b="1" i="0" u="none" strike="noStrike" cap="none" dirty="0" err="1">
                <a:solidFill>
                  <a:srgbClr val="003DA5"/>
                </a:solidFill>
                <a:latin typeface="Montserrat"/>
                <a:ea typeface="Montserrat"/>
                <a:cs typeface="Montserrat"/>
                <a:sym typeface="Montserrat"/>
              </a:rPr>
              <a:t>choisi</a:t>
            </a:r>
            <a:r>
              <a:rPr lang="en-US" sz="1200" b="1" i="0" u="none" strike="noStrike" cap="none" dirty="0">
                <a:solidFill>
                  <a:srgbClr val="003DA5"/>
                </a:solidFill>
                <a:latin typeface="Montserrat"/>
                <a:ea typeface="Montserrat"/>
                <a:cs typeface="Montserrat"/>
                <a:sym typeface="Montserrat"/>
              </a:rPr>
              <a:t> ce métier ?</a:t>
            </a:r>
            <a:endParaRPr sz="500" dirty="0">
              <a:solidFill>
                <a:srgbClr val="003DA5"/>
              </a:solidFill>
            </a:endParaRPr>
          </a:p>
          <a:p>
            <a:r>
              <a:rPr lang="fr-FR" sz="1200" dirty="0">
                <a:solidFill>
                  <a:srgbClr val="003DA5"/>
                </a:solidFill>
                <a:latin typeface="Montserrat"/>
              </a:rPr>
              <a:t>J’ai choisi ce métier car il correspond à mes compétences manuelles et informatiques.</a:t>
            </a:r>
          </a:p>
          <a:p>
            <a:r>
              <a:rPr lang="fr-FR" sz="1200" dirty="0">
                <a:solidFill>
                  <a:srgbClr val="003DA5"/>
                </a:solidFill>
                <a:latin typeface="Montserrat"/>
              </a:rPr>
              <a:t>C’est un métier qui comble mon besoin d’apprendre (beaucoup de domaines techniques à maîtriser) et ma curiosité.</a:t>
            </a:r>
          </a:p>
          <a:p>
            <a:pPr marL="0" marR="0" lvl="0" indent="0" algn="l" rtl="0">
              <a:lnSpc>
                <a:spcPct val="107000"/>
              </a:lnSpc>
              <a:spcBef>
                <a:spcPts val="100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2. Comment avez-vous </a:t>
            </a:r>
            <a:r>
              <a:rPr lang="en-US" sz="1200" b="1" i="0" u="none" strike="noStrike" cap="none" dirty="0" err="1">
                <a:solidFill>
                  <a:srgbClr val="003DA5"/>
                </a:solidFill>
                <a:latin typeface="Montserrat"/>
                <a:ea typeface="Montserrat"/>
                <a:cs typeface="Montserrat"/>
                <a:sym typeface="Montserrat"/>
              </a:rPr>
              <a:t>réussi</a:t>
            </a:r>
            <a:r>
              <a:rPr lang="en-US" sz="1200" b="1" i="0" u="none" strike="noStrike" cap="none" dirty="0">
                <a:solidFill>
                  <a:srgbClr val="003DA5"/>
                </a:solidFill>
                <a:latin typeface="Montserrat"/>
                <a:ea typeface="Montserrat"/>
                <a:cs typeface="Montserrat"/>
                <a:sym typeface="Montserrat"/>
              </a:rPr>
              <a:t> ?</a:t>
            </a:r>
            <a:endParaRPr sz="500" dirty="0">
              <a:solidFill>
                <a:srgbClr val="003DA5"/>
              </a:solidFill>
            </a:endParaRPr>
          </a:p>
          <a:p>
            <a:pPr marL="0" marR="0" lvl="0" indent="0" algn="l" rtl="0">
              <a:lnSpc>
                <a:spcPct val="120000"/>
              </a:lnSpc>
              <a:spcBef>
                <a:spcPts val="0"/>
              </a:spcBef>
              <a:spcAft>
                <a:spcPts val="0"/>
              </a:spcAft>
              <a:buClr>
                <a:srgbClr val="073B92"/>
              </a:buClr>
              <a:buSzPts val="1200"/>
              <a:buFont typeface="Barlow"/>
              <a:buNone/>
            </a:pPr>
            <a:r>
              <a:rPr lang="fr-FR" sz="1200" dirty="0">
                <a:solidFill>
                  <a:srgbClr val="003DA5"/>
                </a:solidFill>
                <a:latin typeface="Montserrat"/>
              </a:rPr>
              <a:t>Je pense avoir réussi grâce a ma bonne prise d'informations (échanges avec un Technicien, supports communiqués par ma CEDP), mes capacités d’adaptation et une bonne aisance relationnelle.</a:t>
            </a:r>
          </a:p>
          <a:p>
            <a:pPr marL="0" marR="0" lvl="0" indent="0" algn="l" rtl="0">
              <a:lnSpc>
                <a:spcPct val="120000"/>
              </a:lnSpc>
              <a:spcBef>
                <a:spcPts val="0"/>
              </a:spcBef>
              <a:spcAft>
                <a:spcPts val="0"/>
              </a:spcAft>
              <a:buClr>
                <a:srgbClr val="073B92"/>
              </a:buClr>
              <a:buSzPts val="1200"/>
              <a:buFont typeface="Barlow"/>
              <a:buNone/>
            </a:pPr>
            <a:r>
              <a:rPr lang="en-US" sz="1200" b="1" i="0" u="none" strike="noStrike" cap="none" dirty="0">
                <a:solidFill>
                  <a:srgbClr val="003DA5"/>
                </a:solidFill>
                <a:latin typeface="Montserrat"/>
                <a:ea typeface="Montserrat"/>
                <a:cs typeface="Montserrat"/>
                <a:sym typeface="Montserrat"/>
              </a:rPr>
              <a:t>3. Vos </a:t>
            </a:r>
            <a:r>
              <a:rPr lang="en-US" sz="1200" b="1" i="0" u="none" strike="noStrike" cap="none" dirty="0" err="1">
                <a:solidFill>
                  <a:srgbClr val="003DA5"/>
                </a:solidFill>
                <a:latin typeface="Montserrat"/>
                <a:ea typeface="Montserrat"/>
                <a:cs typeface="Montserrat"/>
                <a:sym typeface="Montserrat"/>
              </a:rPr>
              <a:t>trucs</a:t>
            </a:r>
            <a:r>
              <a:rPr lang="en-US" sz="1200" b="1" i="0" u="none" strike="noStrike" cap="none" dirty="0">
                <a:solidFill>
                  <a:srgbClr val="003DA5"/>
                </a:solidFill>
                <a:latin typeface="Montserrat"/>
                <a:ea typeface="Montserrat"/>
                <a:cs typeface="Montserrat"/>
                <a:sym typeface="Montserrat"/>
              </a:rPr>
              <a:t> et </a:t>
            </a:r>
            <a:r>
              <a:rPr lang="en-US" sz="1200" b="1" i="0" u="none" strike="noStrike" cap="none" dirty="0" err="1">
                <a:solidFill>
                  <a:srgbClr val="003DA5"/>
                </a:solidFill>
                <a:latin typeface="Montserrat"/>
                <a:ea typeface="Montserrat"/>
                <a:cs typeface="Montserrat"/>
                <a:sym typeface="Montserrat"/>
              </a:rPr>
              <a:t>astuces</a:t>
            </a:r>
            <a:r>
              <a:rPr lang="en-US" sz="1200" b="1" i="0" u="none" strike="noStrike" cap="none" dirty="0">
                <a:solidFill>
                  <a:srgbClr val="003DA5"/>
                </a:solidFill>
                <a:latin typeface="Montserrat"/>
                <a:ea typeface="Montserrat"/>
                <a:cs typeface="Montserrat"/>
                <a:sym typeface="Montserrat"/>
              </a:rPr>
              <a:t> pour les autres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Je recommande de rester ouvert d’esprit, curieux, poser des questions et surtout s’investir !</a:t>
            </a:r>
            <a:endParaRPr sz="1200" dirty="0">
              <a:solidFill>
                <a:srgbClr val="003DA5"/>
              </a:solidFill>
              <a:latin typeface="Montserrat"/>
              <a:sym typeface="Montserrat"/>
            </a:endParaRPr>
          </a:p>
        </p:txBody>
      </p:sp>
      <p:sp>
        <p:nvSpPr>
          <p:cNvPr id="14" name="Espace réservé du texte 4"/>
          <p:cNvSpPr>
            <a:spLocks noGrp="1"/>
          </p:cNvSpPr>
          <p:nvPr>
            <p:ph type="body" sz="quarter" idx="19"/>
          </p:nvPr>
        </p:nvSpPr>
        <p:spPr>
          <a:xfrm>
            <a:off x="1735788" y="1096825"/>
            <a:ext cx="3015779" cy="555567"/>
          </a:xfrm>
        </p:spPr>
        <p:txBody>
          <a:bodyPr/>
          <a:lstStyle/>
          <a:p>
            <a:r>
              <a:rPr lang="fr-FR" dirty="0"/>
              <a:t>Emma T.</a:t>
            </a:r>
          </a:p>
        </p:txBody>
      </p:sp>
      <p:grpSp>
        <p:nvGrpSpPr>
          <p:cNvPr id="18" name="Groupe 17"/>
          <p:cNvGrpSpPr/>
          <p:nvPr/>
        </p:nvGrpSpPr>
        <p:grpSpPr>
          <a:xfrm>
            <a:off x="217749" y="6618008"/>
            <a:ext cx="8714543" cy="593094"/>
            <a:chOff x="217749" y="6641861"/>
            <a:chExt cx="8714543" cy="593094"/>
          </a:xfrm>
        </p:grpSpPr>
        <p:sp>
          <p:nvSpPr>
            <p:cNvPr id="19" name="Google Shape;83;p17"/>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2"/>
                </a:rPr>
                <a:t>https://www.rh.laposte.fr/emrg-ile-de-france</a:t>
              </a:r>
              <a:endParaRPr sz="1400" dirty="0">
                <a:solidFill>
                  <a:schemeClr val="bg1"/>
                </a:solidFill>
              </a:endParaRP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sp>
        <p:nvSpPr>
          <p:cNvPr id="13" name="Titre 1"/>
          <p:cNvSpPr>
            <a:spLocks noGrp="1"/>
          </p:cNvSpPr>
          <p:nvPr>
            <p:ph type="title"/>
          </p:nvPr>
        </p:nvSpPr>
        <p:spPr>
          <a:xfrm>
            <a:off x="1722965" y="200233"/>
            <a:ext cx="6848380" cy="1190500"/>
          </a:xfrm>
        </p:spPr>
        <p:txBody>
          <a:bodyPr/>
          <a:lstStyle/>
          <a:p>
            <a:r>
              <a:rPr lang="fr-FR" sz="2400" dirty="0"/>
              <a:t>DE FACTRICE (BSCC) À TECHNICIENNE SI (DSEM)</a:t>
            </a:r>
          </a:p>
        </p:txBody>
      </p:sp>
      <p:sp>
        <p:nvSpPr>
          <p:cNvPr id="12" name="Google Shape;95;p17"/>
          <p:cNvSpPr txBox="1"/>
          <p:nvPr/>
        </p:nvSpPr>
        <p:spPr>
          <a:xfrm>
            <a:off x="5139590" y="2853729"/>
            <a:ext cx="2964882" cy="2554397"/>
          </a:xfrm>
          <a:prstGeom prst="rect">
            <a:avLst/>
          </a:prstGeom>
          <a:noFill/>
          <a:ln>
            <a:noFill/>
          </a:ln>
        </p:spPr>
        <p:txBody>
          <a:bodyPr spcFirstLastPara="1" wrap="square" lIns="38750" tIns="38750" rIns="38750" bIns="38750" anchor="t" anchorCtr="0">
            <a:noAutofit/>
          </a:bodyPr>
          <a:lstStyle/>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ea typeface="Montserrat"/>
                <a:cs typeface="Montserrat"/>
                <a:sym typeface="Montserrat"/>
              </a:rPr>
              <a:t>Emma est d'ores et déjà un très bon élément de l'équipe, qui s'est parfaitement intégrée avec l'aide d'un collègue qu'elle connaissait sur place. Elle a l'air épanouie de ce changement professionnel. Il reste maintenant à développer ses compétences techniques au fil de l'eau !</a:t>
            </a:r>
          </a:p>
          <a:p>
            <a:pPr marL="0" lvl="0" indent="0" algn="l" rtl="0">
              <a:lnSpc>
                <a:spcPct val="115000"/>
              </a:lnSpc>
              <a:spcBef>
                <a:spcPts val="0"/>
              </a:spcBef>
              <a:spcAft>
                <a:spcPts val="0"/>
              </a:spcAft>
              <a:buClr>
                <a:schemeClr val="dk1"/>
              </a:buClr>
              <a:buSzPts val="1100"/>
              <a:buFont typeface="Arial"/>
              <a:buNone/>
            </a:pPr>
            <a:endParaRPr lang="fr-FR" sz="1200" dirty="0">
              <a:solidFill>
                <a:srgbClr val="003DA5"/>
              </a:solidFill>
              <a:latin typeface="Montserrat"/>
              <a:ea typeface="Montserrat"/>
              <a:cs typeface="Montserrat"/>
              <a:sym typeface="Montserrat"/>
            </a:endParaRPr>
          </a:p>
          <a:p>
            <a:pPr marL="0" lvl="0" indent="0" algn="l" rtl="0">
              <a:lnSpc>
                <a:spcPct val="115000"/>
              </a:lnSpc>
              <a:spcBef>
                <a:spcPts val="0"/>
              </a:spcBef>
              <a:spcAft>
                <a:spcPts val="0"/>
              </a:spcAft>
              <a:buClr>
                <a:schemeClr val="dk1"/>
              </a:buClr>
              <a:buSzPts val="1100"/>
              <a:buFont typeface="Arial"/>
              <a:buNone/>
            </a:pPr>
            <a:r>
              <a:rPr lang="fr-FR" sz="1200" b="1" i="1" dirty="0">
                <a:solidFill>
                  <a:srgbClr val="003DA5"/>
                </a:solidFill>
                <a:latin typeface="Montserrat"/>
                <a:ea typeface="Montserrat"/>
                <a:cs typeface="Montserrat"/>
                <a:sym typeface="Montserrat"/>
              </a:rPr>
              <a:t>Frédéric V. </a:t>
            </a:r>
          </a:p>
          <a:p>
            <a:pPr marL="0" lvl="0" indent="0" algn="l" rtl="0">
              <a:lnSpc>
                <a:spcPct val="115000"/>
              </a:lnSpc>
              <a:spcBef>
                <a:spcPts val="0"/>
              </a:spcBef>
              <a:spcAft>
                <a:spcPts val="0"/>
              </a:spcAft>
              <a:buClr>
                <a:schemeClr val="dk1"/>
              </a:buClr>
              <a:buSzPts val="1100"/>
              <a:buFont typeface="Arial"/>
              <a:buNone/>
            </a:pPr>
            <a:r>
              <a:rPr lang="fr-FR" sz="1200" b="1" i="1" dirty="0">
                <a:solidFill>
                  <a:srgbClr val="003DA5"/>
                </a:solidFill>
                <a:latin typeface="Montserrat"/>
                <a:ea typeface="Montserrat"/>
                <a:cs typeface="Montserrat"/>
                <a:sym typeface="Montserrat"/>
              </a:rPr>
              <a:t>Responsable support DSEM</a:t>
            </a:r>
            <a:endParaRPr sz="1200" b="1" i="1" dirty="0">
              <a:solidFill>
                <a:srgbClr val="003DA5"/>
              </a:solidFill>
              <a:latin typeface="Montserrat"/>
              <a:ea typeface="Montserrat"/>
              <a:cs typeface="Montserrat"/>
              <a:sym typeface="Montserrat"/>
            </a:endParaRPr>
          </a:p>
        </p:txBody>
      </p:sp>
      <p:sp>
        <p:nvSpPr>
          <p:cNvPr id="15" name="Google Shape;94;p17"/>
          <p:cNvSpPr txBox="1"/>
          <p:nvPr/>
        </p:nvSpPr>
        <p:spPr>
          <a:xfrm>
            <a:off x="8313849" y="2643894"/>
            <a:ext cx="2281186" cy="3564401"/>
          </a:xfrm>
          <a:prstGeom prst="rect">
            <a:avLst/>
          </a:prstGeom>
          <a:noFill/>
          <a:ln>
            <a:noFill/>
          </a:ln>
        </p:spPr>
        <p:txBody>
          <a:bodyPr spcFirstLastPara="1" wrap="square" lIns="38750" tIns="38750" rIns="38750" bIns="38750" anchor="t" anchorCtr="0">
            <a:noAutofit/>
          </a:bodyPr>
          <a:lstStyle/>
          <a:p>
            <a:pPr>
              <a:lnSpc>
                <a:spcPct val="115000"/>
              </a:lnSpc>
              <a:buClr>
                <a:schemeClr val="dk1"/>
              </a:buClr>
              <a:buSzPts val="1100"/>
            </a:pPr>
            <a:r>
              <a:rPr lang="fr-FR" sz="1200" dirty="0">
                <a:solidFill>
                  <a:srgbClr val="003DA5"/>
                </a:solidFill>
                <a:latin typeface="Montserrat"/>
                <a:ea typeface="Montserrat"/>
                <a:cs typeface="Montserrat"/>
                <a:sym typeface="Montserrat"/>
              </a:rPr>
              <a:t>Emma n'imaginait pas forcément rejoindre la DSEM avant de croiser un ex-collègue devenu Technicien. En prenant le temps de se renseigner concrètement sur le métier, elle s'est rendu compte qu'elle avait de bons pré-requis pour le métier et qu'il pourrait lui plaire. De plus, cela lui a donné une crédibilité certaine pour les sélections.</a:t>
            </a:r>
          </a:p>
          <a:p>
            <a:pPr>
              <a:lnSpc>
                <a:spcPct val="115000"/>
              </a:lnSpc>
              <a:buClr>
                <a:schemeClr val="dk1"/>
              </a:buClr>
              <a:buSzPts val="1100"/>
            </a:pPr>
            <a:endParaRPr lang="fr-FR" sz="1200" i="1" dirty="0">
              <a:solidFill>
                <a:srgbClr val="003DA5"/>
              </a:solidFill>
              <a:latin typeface="Montserrat"/>
              <a:ea typeface="Montserrat"/>
              <a:cs typeface="Montserrat"/>
              <a:sym typeface="Montserrat"/>
            </a:endParaRPr>
          </a:p>
          <a:p>
            <a:pPr>
              <a:lnSpc>
                <a:spcPct val="115000"/>
              </a:lnSpc>
              <a:buClr>
                <a:schemeClr val="dk1"/>
              </a:buClr>
              <a:buSzPts val="1100"/>
            </a:pPr>
            <a:r>
              <a:rPr lang="fr-FR" sz="1200" b="1" i="1" dirty="0">
                <a:solidFill>
                  <a:srgbClr val="003DA5"/>
                </a:solidFill>
                <a:latin typeface="Montserrat"/>
                <a:ea typeface="Montserrat"/>
                <a:cs typeface="Montserrat"/>
                <a:sym typeface="Montserrat"/>
              </a:rPr>
              <a:t>Karina S. </a:t>
            </a:r>
            <a:r>
              <a:rPr lang="fr-FR" sz="1200" b="1" i="1" dirty="0">
                <a:solidFill>
                  <a:srgbClr val="003DA5"/>
                </a:solidFill>
                <a:latin typeface="Montserrat"/>
              </a:rPr>
              <a:t>CEDP</a:t>
            </a:r>
            <a:endParaRPr lang="en-US" sz="1200" b="1" i="1" dirty="0">
              <a:solidFill>
                <a:srgbClr val="003DA5"/>
              </a:solidFill>
              <a:latin typeface="Montserrat"/>
              <a:ea typeface="Montserrat"/>
              <a:cs typeface="Montserrat"/>
            </a:endParaRPr>
          </a:p>
        </p:txBody>
      </p:sp>
      <p:pic>
        <p:nvPicPr>
          <p:cNvPr id="5" name="Image 4" descr="Une image contenant Visage humain, habits, personne, sourire&#10;&#10;Description générée automatiquement">
            <a:extLst>
              <a:ext uri="{FF2B5EF4-FFF2-40B4-BE49-F238E27FC236}">
                <a16:creationId xmlns:a16="http://schemas.microsoft.com/office/drawing/2014/main" id="{73700C01-1FB0-238A-FF15-1963C52904AA}"/>
              </a:ext>
            </a:extLst>
          </p:cNvPr>
          <p:cNvPicPr>
            <a:picLocks noChangeAspect="1"/>
          </p:cNvPicPr>
          <p:nvPr/>
        </p:nvPicPr>
        <p:blipFill>
          <a:blip r:embed="rId4"/>
          <a:stretch>
            <a:fillRect/>
          </a:stretch>
        </p:blipFill>
        <p:spPr>
          <a:xfrm>
            <a:off x="337378" y="183093"/>
            <a:ext cx="1084523" cy="1446030"/>
          </a:xfrm>
          <a:prstGeom prst="rect">
            <a:avLst/>
          </a:prstGeom>
        </p:spPr>
      </p:pic>
    </p:spTree>
    <p:extLst>
      <p:ext uri="{BB962C8B-B14F-4D97-AF65-F5344CB8AC3E}">
        <p14:creationId xmlns:p14="http://schemas.microsoft.com/office/powerpoint/2010/main" val="3011752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re 1"/>
          <p:cNvSpPr>
            <a:spLocks noGrp="1"/>
          </p:cNvSpPr>
          <p:nvPr>
            <p:ph type="title"/>
          </p:nvPr>
        </p:nvSpPr>
        <p:spPr>
          <a:xfrm>
            <a:off x="1722965" y="200233"/>
            <a:ext cx="8872070" cy="1151147"/>
          </a:xfrm>
        </p:spPr>
        <p:txBody>
          <a:bodyPr/>
          <a:lstStyle/>
          <a:p>
            <a:r>
              <a:rPr lang="fr-FR" sz="2400" dirty="0"/>
              <a:t>DE DIRECTEUR ADJOINT CONSEIL BANCAIRE-DACB (BGPN) À CHEF DE PROJET RELATION CLIENT/ADV (BGPN)</a:t>
            </a:r>
          </a:p>
        </p:txBody>
      </p:sp>
      <p:sp>
        <p:nvSpPr>
          <p:cNvPr id="2" name="Espace réservé du texte 1"/>
          <p:cNvSpPr>
            <a:spLocks noGrp="1"/>
          </p:cNvSpPr>
          <p:nvPr>
            <p:ph type="body" sz="quarter" idx="17"/>
          </p:nvPr>
        </p:nvSpPr>
        <p:spPr/>
        <p:txBody>
          <a:bodyPr/>
          <a:lstStyle/>
          <a:p>
            <a:r>
              <a:rPr lang="fr-FR" dirty="0"/>
              <a:t>JOAN</a:t>
            </a:r>
          </a:p>
        </p:txBody>
      </p:sp>
      <p:sp>
        <p:nvSpPr>
          <p:cNvPr id="7" name="Google Shape;88;p17"/>
          <p:cNvSpPr txBox="1"/>
          <p:nvPr/>
        </p:nvSpPr>
        <p:spPr>
          <a:xfrm>
            <a:off x="318992" y="2818225"/>
            <a:ext cx="4548600" cy="3390070"/>
          </a:xfrm>
          <a:prstGeom prst="rect">
            <a:avLst/>
          </a:prstGeom>
          <a:noFill/>
          <a:ln>
            <a:noFill/>
          </a:ln>
        </p:spPr>
        <p:txBody>
          <a:bodyPr spcFirstLastPara="1" wrap="square" lIns="38750" tIns="38750" rIns="38750" bIns="38750" anchor="t" anchorCtr="0">
            <a:noAutofit/>
          </a:bodyPr>
          <a:lstStyle/>
          <a:p>
            <a:pPr marL="0" marR="0" lvl="0" indent="0" algn="l" rtl="0">
              <a:lnSpc>
                <a:spcPct val="107000"/>
              </a:lnSpc>
              <a:spcBef>
                <a:spcPts val="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1. </a:t>
            </a:r>
            <a:r>
              <a:rPr lang="en-US" sz="1200" b="1" i="0" u="none" strike="noStrike" cap="none" dirty="0" err="1">
                <a:solidFill>
                  <a:srgbClr val="003DA5"/>
                </a:solidFill>
                <a:latin typeface="Montserrat"/>
                <a:ea typeface="Montserrat"/>
                <a:cs typeface="Montserrat"/>
                <a:sym typeface="Montserrat"/>
              </a:rPr>
              <a:t>Pourquoi</a:t>
            </a:r>
            <a:r>
              <a:rPr lang="en-US" sz="1200" b="1" i="0" u="none" strike="noStrike" cap="none" dirty="0">
                <a:solidFill>
                  <a:srgbClr val="003DA5"/>
                </a:solidFill>
                <a:latin typeface="Montserrat"/>
                <a:ea typeface="Montserrat"/>
                <a:cs typeface="Montserrat"/>
                <a:sym typeface="Montserrat"/>
              </a:rPr>
              <a:t> avoir </a:t>
            </a:r>
            <a:r>
              <a:rPr lang="en-US" sz="1200" b="1" i="0" u="none" strike="noStrike" cap="none" dirty="0" err="1">
                <a:solidFill>
                  <a:srgbClr val="003DA5"/>
                </a:solidFill>
                <a:latin typeface="Montserrat"/>
                <a:ea typeface="Montserrat"/>
                <a:cs typeface="Montserrat"/>
                <a:sym typeface="Montserrat"/>
              </a:rPr>
              <a:t>choisi</a:t>
            </a:r>
            <a:r>
              <a:rPr lang="en-US" sz="1200" b="1" i="0" u="none" strike="noStrike" cap="none" dirty="0">
                <a:solidFill>
                  <a:srgbClr val="003DA5"/>
                </a:solidFill>
                <a:latin typeface="Montserrat"/>
                <a:ea typeface="Montserrat"/>
                <a:cs typeface="Montserrat"/>
                <a:sym typeface="Montserrat"/>
              </a:rPr>
              <a:t> ce métier ?</a:t>
            </a:r>
            <a:endParaRPr sz="500" dirty="0">
              <a:solidFill>
                <a:srgbClr val="003DA5"/>
              </a:solidFill>
            </a:endParaRPr>
          </a:p>
          <a:p>
            <a:r>
              <a:rPr lang="fr-FR" sz="1200" dirty="0">
                <a:solidFill>
                  <a:srgbClr val="003DA5"/>
                </a:solidFill>
                <a:latin typeface="Montserrat"/>
              </a:rPr>
              <a:t>L'envie de réaliser un nouveau challenge en faisant un métier totalement différent de mes précédentes expériences mais pour lequel je pouvais mettre à profit ma polyvalence et mon relationnel</a:t>
            </a:r>
          </a:p>
          <a:p>
            <a:r>
              <a:rPr lang="fr-FR" sz="1200" dirty="0">
                <a:solidFill>
                  <a:srgbClr val="003DA5"/>
                </a:solidFill>
                <a:latin typeface="Montserrat"/>
              </a:rPr>
              <a:t>.</a:t>
            </a:r>
            <a:r>
              <a:rPr lang="en-US" sz="1200" b="1" i="0" u="none" strike="noStrike" cap="none" dirty="0">
                <a:solidFill>
                  <a:srgbClr val="003DA5"/>
                </a:solidFill>
                <a:latin typeface="Montserrat"/>
                <a:ea typeface="Montserrat"/>
                <a:cs typeface="Montserrat"/>
                <a:sym typeface="Montserrat"/>
              </a:rPr>
              <a:t>2. Comment avez-vous </a:t>
            </a:r>
            <a:r>
              <a:rPr lang="en-US" sz="1200" b="1" i="0" u="none" strike="noStrike" cap="none" dirty="0" err="1">
                <a:solidFill>
                  <a:srgbClr val="003DA5"/>
                </a:solidFill>
                <a:latin typeface="Montserrat"/>
                <a:ea typeface="Montserrat"/>
                <a:cs typeface="Montserrat"/>
                <a:sym typeface="Montserrat"/>
              </a:rPr>
              <a:t>réussi</a:t>
            </a:r>
            <a:r>
              <a:rPr lang="en-US" sz="1200" b="1" i="0" u="none" strike="noStrike" cap="none" dirty="0">
                <a:solidFill>
                  <a:srgbClr val="003DA5"/>
                </a:solidFill>
                <a:latin typeface="Montserrat"/>
                <a:ea typeface="Montserrat"/>
                <a:cs typeface="Montserrat"/>
                <a:sym typeface="Montserrat"/>
              </a:rPr>
              <a:t> ?</a:t>
            </a:r>
            <a:endParaRPr sz="500" dirty="0">
              <a:solidFill>
                <a:srgbClr val="003DA5"/>
              </a:solidFill>
            </a:endParaRPr>
          </a:p>
          <a:p>
            <a:pPr marL="0" marR="0" lvl="0" indent="0" algn="l" rtl="0">
              <a:lnSpc>
                <a:spcPct val="120000"/>
              </a:lnSpc>
              <a:spcBef>
                <a:spcPts val="0"/>
              </a:spcBef>
              <a:spcAft>
                <a:spcPts val="0"/>
              </a:spcAft>
              <a:buClr>
                <a:srgbClr val="073B92"/>
              </a:buClr>
              <a:buSzPts val="1200"/>
              <a:buFont typeface="Barlow"/>
              <a:buNone/>
            </a:pPr>
            <a:r>
              <a:rPr lang="fr-FR" sz="1200" dirty="0">
                <a:solidFill>
                  <a:srgbClr val="003DA5"/>
                </a:solidFill>
                <a:latin typeface="Montserrat"/>
              </a:rPr>
              <a:t>J’ai occupé successivement les postes de Rec, </a:t>
            </a:r>
            <a:r>
              <a:rPr lang="fr-FR" sz="1200" dirty="0" err="1">
                <a:solidFill>
                  <a:srgbClr val="003DA5"/>
                </a:solidFill>
                <a:latin typeface="Montserrat"/>
              </a:rPr>
              <a:t>Rcpart</a:t>
            </a:r>
            <a:r>
              <a:rPr lang="fr-FR" sz="1200" dirty="0">
                <a:solidFill>
                  <a:srgbClr val="003DA5"/>
                </a:solidFill>
                <a:latin typeface="Montserrat"/>
              </a:rPr>
              <a:t>, </a:t>
            </a:r>
            <a:r>
              <a:rPr lang="fr-FR" sz="1200" dirty="0" err="1">
                <a:solidFill>
                  <a:srgbClr val="003DA5"/>
                </a:solidFill>
                <a:latin typeface="Montserrat"/>
              </a:rPr>
              <a:t>Dacb</a:t>
            </a:r>
            <a:r>
              <a:rPr lang="fr-FR" sz="1200" dirty="0">
                <a:solidFill>
                  <a:srgbClr val="003DA5"/>
                </a:solidFill>
                <a:latin typeface="Montserrat"/>
              </a:rPr>
              <a:t>. Cela m'a permis d'acquérir une vision 360° des bureaux de Poste et de pouvoir aujourd'hui amener une expertise terrain dans la gestion des projets.</a:t>
            </a:r>
          </a:p>
          <a:p>
            <a:pPr marL="0" marR="0" lvl="0" indent="0" algn="l" rtl="0">
              <a:lnSpc>
                <a:spcPct val="120000"/>
              </a:lnSpc>
              <a:spcBef>
                <a:spcPts val="0"/>
              </a:spcBef>
              <a:spcAft>
                <a:spcPts val="0"/>
              </a:spcAft>
              <a:buClr>
                <a:srgbClr val="073B92"/>
              </a:buClr>
              <a:buSzPts val="1200"/>
              <a:buFont typeface="Barlow"/>
              <a:buNone/>
            </a:pPr>
            <a:r>
              <a:rPr lang="en-US" sz="1200" b="1" i="0" u="none" strike="noStrike" cap="none" dirty="0">
                <a:solidFill>
                  <a:srgbClr val="003DA5"/>
                </a:solidFill>
                <a:latin typeface="Montserrat"/>
                <a:ea typeface="Montserrat"/>
                <a:cs typeface="Montserrat"/>
                <a:sym typeface="Montserrat"/>
              </a:rPr>
              <a:t>3. Vos </a:t>
            </a:r>
            <a:r>
              <a:rPr lang="en-US" sz="1200" b="1" i="0" u="none" strike="noStrike" cap="none" dirty="0" err="1">
                <a:solidFill>
                  <a:srgbClr val="003DA5"/>
                </a:solidFill>
                <a:latin typeface="Montserrat"/>
                <a:ea typeface="Montserrat"/>
                <a:cs typeface="Montserrat"/>
                <a:sym typeface="Montserrat"/>
              </a:rPr>
              <a:t>trucs</a:t>
            </a:r>
            <a:r>
              <a:rPr lang="en-US" sz="1200" b="1" i="0" u="none" strike="noStrike" cap="none" dirty="0">
                <a:solidFill>
                  <a:srgbClr val="003DA5"/>
                </a:solidFill>
                <a:latin typeface="Montserrat"/>
                <a:ea typeface="Montserrat"/>
                <a:cs typeface="Montserrat"/>
                <a:sym typeface="Montserrat"/>
              </a:rPr>
              <a:t> et </a:t>
            </a:r>
            <a:r>
              <a:rPr lang="en-US" sz="1200" b="1" i="0" u="none" strike="noStrike" cap="none" dirty="0" err="1">
                <a:solidFill>
                  <a:srgbClr val="003DA5"/>
                </a:solidFill>
                <a:latin typeface="Montserrat"/>
                <a:ea typeface="Montserrat"/>
                <a:cs typeface="Montserrat"/>
                <a:sym typeface="Montserrat"/>
              </a:rPr>
              <a:t>astuces</a:t>
            </a:r>
            <a:r>
              <a:rPr lang="en-US" sz="1200" b="1" i="0" u="none" strike="noStrike" cap="none" dirty="0">
                <a:solidFill>
                  <a:srgbClr val="003DA5"/>
                </a:solidFill>
                <a:latin typeface="Montserrat"/>
                <a:ea typeface="Montserrat"/>
                <a:cs typeface="Montserrat"/>
                <a:sym typeface="Montserrat"/>
              </a:rPr>
              <a:t> pour les autres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Avoir l’audace et la persévérance de croire en son projet professionnel. Se donner les moyens de le réaliser en :- consultant la fiche de poste sur M@p - sollicitant des personnes au sein du Groupe déjà en poste. - se formant en amont grâce aux e-learning et ateliers EMRG sur </a:t>
            </a:r>
            <a:r>
              <a:rPr lang="fr-FR" sz="1200" dirty="0" err="1">
                <a:solidFill>
                  <a:srgbClr val="003DA5"/>
                </a:solidFill>
                <a:latin typeface="Montserrat"/>
              </a:rPr>
              <a:t>Maformation</a:t>
            </a:r>
            <a:r>
              <a:rPr lang="fr-FR" sz="1200" dirty="0">
                <a:solidFill>
                  <a:srgbClr val="003DA5"/>
                </a:solidFill>
                <a:latin typeface="Montserrat"/>
              </a:rPr>
              <a:t>.</a:t>
            </a:r>
            <a:endParaRPr sz="1200" dirty="0">
              <a:solidFill>
                <a:srgbClr val="003DA5"/>
              </a:solidFill>
              <a:latin typeface="Montserrat"/>
              <a:sym typeface="Montserrat"/>
            </a:endParaRPr>
          </a:p>
        </p:txBody>
      </p:sp>
      <p:sp>
        <p:nvSpPr>
          <p:cNvPr id="14" name="Espace réservé du texte 4"/>
          <p:cNvSpPr>
            <a:spLocks noGrp="1"/>
          </p:cNvSpPr>
          <p:nvPr>
            <p:ph type="body" sz="quarter" idx="19"/>
          </p:nvPr>
        </p:nvSpPr>
        <p:spPr>
          <a:xfrm>
            <a:off x="1722965" y="1381405"/>
            <a:ext cx="3015779" cy="555567"/>
          </a:xfrm>
        </p:spPr>
        <p:txBody>
          <a:bodyPr/>
          <a:lstStyle/>
          <a:p>
            <a:r>
              <a:rPr lang="fr-FR" dirty="0"/>
              <a:t>Joan B.</a:t>
            </a:r>
          </a:p>
        </p:txBody>
      </p:sp>
      <p:grpSp>
        <p:nvGrpSpPr>
          <p:cNvPr id="18" name="Groupe 17"/>
          <p:cNvGrpSpPr/>
          <p:nvPr/>
        </p:nvGrpSpPr>
        <p:grpSpPr>
          <a:xfrm>
            <a:off x="217749" y="6618008"/>
            <a:ext cx="8714543" cy="593094"/>
            <a:chOff x="217749" y="6641861"/>
            <a:chExt cx="8714543" cy="593094"/>
          </a:xfrm>
        </p:grpSpPr>
        <p:sp>
          <p:nvSpPr>
            <p:cNvPr id="19" name="Google Shape;83;p17"/>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2"/>
                </a:rPr>
                <a:t>https://www.rh.laposte.fr/emrg-ile-de-france</a:t>
              </a:r>
              <a:endParaRPr sz="1400" dirty="0">
                <a:solidFill>
                  <a:schemeClr val="bg1"/>
                </a:solidFill>
              </a:endParaRP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sp>
        <p:nvSpPr>
          <p:cNvPr id="12" name="Google Shape;95;p17"/>
          <p:cNvSpPr txBox="1"/>
          <p:nvPr/>
        </p:nvSpPr>
        <p:spPr>
          <a:xfrm>
            <a:off x="5039360" y="2529841"/>
            <a:ext cx="3108960" cy="3169920"/>
          </a:xfrm>
          <a:prstGeom prst="rect">
            <a:avLst/>
          </a:prstGeom>
          <a:noFill/>
          <a:ln>
            <a:noFill/>
          </a:ln>
        </p:spPr>
        <p:txBody>
          <a:bodyPr spcFirstLastPara="1" wrap="square" lIns="38750" tIns="38750" rIns="38750" bIns="38750" anchor="t" anchorCtr="0">
            <a:noAutofit/>
          </a:bodyPr>
          <a:lstStyle/>
          <a:p>
            <a:pPr marL="0" lvl="0" indent="0" algn="l" rtl="0">
              <a:lnSpc>
                <a:spcPct val="115000"/>
              </a:lnSpc>
              <a:spcBef>
                <a:spcPts val="0"/>
              </a:spcBef>
              <a:spcAft>
                <a:spcPts val="0"/>
              </a:spcAft>
              <a:buClr>
                <a:schemeClr val="dk1"/>
              </a:buClr>
              <a:buSzPts val="1100"/>
              <a:buFont typeface="Arial"/>
              <a:buNone/>
            </a:pPr>
            <a:r>
              <a:rPr lang="fr-FR" sz="1000" dirty="0">
                <a:solidFill>
                  <a:srgbClr val="003DA5"/>
                </a:solidFill>
                <a:latin typeface="Montserrat"/>
                <a:ea typeface="Montserrat"/>
                <a:cs typeface="Montserrat"/>
                <a:sym typeface="Montserrat"/>
              </a:rPr>
              <a:t>"Avec sa manager direct, Malala, nous sommes ravies d’avoir accueilli Joan B. au sein de l’équipe, dédiée, aux bases de connaissance pour les centres de relation client à distance. Son expérience approfondie du réseau de distribution physique apporte une perspective précieuse à nos projets. La mobilité interne de Joan démontre non seulement sa capacité d'adaptation, mais aussi l'importance que nous accordons au développement des compétences au sein de notre groupe. Son profil, alliant la connaissance du terrain et des activités des chargés de clientèle, renforce considérablement notre capacité à créer des procédures pertinentes et efficaces pour nos centres de relation client. L'intégration de Joan illustre notre engagement à favoriser la synergie entre les différentes activités de notre organisation, contribuant ainsi à l'amélioration continue de nos services. </a:t>
            </a:r>
          </a:p>
          <a:p>
            <a:pPr marL="0" lvl="0" indent="0" algn="l" rtl="0">
              <a:lnSpc>
                <a:spcPct val="115000"/>
              </a:lnSpc>
              <a:spcBef>
                <a:spcPts val="0"/>
              </a:spcBef>
              <a:spcAft>
                <a:spcPts val="0"/>
              </a:spcAft>
              <a:buClr>
                <a:schemeClr val="dk1"/>
              </a:buClr>
              <a:buSzPts val="1100"/>
              <a:buFont typeface="Arial"/>
              <a:buNone/>
            </a:pPr>
            <a:r>
              <a:rPr lang="fr-FR" sz="1000" b="1" dirty="0">
                <a:solidFill>
                  <a:srgbClr val="003DA5"/>
                </a:solidFill>
                <a:latin typeface="Montserrat"/>
                <a:ea typeface="Montserrat"/>
                <a:cs typeface="Montserrat"/>
                <a:sym typeface="Montserrat"/>
              </a:rPr>
              <a:t>Deborah, Responsable Relation Clients/ADV</a:t>
            </a:r>
            <a:endParaRPr sz="1000" b="1" i="1" dirty="0">
              <a:solidFill>
                <a:srgbClr val="003DA5"/>
              </a:solidFill>
              <a:latin typeface="Montserrat"/>
              <a:ea typeface="Montserrat"/>
              <a:cs typeface="Montserrat"/>
              <a:sym typeface="Montserrat"/>
            </a:endParaRPr>
          </a:p>
        </p:txBody>
      </p:sp>
      <p:sp>
        <p:nvSpPr>
          <p:cNvPr id="15" name="Google Shape;94;p17"/>
          <p:cNvSpPr txBox="1"/>
          <p:nvPr/>
        </p:nvSpPr>
        <p:spPr>
          <a:xfrm>
            <a:off x="8313849" y="2643894"/>
            <a:ext cx="2281186" cy="3564401"/>
          </a:xfrm>
          <a:prstGeom prst="rect">
            <a:avLst/>
          </a:prstGeom>
          <a:noFill/>
          <a:ln>
            <a:noFill/>
          </a:ln>
        </p:spPr>
        <p:txBody>
          <a:bodyPr spcFirstLastPara="1" wrap="square" lIns="38750" tIns="38750" rIns="38750" bIns="38750" anchor="t" anchorCtr="0">
            <a:noAutofit/>
          </a:bodyPr>
          <a:lstStyle/>
          <a:p>
            <a:pPr>
              <a:lnSpc>
                <a:spcPct val="115000"/>
              </a:lnSpc>
              <a:buClr>
                <a:schemeClr val="dk1"/>
              </a:buClr>
              <a:buSzPts val="1100"/>
            </a:pPr>
            <a:r>
              <a:rPr lang="fr-FR" sz="1050" dirty="0">
                <a:solidFill>
                  <a:srgbClr val="003DA5"/>
                </a:solidFill>
                <a:latin typeface="Montserrat"/>
                <a:ea typeface="Montserrat"/>
                <a:cs typeface="Montserrat"/>
                <a:sym typeface="Montserrat"/>
              </a:rPr>
              <a:t>Après un parcours professionnel essentiellement en bureau, Joan voulait évoluer vers un autre horizon. Son expérience du terrain et nos échanges l'ont motivée pour candidater en Direction, chose qu'elle n'envisageait pas justement à cause de son parcours. Elle a pris confiance en elle, pris conscience de ses compétences pour ce poste. Une collaboratrice très dynamique et investie dans son projet. Je suis ravie d'avoir pu l'aider à se projeter, avancer et réaliser son projet.</a:t>
            </a:r>
            <a:endParaRPr lang="fr-FR" sz="1050" i="1" dirty="0">
              <a:solidFill>
                <a:srgbClr val="003DA5"/>
              </a:solidFill>
              <a:latin typeface="Montserrat"/>
              <a:ea typeface="Montserrat"/>
              <a:cs typeface="Montserrat"/>
              <a:sym typeface="Montserrat"/>
            </a:endParaRPr>
          </a:p>
          <a:p>
            <a:pPr>
              <a:lnSpc>
                <a:spcPct val="115000"/>
              </a:lnSpc>
              <a:buClr>
                <a:schemeClr val="dk1"/>
              </a:buClr>
              <a:buSzPts val="1100"/>
            </a:pPr>
            <a:r>
              <a:rPr lang="fr-FR" sz="1200" b="1" i="1" dirty="0">
                <a:solidFill>
                  <a:srgbClr val="003DA5"/>
                </a:solidFill>
                <a:latin typeface="Montserrat"/>
                <a:ea typeface="Montserrat"/>
                <a:cs typeface="Montserrat"/>
                <a:sym typeface="Montserrat"/>
              </a:rPr>
              <a:t>Anne H. </a:t>
            </a:r>
            <a:r>
              <a:rPr lang="fr-FR" sz="1200" b="1" i="1" dirty="0">
                <a:solidFill>
                  <a:srgbClr val="003DA5"/>
                </a:solidFill>
                <a:latin typeface="Montserrat"/>
              </a:rPr>
              <a:t>CEDP</a:t>
            </a:r>
            <a:endParaRPr lang="en-US" sz="1200" b="1" i="1" dirty="0">
              <a:solidFill>
                <a:srgbClr val="003DA5"/>
              </a:solidFill>
              <a:latin typeface="Montserrat"/>
              <a:ea typeface="Montserrat"/>
              <a:cs typeface="Montserrat"/>
            </a:endParaRPr>
          </a:p>
        </p:txBody>
      </p:sp>
      <p:pic>
        <p:nvPicPr>
          <p:cNvPr id="3" name="Image 2" descr="Une image contenant Graphique, symbole, Police, conception&#10;&#10;Description générée automatiquement">
            <a:extLst>
              <a:ext uri="{FF2B5EF4-FFF2-40B4-BE49-F238E27FC236}">
                <a16:creationId xmlns:a16="http://schemas.microsoft.com/office/drawing/2014/main" id="{2218CBC9-ED31-039F-633C-3F7EDF7146C6}"/>
              </a:ext>
            </a:extLst>
          </p:cNvPr>
          <p:cNvPicPr>
            <a:picLocks noChangeAspect="1"/>
          </p:cNvPicPr>
          <p:nvPr/>
        </p:nvPicPr>
        <p:blipFill>
          <a:blip r:embed="rId4"/>
          <a:stretch>
            <a:fillRect/>
          </a:stretch>
        </p:blipFill>
        <p:spPr>
          <a:xfrm>
            <a:off x="130687" y="128414"/>
            <a:ext cx="1585865" cy="1585865"/>
          </a:xfrm>
          <a:prstGeom prst="rect">
            <a:avLst/>
          </a:prstGeom>
        </p:spPr>
      </p:pic>
    </p:spTree>
    <p:extLst>
      <p:ext uri="{BB962C8B-B14F-4D97-AF65-F5344CB8AC3E}">
        <p14:creationId xmlns:p14="http://schemas.microsoft.com/office/powerpoint/2010/main" val="112630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p:cNvSpPr>
            <a:spLocks noGrp="1"/>
          </p:cNvSpPr>
          <p:nvPr>
            <p:ph type="body" sz="quarter" idx="17"/>
          </p:nvPr>
        </p:nvSpPr>
        <p:spPr/>
        <p:txBody>
          <a:bodyPr/>
          <a:lstStyle/>
          <a:p>
            <a:r>
              <a:rPr lang="fr-FR" dirty="0"/>
              <a:t>XAVIER</a:t>
            </a:r>
          </a:p>
        </p:txBody>
      </p:sp>
      <p:sp>
        <p:nvSpPr>
          <p:cNvPr id="7" name="Google Shape;88;p17"/>
          <p:cNvSpPr txBox="1"/>
          <p:nvPr/>
        </p:nvSpPr>
        <p:spPr>
          <a:xfrm>
            <a:off x="318992" y="2818225"/>
            <a:ext cx="4548600" cy="3390070"/>
          </a:xfrm>
          <a:prstGeom prst="rect">
            <a:avLst/>
          </a:prstGeom>
          <a:noFill/>
          <a:ln>
            <a:noFill/>
          </a:ln>
        </p:spPr>
        <p:txBody>
          <a:bodyPr spcFirstLastPara="1" wrap="square" lIns="38750" tIns="38750" rIns="38750" bIns="38750" anchor="t" anchorCtr="0">
            <a:noAutofit/>
          </a:bodyPr>
          <a:lstStyle/>
          <a:p>
            <a:pPr marL="0" marR="0" lvl="0" indent="0" algn="l" rtl="0">
              <a:lnSpc>
                <a:spcPct val="107000"/>
              </a:lnSpc>
              <a:spcBef>
                <a:spcPts val="0"/>
              </a:spcBef>
              <a:spcAft>
                <a:spcPts val="0"/>
              </a:spcAft>
              <a:buClr>
                <a:srgbClr val="073B92"/>
              </a:buClr>
              <a:buSzPts val="1200"/>
              <a:buFont typeface="Montserrat"/>
              <a:buNone/>
            </a:pPr>
            <a:r>
              <a:rPr lang="en-US" sz="1200" b="1" i="0" u="none" strike="noStrike" cap="none" dirty="0">
                <a:solidFill>
                  <a:srgbClr val="003DA5"/>
                </a:solidFill>
                <a:latin typeface="Montserrat"/>
                <a:ea typeface="Montserrat"/>
                <a:cs typeface="Montserrat"/>
                <a:sym typeface="Montserrat"/>
              </a:rPr>
              <a:t>1. </a:t>
            </a:r>
            <a:r>
              <a:rPr lang="en-US" sz="1200" b="1" i="0" u="none" strike="noStrike" cap="none" dirty="0" err="1">
                <a:solidFill>
                  <a:srgbClr val="003DA5"/>
                </a:solidFill>
                <a:latin typeface="Montserrat"/>
                <a:ea typeface="Montserrat"/>
                <a:cs typeface="Montserrat"/>
                <a:sym typeface="Montserrat"/>
              </a:rPr>
              <a:t>Pourquoi</a:t>
            </a:r>
            <a:r>
              <a:rPr lang="en-US" sz="1200" b="1" i="0" u="none" strike="noStrike" cap="none" dirty="0">
                <a:solidFill>
                  <a:srgbClr val="003DA5"/>
                </a:solidFill>
                <a:latin typeface="Montserrat"/>
                <a:ea typeface="Montserrat"/>
                <a:cs typeface="Montserrat"/>
                <a:sym typeface="Montserrat"/>
              </a:rPr>
              <a:t> avoir </a:t>
            </a:r>
            <a:r>
              <a:rPr lang="en-US" sz="1200" b="1" i="0" u="none" strike="noStrike" cap="none" dirty="0" err="1">
                <a:solidFill>
                  <a:srgbClr val="003DA5"/>
                </a:solidFill>
                <a:latin typeface="Montserrat"/>
                <a:ea typeface="Montserrat"/>
                <a:cs typeface="Montserrat"/>
                <a:sym typeface="Montserrat"/>
              </a:rPr>
              <a:t>choisi</a:t>
            </a:r>
            <a:r>
              <a:rPr lang="en-US" sz="1200" b="1" i="0" u="none" strike="noStrike" cap="none" dirty="0">
                <a:solidFill>
                  <a:srgbClr val="003DA5"/>
                </a:solidFill>
                <a:latin typeface="Montserrat"/>
                <a:ea typeface="Montserrat"/>
                <a:cs typeface="Montserrat"/>
                <a:sym typeface="Montserrat"/>
              </a:rPr>
              <a:t> ce métier ?</a:t>
            </a:r>
            <a:endParaRPr sz="500" dirty="0">
              <a:solidFill>
                <a:srgbClr val="003DA5"/>
              </a:solidFill>
            </a:endParaRPr>
          </a:p>
          <a:p>
            <a:r>
              <a:rPr lang="fr-FR" sz="1200" dirty="0">
                <a:solidFill>
                  <a:srgbClr val="003DA5"/>
                </a:solidFill>
                <a:latin typeface="Montserrat"/>
              </a:rPr>
              <a:t>Dans le cadre d'une réorientation professionnelle il m'a été recommandé par ma CEDP de postuler sur ce métier. Il correspondait bien à mon type de formation initiale.</a:t>
            </a:r>
          </a:p>
          <a:p>
            <a:r>
              <a:rPr lang="en-US" sz="1200" b="1" i="0" u="none" strike="noStrike" cap="none" dirty="0">
                <a:solidFill>
                  <a:srgbClr val="003DA5"/>
                </a:solidFill>
                <a:latin typeface="Montserrat"/>
                <a:ea typeface="Montserrat"/>
                <a:cs typeface="Montserrat"/>
                <a:sym typeface="Montserrat"/>
              </a:rPr>
              <a:t>2. Comment avez-vous </a:t>
            </a:r>
            <a:r>
              <a:rPr lang="en-US" sz="1200" b="1" i="0" u="none" strike="noStrike" cap="none" dirty="0" err="1">
                <a:solidFill>
                  <a:srgbClr val="003DA5"/>
                </a:solidFill>
                <a:latin typeface="Montserrat"/>
                <a:ea typeface="Montserrat"/>
                <a:cs typeface="Montserrat"/>
                <a:sym typeface="Montserrat"/>
              </a:rPr>
              <a:t>réussi</a:t>
            </a:r>
            <a:r>
              <a:rPr lang="en-US" sz="1200" b="1" i="0" u="none" strike="noStrike" cap="none" dirty="0">
                <a:solidFill>
                  <a:srgbClr val="003DA5"/>
                </a:solidFill>
                <a:latin typeface="Montserrat"/>
                <a:ea typeface="Montserrat"/>
                <a:cs typeface="Montserrat"/>
                <a:sym typeface="Montserrat"/>
              </a:rPr>
              <a:t> ?</a:t>
            </a:r>
            <a:endParaRPr sz="500" dirty="0">
              <a:solidFill>
                <a:srgbClr val="003DA5"/>
              </a:solidFill>
            </a:endParaRPr>
          </a:p>
          <a:p>
            <a:pPr marL="0" marR="0" lvl="0" indent="0" algn="l" rtl="0">
              <a:lnSpc>
                <a:spcPct val="120000"/>
              </a:lnSpc>
              <a:spcBef>
                <a:spcPts val="0"/>
              </a:spcBef>
              <a:spcAft>
                <a:spcPts val="0"/>
              </a:spcAft>
              <a:buClr>
                <a:srgbClr val="073B92"/>
              </a:buClr>
              <a:buSzPts val="1200"/>
              <a:buFont typeface="Barlow"/>
              <a:buNone/>
            </a:pPr>
            <a:r>
              <a:rPr lang="fr-FR" sz="1200" dirty="0">
                <a:solidFill>
                  <a:srgbClr val="003DA5"/>
                </a:solidFill>
                <a:latin typeface="Montserrat"/>
              </a:rPr>
              <a:t>Par ma connaissance et mon expertise initiale sur le domaine informatique (le temps de remise à niveau a été très réduit). Ma réactivité et mon investissement sur ma candidature. Accompagnement de mon encadrante a été primordiale et celui de la cellule EMRG décisif.</a:t>
            </a:r>
          </a:p>
          <a:p>
            <a:pPr marL="0" marR="0" lvl="0" indent="0" algn="l" rtl="0">
              <a:lnSpc>
                <a:spcPct val="120000"/>
              </a:lnSpc>
              <a:spcBef>
                <a:spcPts val="0"/>
              </a:spcBef>
              <a:spcAft>
                <a:spcPts val="0"/>
              </a:spcAft>
              <a:buClr>
                <a:srgbClr val="073B92"/>
              </a:buClr>
              <a:buSzPts val="1200"/>
              <a:buFont typeface="Barlow"/>
              <a:buNone/>
            </a:pPr>
            <a:r>
              <a:rPr lang="en-US" sz="1200" b="1" i="0" u="none" strike="noStrike" cap="none" dirty="0">
                <a:solidFill>
                  <a:srgbClr val="003DA5"/>
                </a:solidFill>
                <a:latin typeface="Montserrat"/>
                <a:ea typeface="Montserrat"/>
                <a:cs typeface="Montserrat"/>
                <a:sym typeface="Montserrat"/>
              </a:rPr>
              <a:t>3. Vos </a:t>
            </a:r>
            <a:r>
              <a:rPr lang="en-US" sz="1200" b="1" i="0" u="none" strike="noStrike" cap="none" dirty="0" err="1">
                <a:solidFill>
                  <a:srgbClr val="003DA5"/>
                </a:solidFill>
                <a:latin typeface="Montserrat"/>
                <a:ea typeface="Montserrat"/>
                <a:cs typeface="Montserrat"/>
                <a:sym typeface="Montserrat"/>
              </a:rPr>
              <a:t>trucs</a:t>
            </a:r>
            <a:r>
              <a:rPr lang="en-US" sz="1200" b="1" i="0" u="none" strike="noStrike" cap="none" dirty="0">
                <a:solidFill>
                  <a:srgbClr val="003DA5"/>
                </a:solidFill>
                <a:latin typeface="Montserrat"/>
                <a:ea typeface="Montserrat"/>
                <a:cs typeface="Montserrat"/>
                <a:sym typeface="Montserrat"/>
              </a:rPr>
              <a:t> et </a:t>
            </a:r>
            <a:r>
              <a:rPr lang="en-US" sz="1200" b="1" i="0" u="none" strike="noStrike" cap="none" dirty="0" err="1">
                <a:solidFill>
                  <a:srgbClr val="003DA5"/>
                </a:solidFill>
                <a:latin typeface="Montserrat"/>
                <a:ea typeface="Montserrat"/>
                <a:cs typeface="Montserrat"/>
                <a:sym typeface="Montserrat"/>
              </a:rPr>
              <a:t>astuces</a:t>
            </a:r>
            <a:r>
              <a:rPr lang="en-US" sz="1200" b="1" i="0" u="none" strike="noStrike" cap="none" dirty="0">
                <a:solidFill>
                  <a:srgbClr val="003DA5"/>
                </a:solidFill>
                <a:latin typeface="Montserrat"/>
                <a:ea typeface="Montserrat"/>
                <a:cs typeface="Montserrat"/>
                <a:sym typeface="Montserrat"/>
              </a:rPr>
              <a:t> pour les autres ?</a:t>
            </a:r>
            <a:endParaRPr sz="500" dirty="0">
              <a:solidFill>
                <a:srgbClr val="003DA5"/>
              </a:solidFill>
            </a:endParaRPr>
          </a:p>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rPr>
              <a:t>Préparation de l'entretien. Connaître parfaitement le nouvel environnement ici la DSEM (sharepoint). Il faut être organisé, rigoureux sur les procédures. Adaptabilité, curiosité sur les outils utilisés. Bonne aisance relationnelle avec le client.</a:t>
            </a:r>
            <a:endParaRPr sz="1200" dirty="0">
              <a:solidFill>
                <a:srgbClr val="003DA5"/>
              </a:solidFill>
              <a:latin typeface="Montserrat"/>
              <a:sym typeface="Montserrat"/>
            </a:endParaRPr>
          </a:p>
        </p:txBody>
      </p:sp>
      <p:sp>
        <p:nvSpPr>
          <p:cNvPr id="14" name="Espace réservé du texte 4"/>
          <p:cNvSpPr>
            <a:spLocks noGrp="1"/>
          </p:cNvSpPr>
          <p:nvPr>
            <p:ph type="body" sz="quarter" idx="19"/>
          </p:nvPr>
        </p:nvSpPr>
        <p:spPr>
          <a:xfrm>
            <a:off x="1735788" y="1096825"/>
            <a:ext cx="3015779" cy="555567"/>
          </a:xfrm>
        </p:spPr>
        <p:txBody>
          <a:bodyPr/>
          <a:lstStyle/>
          <a:p>
            <a:r>
              <a:rPr lang="fr-FR" dirty="0"/>
              <a:t>Xavier D.</a:t>
            </a:r>
          </a:p>
        </p:txBody>
      </p:sp>
      <p:grpSp>
        <p:nvGrpSpPr>
          <p:cNvPr id="18" name="Groupe 17"/>
          <p:cNvGrpSpPr/>
          <p:nvPr/>
        </p:nvGrpSpPr>
        <p:grpSpPr>
          <a:xfrm>
            <a:off x="217749" y="6618008"/>
            <a:ext cx="8714543" cy="593094"/>
            <a:chOff x="217749" y="6641861"/>
            <a:chExt cx="8714543" cy="593094"/>
          </a:xfrm>
        </p:grpSpPr>
        <p:sp>
          <p:nvSpPr>
            <p:cNvPr id="19" name="Google Shape;83;p17"/>
            <p:cNvSpPr txBox="1"/>
            <p:nvPr/>
          </p:nvSpPr>
          <p:spPr>
            <a:xfrm>
              <a:off x="802892" y="6674002"/>
              <a:ext cx="8129400" cy="560953"/>
            </a:xfrm>
            <a:prstGeom prst="rect">
              <a:avLst/>
            </a:prstGeom>
            <a:noFill/>
            <a:ln>
              <a:noFill/>
            </a:ln>
          </p:spPr>
          <p:txBody>
            <a:bodyPr spcFirstLastPara="1" wrap="square" lIns="38750" tIns="38750" rIns="38750" bIns="38750" anchor="ctr" anchorCtr="0">
              <a:spAutoFit/>
            </a:bodyPr>
            <a:lstStyle/>
            <a:p>
              <a:pPr marL="0" marR="0" lvl="0" indent="0" algn="l" rtl="0">
                <a:lnSpc>
                  <a:spcPct val="80000"/>
                </a:lnSpc>
                <a:spcBef>
                  <a:spcPts val="0"/>
                </a:spcBef>
                <a:spcAft>
                  <a:spcPts val="0"/>
                </a:spcAft>
                <a:buClr>
                  <a:srgbClr val="FFFFFF"/>
                </a:buClr>
                <a:buSzPts val="3800"/>
                <a:buFont typeface="Montserrat"/>
                <a:buNone/>
              </a:pPr>
              <a:r>
                <a:rPr lang="fr-FR" sz="2000" b="1" i="0" u="none" strike="noStrike" cap="none" dirty="0">
                  <a:solidFill>
                    <a:schemeClr val="bg1"/>
                  </a:solidFill>
                  <a:latin typeface="Montserrat"/>
                  <a:ea typeface="Montserrat"/>
                  <a:cs typeface="Montserrat"/>
                  <a:sym typeface="Montserrat"/>
                </a:rPr>
                <a:t>RÉGION ILE DE FRANCE</a:t>
              </a:r>
            </a:p>
            <a:p>
              <a:pPr lvl="0">
                <a:lnSpc>
                  <a:spcPct val="80000"/>
                </a:lnSpc>
                <a:spcBef>
                  <a:spcPts val="500"/>
                </a:spcBef>
                <a:buClr>
                  <a:srgbClr val="FFFFFF"/>
                </a:buClr>
                <a:buSzPts val="3800"/>
              </a:pPr>
              <a:r>
                <a:rPr lang="fr-FR" sz="1400" dirty="0">
                  <a:solidFill>
                    <a:schemeClr val="bg1"/>
                  </a:solidFill>
                  <a:hlinkClick r:id="rId2"/>
                </a:rPr>
                <a:t>https://www.rh.laposte.fr/emrg-ile-de-france</a:t>
              </a:r>
              <a:endParaRPr sz="1400" dirty="0">
                <a:solidFill>
                  <a:schemeClr val="bg1"/>
                </a:solidFill>
              </a:endParaRPr>
            </a:p>
          </p:txBody>
        </p:sp>
        <p:pic>
          <p:nvPicPr>
            <p:cNvPr id="20" name="Imag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7749" y="6641861"/>
              <a:ext cx="585143" cy="585143"/>
            </a:xfrm>
            <a:prstGeom prst="rect">
              <a:avLst/>
            </a:prstGeom>
          </p:spPr>
        </p:pic>
      </p:grpSp>
      <p:sp>
        <p:nvSpPr>
          <p:cNvPr id="13" name="Titre 1"/>
          <p:cNvSpPr>
            <a:spLocks noGrp="1"/>
          </p:cNvSpPr>
          <p:nvPr>
            <p:ph type="title"/>
          </p:nvPr>
        </p:nvSpPr>
        <p:spPr>
          <a:xfrm>
            <a:off x="1722964" y="200233"/>
            <a:ext cx="7756315" cy="1190500"/>
          </a:xfrm>
        </p:spPr>
        <p:txBody>
          <a:bodyPr/>
          <a:lstStyle/>
          <a:p>
            <a:r>
              <a:rPr lang="fr-FR" sz="2400" dirty="0"/>
              <a:t>DE CHARGE DE CLIENTELE (BGPN) À TECHNICIEN SI TERTIAIRE (DSEM)</a:t>
            </a:r>
          </a:p>
        </p:txBody>
      </p:sp>
      <p:sp>
        <p:nvSpPr>
          <p:cNvPr id="12" name="Google Shape;95;p17"/>
          <p:cNvSpPr txBox="1"/>
          <p:nvPr/>
        </p:nvSpPr>
        <p:spPr>
          <a:xfrm>
            <a:off x="5139590" y="2853729"/>
            <a:ext cx="2964882" cy="2554397"/>
          </a:xfrm>
          <a:prstGeom prst="rect">
            <a:avLst/>
          </a:prstGeom>
          <a:noFill/>
          <a:ln>
            <a:noFill/>
          </a:ln>
        </p:spPr>
        <p:txBody>
          <a:bodyPr spcFirstLastPara="1" wrap="square" lIns="38750" tIns="38750" rIns="38750" bIns="38750" anchor="t" anchorCtr="0">
            <a:noAutofit/>
          </a:bodyPr>
          <a:lstStyle/>
          <a:p>
            <a:pPr marL="0" lvl="0" indent="0" algn="l" rtl="0">
              <a:lnSpc>
                <a:spcPct val="115000"/>
              </a:lnSpc>
              <a:spcBef>
                <a:spcPts val="0"/>
              </a:spcBef>
              <a:spcAft>
                <a:spcPts val="0"/>
              </a:spcAft>
              <a:buClr>
                <a:schemeClr val="dk1"/>
              </a:buClr>
              <a:buSzPts val="1100"/>
              <a:buFont typeface="Arial"/>
              <a:buNone/>
            </a:pPr>
            <a:r>
              <a:rPr lang="fr-FR" sz="1200" dirty="0">
                <a:solidFill>
                  <a:srgbClr val="003DA5"/>
                </a:solidFill>
                <a:latin typeface="Montserrat"/>
                <a:ea typeface="Montserrat"/>
                <a:cs typeface="Montserrat"/>
                <a:sym typeface="Montserrat"/>
              </a:rPr>
              <a:t>Xavier est un collaborateur réellement motivé par le métier et le domaine du support informatique. Il avait postulé avec un véritable projet et il s’est très rapidement intégré à l’équipe. Son parcours antérieur et ses expériences sont enrichissants pour notre collectif. Il nous apporte un regard neuf qui alimente nos réflexions et contribue à notre démarche d’amélioration continue. Son intégration est une réussite, tant pour lui que pour notre équipe</a:t>
            </a:r>
          </a:p>
          <a:p>
            <a:pPr marL="0" lvl="0" indent="0" algn="l" rtl="0">
              <a:lnSpc>
                <a:spcPct val="115000"/>
              </a:lnSpc>
              <a:spcBef>
                <a:spcPts val="0"/>
              </a:spcBef>
              <a:spcAft>
                <a:spcPts val="0"/>
              </a:spcAft>
              <a:buClr>
                <a:schemeClr val="dk1"/>
              </a:buClr>
              <a:buSzPts val="1100"/>
              <a:buFont typeface="Arial"/>
              <a:buNone/>
            </a:pPr>
            <a:r>
              <a:rPr lang="fr-FR" sz="1200" b="1" i="1" dirty="0">
                <a:solidFill>
                  <a:srgbClr val="003DA5"/>
                </a:solidFill>
                <a:latin typeface="Montserrat"/>
                <a:ea typeface="Montserrat"/>
                <a:cs typeface="Montserrat"/>
                <a:sym typeface="Montserrat"/>
              </a:rPr>
              <a:t>Valérie-Ann, Encadrante Support ATM Paris</a:t>
            </a:r>
            <a:endParaRPr sz="1200" b="1" i="1" dirty="0">
              <a:solidFill>
                <a:srgbClr val="003DA5"/>
              </a:solidFill>
              <a:latin typeface="Montserrat"/>
              <a:ea typeface="Montserrat"/>
              <a:cs typeface="Montserrat"/>
              <a:sym typeface="Montserrat"/>
            </a:endParaRPr>
          </a:p>
        </p:txBody>
      </p:sp>
      <p:sp>
        <p:nvSpPr>
          <p:cNvPr id="15" name="Google Shape;94;p17"/>
          <p:cNvSpPr txBox="1"/>
          <p:nvPr/>
        </p:nvSpPr>
        <p:spPr>
          <a:xfrm>
            <a:off x="8313849" y="2643894"/>
            <a:ext cx="2281186" cy="3564401"/>
          </a:xfrm>
          <a:prstGeom prst="rect">
            <a:avLst/>
          </a:prstGeom>
          <a:noFill/>
          <a:ln>
            <a:noFill/>
          </a:ln>
        </p:spPr>
        <p:txBody>
          <a:bodyPr spcFirstLastPara="1" wrap="square" lIns="38750" tIns="38750" rIns="38750" bIns="38750" anchor="t" anchorCtr="0">
            <a:noAutofit/>
          </a:bodyPr>
          <a:lstStyle/>
          <a:p>
            <a:pPr>
              <a:lnSpc>
                <a:spcPct val="115000"/>
              </a:lnSpc>
              <a:buClr>
                <a:schemeClr val="dk1"/>
              </a:buClr>
              <a:buSzPts val="1100"/>
            </a:pPr>
            <a:r>
              <a:rPr lang="fr-FR" sz="1200" dirty="0">
                <a:solidFill>
                  <a:srgbClr val="003DA5"/>
                </a:solidFill>
                <a:latin typeface="Montserrat"/>
                <a:ea typeface="Montserrat"/>
                <a:cs typeface="Montserrat"/>
                <a:sym typeface="Montserrat"/>
              </a:rPr>
              <a:t>Dans le cadre de sa réorientation professionnelle, lors de notre premier entretien, le métier "idéal" a été vite trouvé. Xavier a tout de </a:t>
            </a:r>
            <a:r>
              <a:rPr lang="fr-FR" sz="1200" dirty="0" err="1">
                <a:solidFill>
                  <a:srgbClr val="003DA5"/>
                </a:solidFill>
                <a:latin typeface="Montserrat"/>
                <a:ea typeface="Montserrat"/>
                <a:cs typeface="Montserrat"/>
                <a:sym typeface="Montserrat"/>
              </a:rPr>
              <a:t>suité</a:t>
            </a:r>
            <a:r>
              <a:rPr lang="fr-FR" sz="1200" dirty="0">
                <a:solidFill>
                  <a:srgbClr val="003DA5"/>
                </a:solidFill>
                <a:latin typeface="Montserrat"/>
                <a:ea typeface="Montserrat"/>
                <a:cs typeface="Montserrat"/>
                <a:sym typeface="Montserrat"/>
              </a:rPr>
              <a:t> été réactif pour préparer sa candidature et postuler. Investi dans son projet, il a travaillé sur les points que l'on a identifiés. Une bonne immersion et sa motivation ainsi que son travail ont  persuadé le recruteur. Il s'épanouit dans son nouveau poste.</a:t>
            </a:r>
            <a:endParaRPr lang="fr-FR" sz="1200" i="1" dirty="0">
              <a:solidFill>
                <a:srgbClr val="003DA5"/>
              </a:solidFill>
              <a:latin typeface="Montserrat"/>
              <a:ea typeface="Montserrat"/>
              <a:cs typeface="Montserrat"/>
              <a:sym typeface="Montserrat"/>
            </a:endParaRPr>
          </a:p>
          <a:p>
            <a:pPr>
              <a:lnSpc>
                <a:spcPct val="115000"/>
              </a:lnSpc>
              <a:buClr>
                <a:schemeClr val="dk1"/>
              </a:buClr>
              <a:buSzPts val="1100"/>
            </a:pPr>
            <a:r>
              <a:rPr lang="fr-FR" sz="1200" b="1" i="1" dirty="0">
                <a:solidFill>
                  <a:srgbClr val="003DA5"/>
                </a:solidFill>
                <a:latin typeface="Montserrat"/>
                <a:ea typeface="Montserrat"/>
                <a:cs typeface="Montserrat"/>
                <a:sym typeface="Montserrat"/>
              </a:rPr>
              <a:t>Anne H. </a:t>
            </a:r>
            <a:r>
              <a:rPr lang="fr-FR" sz="1200" b="1" i="1" dirty="0">
                <a:solidFill>
                  <a:srgbClr val="003DA5"/>
                </a:solidFill>
                <a:latin typeface="Montserrat"/>
              </a:rPr>
              <a:t>CEDP</a:t>
            </a:r>
            <a:endParaRPr lang="en-US" sz="1200" b="1" i="1" dirty="0">
              <a:solidFill>
                <a:srgbClr val="003DA5"/>
              </a:solidFill>
              <a:latin typeface="Montserrat"/>
              <a:ea typeface="Montserrat"/>
              <a:cs typeface="Montserrat"/>
            </a:endParaRPr>
          </a:p>
        </p:txBody>
      </p:sp>
      <p:pic>
        <p:nvPicPr>
          <p:cNvPr id="4" name="Image 3" descr="Une image contenant Graphique, symbole, Police, conception&#10;&#10;Description générée automatiquement">
            <a:extLst>
              <a:ext uri="{FF2B5EF4-FFF2-40B4-BE49-F238E27FC236}">
                <a16:creationId xmlns:a16="http://schemas.microsoft.com/office/drawing/2014/main" id="{22553DCC-6F5B-C81A-D53B-530A6295D873}"/>
              </a:ext>
            </a:extLst>
          </p:cNvPr>
          <p:cNvPicPr>
            <a:picLocks noChangeAspect="1"/>
          </p:cNvPicPr>
          <p:nvPr/>
        </p:nvPicPr>
        <p:blipFill>
          <a:blip r:embed="rId4"/>
          <a:stretch>
            <a:fillRect/>
          </a:stretch>
        </p:blipFill>
        <p:spPr>
          <a:xfrm>
            <a:off x="130687" y="128414"/>
            <a:ext cx="1585865" cy="1585865"/>
          </a:xfrm>
          <a:prstGeom prst="rect">
            <a:avLst/>
          </a:prstGeom>
        </p:spPr>
      </p:pic>
    </p:spTree>
    <p:extLst>
      <p:ext uri="{BB962C8B-B14F-4D97-AF65-F5344CB8AC3E}">
        <p14:creationId xmlns:p14="http://schemas.microsoft.com/office/powerpoint/2010/main" val="3606395985"/>
      </p:ext>
    </p:extLst>
  </p:cSld>
  <p:clrMapOvr>
    <a:masterClrMapping/>
  </p:clrMapOvr>
</p:sld>
</file>

<file path=ppt/theme/theme1.xml><?xml version="1.0" encoding="utf-8"?>
<a:theme xmlns:a="http://schemas.openxmlformats.org/drawingml/2006/main" name="La Poste Groupe - Turquoise">
  <a:themeElements>
    <a:clrScheme name="La Poste Groupe">
      <a:dk1>
        <a:srgbClr val="003DA5"/>
      </a:dk1>
      <a:lt1>
        <a:srgbClr val="FFFFFF"/>
      </a:lt1>
      <a:dk2>
        <a:srgbClr val="FFCB05"/>
      </a:dk2>
      <a:lt2>
        <a:srgbClr val="FFFFFF"/>
      </a:lt2>
      <a:accent1>
        <a:srgbClr val="1AA6A6"/>
      </a:accent1>
      <a:accent2>
        <a:srgbClr val="009739"/>
      </a:accent2>
      <a:accent3>
        <a:srgbClr val="F12535"/>
      </a:accent3>
      <a:accent4>
        <a:srgbClr val="FFCB05"/>
      </a:accent4>
      <a:accent5>
        <a:srgbClr val="003DA5"/>
      </a:accent5>
      <a:accent6>
        <a:srgbClr val="1AA6A6"/>
      </a:accent6>
      <a:hlink>
        <a:srgbClr val="003DA5"/>
      </a:hlink>
      <a:folHlink>
        <a:srgbClr val="FFCB05"/>
      </a:folHlink>
    </a:clrScheme>
    <a:fontScheme name="La Poste Groupe">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gn="l">
          <a:defRPr dirty="0" smtClean="0">
            <a:solidFill>
              <a:schemeClr val="accent5"/>
            </a:solidFill>
          </a:defRPr>
        </a:defPPr>
      </a:lstStyle>
    </a:txDef>
  </a:objectDefaults>
  <a:extraClrSchemeLst/>
  <a:extLst>
    <a:ext uri="{05A4C25C-085E-4340-85A3-A5531E510DB2}">
      <thm15:themeFamily xmlns:thm15="http://schemas.microsoft.com/office/thememl/2012/main" name="Présentation2" id="{BE5A8AB8-A688-4EED-B49B-2DB4BF9075FE}" vid="{68B2485C-7643-48A1-91EE-D8AA3A72C63C}"/>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df74f74b-a347-438a-8e85-5e90667c7ea8" xsi:nil="true"/>
    <lcf76f155ced4ddcb4097134ff3c332f xmlns="7693d8d2-9937-49d5-bf03-2984fee4c6c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DA77665B3C3A747B699CD151DBABA63" ma:contentTypeVersion="13" ma:contentTypeDescription="Crée un document." ma:contentTypeScope="" ma:versionID="1759cef55a1d0b9218aacb63955cfd9c">
  <xsd:schema xmlns:xsd="http://www.w3.org/2001/XMLSchema" xmlns:xs="http://www.w3.org/2001/XMLSchema" xmlns:p="http://schemas.microsoft.com/office/2006/metadata/properties" xmlns:ns2="7693d8d2-9937-49d5-bf03-2984fee4c6c5" xmlns:ns3="df74f74b-a347-438a-8e85-5e90667c7ea8" targetNamespace="http://schemas.microsoft.com/office/2006/metadata/properties" ma:root="true" ma:fieldsID="9df7a18c09d6e72df61931fcd813eba0" ns2:_="" ns3:_="">
    <xsd:import namespace="7693d8d2-9937-49d5-bf03-2984fee4c6c5"/>
    <xsd:import namespace="df74f74b-a347-438a-8e85-5e90667c7ea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93d8d2-9937-49d5-bf03-2984fee4c6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alises d’images" ma:readOnly="false" ma:fieldId="{5cf76f15-5ced-4ddc-b409-7134ff3c332f}" ma:taxonomyMulti="true" ma:sspId="63e13a61-b2c7-4246-b1e6-f08b241a42b3"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f74f74b-a347-438a-8e85-5e90667c7ea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57a64cbc-ee48-4997-b5f5-2d10af2ddcd2}" ma:internalName="TaxCatchAll" ma:showField="CatchAllData" ma:web="df74f74b-a347-438a-8e85-5e90667c7ea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967F23-13E0-4C15-8C35-447E5F8B0FAC}">
  <ds:schemaRefs>
    <ds:schemaRef ds:uri="http://schemas.microsoft.com/sharepoint/v3/contenttype/forms"/>
  </ds:schemaRefs>
</ds:datastoreItem>
</file>

<file path=customXml/itemProps2.xml><?xml version="1.0" encoding="utf-8"?>
<ds:datastoreItem xmlns:ds="http://schemas.openxmlformats.org/officeDocument/2006/customXml" ds:itemID="{147AB5CE-C702-4EB2-A980-F2A02A263199}">
  <ds:schemaRefs>
    <ds:schemaRef ds:uri="http://purl.org/dc/elements/1.1/"/>
    <ds:schemaRef ds:uri="http://schemas.microsoft.com/office/2006/documentManagement/types"/>
    <ds:schemaRef ds:uri="df74f74b-a347-438a-8e85-5e90667c7ea8"/>
    <ds:schemaRef ds:uri="7693d8d2-9937-49d5-bf03-2984fee4c6c5"/>
    <ds:schemaRef ds:uri="http://www.w3.org/XML/1998/namespace"/>
    <ds:schemaRef ds:uri="http://purl.org/dc/dcmitype/"/>
    <ds:schemaRef ds:uri="http://schemas.microsoft.com/office/2006/metadata/properties"/>
    <ds:schemaRef ds:uri="http://purl.org/dc/terms/"/>
    <ds:schemaRef ds:uri="http://schemas.openxmlformats.org/package/2006/metadata/core-properties"/>
    <ds:schemaRef ds:uri="http://schemas.microsoft.com/office/infopath/2007/PartnerControls"/>
  </ds:schemaRefs>
</ds:datastoreItem>
</file>

<file path=customXml/itemProps3.xml><?xml version="1.0" encoding="utf-8"?>
<ds:datastoreItem xmlns:ds="http://schemas.openxmlformats.org/officeDocument/2006/customXml" ds:itemID="{D0049DFC-817A-4A02-A10F-04FBED7BA1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93d8d2-9937-49d5-bf03-2984fee4c6c5"/>
    <ds:schemaRef ds:uri="df74f74b-a347-438a-8e85-5e90667c7ea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e0428da-ac0f-4a84-a429-a80e20cb35de}" enabled="1" method="Standard" siteId="{80c03608-5f64-40bb-9c70-9394abe6011c}" removed="0"/>
</clbl:labelList>
</file>

<file path=docProps/app.xml><?xml version="1.0" encoding="utf-8"?>
<Properties xmlns="http://schemas.openxmlformats.org/officeDocument/2006/extended-properties" xmlns:vt="http://schemas.openxmlformats.org/officeDocument/2006/docPropsVTypes">
  <Template>20211022_lpg_ppt_turquoise-6172884996638</Template>
  <TotalTime>236</TotalTime>
  <Words>1072</Words>
  <Application>Microsoft Office PowerPoint</Application>
  <PresentationFormat>Personnalisé</PresentationFormat>
  <Paragraphs>57</Paragraphs>
  <Slides>6</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6</vt:i4>
      </vt:variant>
    </vt:vector>
  </HeadingPairs>
  <TitlesOfParts>
    <vt:vector size="13" baseType="lpstr">
      <vt:lpstr>Arial</vt:lpstr>
      <vt:lpstr>Calibri</vt:lpstr>
      <vt:lpstr>Montserrat SemiBold</vt:lpstr>
      <vt:lpstr>Montserrat Medium</vt:lpstr>
      <vt:lpstr>Montserrat</vt:lpstr>
      <vt:lpstr>Barlow</vt:lpstr>
      <vt:lpstr>La Poste Groupe - Turquoise</vt:lpstr>
      <vt:lpstr>Présentation PowerPoint</vt:lpstr>
      <vt:lpstr>Présentation PowerPoint</vt:lpstr>
      <vt:lpstr>Présentation PowerPoint</vt:lpstr>
      <vt:lpstr>DE FACTRICE (BSCC) À TECHNICIENNE SI (DSEM)</vt:lpstr>
      <vt:lpstr>DE DIRECTEUR ADJOINT CONSEIL BANCAIRE-DACB (BGPN) À CHEF DE PROJET RELATION CLIENT/ADV (BGPN)</vt:lpstr>
      <vt:lpstr>DE CHARGE DE CLIENTELE (BGPN) À TECHNICIEN SI TERTIAIRE (DSEM)</vt:lpstr>
    </vt:vector>
  </TitlesOfParts>
  <Company>La Poste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TITRE DE VOTRE PRÉSENTATION [MONTSERRAT 60 PT]</dc:title>
  <dc:creator>BONNIAU-FIAT Sophie</dc:creator>
  <cp:lastModifiedBy>GORSSE Raphael</cp:lastModifiedBy>
  <cp:revision>9</cp:revision>
  <cp:lastPrinted>2024-02-08T10:00:16Z</cp:lastPrinted>
  <dcterms:created xsi:type="dcterms:W3CDTF">2023-12-19T09:56:40Z</dcterms:created>
  <dcterms:modified xsi:type="dcterms:W3CDTF">2025-01-03T10:47:43Z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0x0101000DA77665B3C3A747B699CD151DBABA63</vt:lpwstr>
  </property>
  <property fmtid="{D5CDD505-2E9C-101B-9397-08002B2CF9AE}" pid="3" name="MediaServiceImageTags">
    <vt:lpwstr/>
  </property>
  <property fmtid="{D5CDD505-2E9C-101B-9397-08002B2CF9AE}" pid="4" name="MSIP_Label_ee0428da-ac0f-4a84-a429-a80e20cb35de_Enabled">
    <vt:lpwstr>true</vt:lpwstr>
  </property>
  <property fmtid="{D5CDD505-2E9C-101B-9397-08002B2CF9AE}" pid="5" name="MSIP_Label_ee0428da-ac0f-4a84-a429-a80e20cb35de_SetDate">
    <vt:lpwstr>2024-03-26T15:55:18Z</vt:lpwstr>
  </property>
  <property fmtid="{D5CDD505-2E9C-101B-9397-08002B2CF9AE}" pid="6" name="MSIP_Label_ee0428da-ac0f-4a84-a429-a80e20cb35de_Method">
    <vt:lpwstr>Standard</vt:lpwstr>
  </property>
  <property fmtid="{D5CDD505-2E9C-101B-9397-08002B2CF9AE}" pid="7" name="MSIP_Label_ee0428da-ac0f-4a84-a429-a80e20cb35de_Name">
    <vt:lpwstr>ee0428da-ac0f-4a84-a429-a80e20cb35de</vt:lpwstr>
  </property>
  <property fmtid="{D5CDD505-2E9C-101B-9397-08002B2CF9AE}" pid="8" name="MSIP_Label_ee0428da-ac0f-4a84-a429-a80e20cb35de_SiteId">
    <vt:lpwstr>80c03608-5f64-40bb-9c70-9394abe6011c</vt:lpwstr>
  </property>
  <property fmtid="{D5CDD505-2E9C-101B-9397-08002B2CF9AE}" pid="9" name="MSIP_Label_ee0428da-ac0f-4a84-a429-a80e20cb35de_ActionId">
    <vt:lpwstr>028578e4-3a97-49f7-a8ff-963fb4876acd</vt:lpwstr>
  </property>
  <property fmtid="{D5CDD505-2E9C-101B-9397-08002B2CF9AE}" pid="10" name="MSIP_Label_ee0428da-ac0f-4a84-a429-a80e20cb35de_ContentBits">
    <vt:lpwstr>2</vt:lpwstr>
  </property>
  <property fmtid="{D5CDD505-2E9C-101B-9397-08002B2CF9AE}" pid="11" name="ClassificationContentMarkingFooterLocations">
    <vt:lpwstr>La Poste Groupe - Turquoise:10</vt:lpwstr>
  </property>
  <property fmtid="{D5CDD505-2E9C-101B-9397-08002B2CF9AE}" pid="12" name="ClassificationContentMarkingFooterText">
    <vt:lpwstr>C1 - Interne</vt:lpwstr>
  </property>
  <property fmtid="{D5CDD505-2E9C-101B-9397-08002B2CF9AE}" pid="13" name="Order">
    <vt:r8>251600</vt:r8>
  </property>
  <property fmtid="{D5CDD505-2E9C-101B-9397-08002B2CF9AE}" pid="14" name="xd_Signature">
    <vt:bool>false</vt:bool>
  </property>
  <property fmtid="{D5CDD505-2E9C-101B-9397-08002B2CF9AE}" pid="15" name="SharedWithUsers">
    <vt:lpwstr>6;#FRANTZ Anne</vt:lpwstr>
  </property>
  <property fmtid="{D5CDD505-2E9C-101B-9397-08002B2CF9AE}" pid="16" name="xd_ProgID">
    <vt:lpwstr/>
  </property>
  <property fmtid="{D5CDD505-2E9C-101B-9397-08002B2CF9AE}" pid="17" name="ComplianceAssetId">
    <vt:lpwstr/>
  </property>
  <property fmtid="{D5CDD505-2E9C-101B-9397-08002B2CF9AE}" pid="18" name="TemplateUrl">
    <vt:lpwstr/>
  </property>
  <property fmtid="{D5CDD505-2E9C-101B-9397-08002B2CF9AE}" pid="19" name="_ExtendedDescription">
    <vt:lpwstr/>
  </property>
  <property fmtid="{D5CDD505-2E9C-101B-9397-08002B2CF9AE}" pid="20" name="TriggerFlowInfo">
    <vt:lpwstr/>
  </property>
</Properties>
</file>