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79" r:id="rId5"/>
    <p:sldId id="275" r:id="rId6"/>
    <p:sldId id="278" r:id="rId7"/>
  </p:sldIdLst>
  <p:sldSz cx="9906000" cy="6858000" type="A4"/>
  <p:notesSz cx="6819900" cy="99187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322"/>
    <a:srgbClr val="FFC300"/>
    <a:srgbClr val="A50021"/>
    <a:srgbClr val="003399"/>
    <a:srgbClr val="57B6DF"/>
    <a:srgbClr val="FDD201"/>
    <a:srgbClr val="FDCF00"/>
    <a:srgbClr val="FEC800"/>
    <a:srgbClr val="DEEBF7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37CBD6-2CFB-4492-8C2E-2864ABA04778}" v="6" dt="2026-01-09T11:09:54.3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1" autoAdjust="0"/>
    <p:restoredTop sz="94660"/>
  </p:normalViewPr>
  <p:slideViewPr>
    <p:cSldViewPr snapToGrid="0">
      <p:cViewPr varScale="1">
        <p:scale>
          <a:sx n="56" d="100"/>
          <a:sy n="56" d="100"/>
        </p:scale>
        <p:origin x="1518" y="6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VI Apolline" userId="5d1c28ef-93c9-42ab-99d1-6e601ff5ad6c" providerId="ADAL" clId="{BFD9B522-996F-4672-8C81-97DA7F80A392}"/>
    <pc:docChg chg="custSel modSld">
      <pc:chgData name="SALVI Apolline" userId="5d1c28ef-93c9-42ab-99d1-6e601ff5ad6c" providerId="ADAL" clId="{BFD9B522-996F-4672-8C81-97DA7F80A392}" dt="2026-01-09T11:09:54.356" v="244"/>
      <pc:docMkLst>
        <pc:docMk/>
      </pc:docMkLst>
      <pc:sldChg chg="addSp delSp modSp mod">
        <pc:chgData name="SALVI Apolline" userId="5d1c28ef-93c9-42ab-99d1-6e601ff5ad6c" providerId="ADAL" clId="{BFD9B522-996F-4672-8C81-97DA7F80A392}" dt="2026-01-07T14:53:45.495" v="27" actId="404"/>
        <pc:sldMkLst>
          <pc:docMk/>
          <pc:sldMk cId="1186484009" sldId="275"/>
        </pc:sldMkLst>
        <pc:spChg chg="mod">
          <ac:chgData name="SALVI Apolline" userId="5d1c28ef-93c9-42ab-99d1-6e601ff5ad6c" providerId="ADAL" clId="{BFD9B522-996F-4672-8C81-97DA7F80A392}" dt="2026-01-07T14:53:29.791" v="23" actId="20577"/>
          <ac:spMkLst>
            <pc:docMk/>
            <pc:sldMk cId="1186484009" sldId="275"/>
            <ac:spMk id="2" creationId="{9BED3BE4-E6C2-B3B0-D9C3-4DCE3722D89B}"/>
          </ac:spMkLst>
        </pc:spChg>
        <pc:spChg chg="mod">
          <ac:chgData name="SALVI Apolline" userId="5d1c28ef-93c9-42ab-99d1-6e601ff5ad6c" providerId="ADAL" clId="{BFD9B522-996F-4672-8C81-97DA7F80A392}" dt="2026-01-07T14:45:26.555" v="1" actId="20577"/>
          <ac:spMkLst>
            <pc:docMk/>
            <pc:sldMk cId="1186484009" sldId="275"/>
            <ac:spMk id="101" creationId="{C71593E1-308B-2DA9-9119-1EB2FA0E4D6F}"/>
          </ac:spMkLst>
        </pc:spChg>
        <pc:spChg chg="mod">
          <ac:chgData name="SALVI Apolline" userId="5d1c28ef-93c9-42ab-99d1-6e601ff5ad6c" providerId="ADAL" clId="{BFD9B522-996F-4672-8C81-97DA7F80A392}" dt="2026-01-07T14:53:45.495" v="27" actId="404"/>
          <ac:spMkLst>
            <pc:docMk/>
            <pc:sldMk cId="1186484009" sldId="275"/>
            <ac:spMk id="106" creationId="{A04C1ECC-97DC-08EE-1745-ED96AFA5E8A1}"/>
          </ac:spMkLst>
        </pc:spChg>
        <pc:picChg chg="add mod">
          <ac:chgData name="SALVI Apolline" userId="5d1c28ef-93c9-42ab-99d1-6e601ff5ad6c" providerId="ADAL" clId="{BFD9B522-996F-4672-8C81-97DA7F80A392}" dt="2026-01-07T14:53:36.931" v="26" actId="1076"/>
          <ac:picMkLst>
            <pc:docMk/>
            <pc:sldMk cId="1186484009" sldId="275"/>
            <ac:picMk id="59" creationId="{7B524CC6-A424-A114-FD6F-37B58D27F946}"/>
          </ac:picMkLst>
        </pc:picChg>
      </pc:sldChg>
      <pc:sldChg chg="modSp mod">
        <pc:chgData name="SALVI Apolline" userId="5d1c28ef-93c9-42ab-99d1-6e601ff5ad6c" providerId="ADAL" clId="{BFD9B522-996F-4672-8C81-97DA7F80A392}" dt="2026-01-09T11:04:15.973" v="242" actId="20577"/>
        <pc:sldMkLst>
          <pc:docMk/>
          <pc:sldMk cId="3345367005" sldId="278"/>
        </pc:sldMkLst>
        <pc:spChg chg="mod">
          <ac:chgData name="SALVI Apolline" userId="5d1c28ef-93c9-42ab-99d1-6e601ff5ad6c" providerId="ADAL" clId="{BFD9B522-996F-4672-8C81-97DA7F80A392}" dt="2026-01-09T11:04:15.973" v="242" actId="20577"/>
          <ac:spMkLst>
            <pc:docMk/>
            <pc:sldMk cId="3345367005" sldId="278"/>
            <ac:spMk id="30" creationId="{00000000-0000-0000-0000-000000000000}"/>
          </ac:spMkLst>
        </pc:spChg>
      </pc:sldChg>
      <pc:sldChg chg="addSp delSp modSp mod">
        <pc:chgData name="SALVI Apolline" userId="5d1c28ef-93c9-42ab-99d1-6e601ff5ad6c" providerId="ADAL" clId="{BFD9B522-996F-4672-8C81-97DA7F80A392}" dt="2026-01-09T11:09:54.356" v="244"/>
        <pc:sldMkLst>
          <pc:docMk/>
          <pc:sldMk cId="2150322355" sldId="279"/>
        </pc:sldMkLst>
        <pc:spChg chg="mod ord">
          <ac:chgData name="SALVI Apolline" userId="5d1c28ef-93c9-42ab-99d1-6e601ff5ad6c" providerId="ADAL" clId="{BFD9B522-996F-4672-8C81-97DA7F80A392}" dt="2026-01-07T14:55:46.615" v="78" actId="20577"/>
          <ac:spMkLst>
            <pc:docMk/>
            <pc:sldMk cId="2150322355" sldId="279"/>
            <ac:spMk id="4" creationId="{9756E281-9D68-F5D3-CA56-97948864993E}"/>
          </ac:spMkLst>
        </pc:spChg>
        <pc:spChg chg="mod">
          <ac:chgData name="SALVI Apolline" userId="5d1c28ef-93c9-42ab-99d1-6e601ff5ad6c" providerId="ADAL" clId="{BFD9B522-996F-4672-8C81-97DA7F80A392}" dt="2026-01-07T14:55:43.006" v="76" actId="1076"/>
          <ac:spMkLst>
            <pc:docMk/>
            <pc:sldMk cId="2150322355" sldId="279"/>
            <ac:spMk id="6" creationId="{480F6E0B-4B8B-E61C-800E-ADB5674BF508}"/>
          </ac:spMkLst>
        </pc:spChg>
        <pc:spChg chg="add mod">
          <ac:chgData name="SALVI Apolline" userId="5d1c28ef-93c9-42ab-99d1-6e601ff5ad6c" providerId="ADAL" clId="{BFD9B522-996F-4672-8C81-97DA7F80A392}" dt="2026-01-07T14:56:41.905" v="134" actId="20577"/>
          <ac:spMkLst>
            <pc:docMk/>
            <pc:sldMk cId="2150322355" sldId="279"/>
            <ac:spMk id="12" creationId="{F2EB7C50-48A6-C472-7003-EDCF3A30AB9F}"/>
          </ac:spMkLst>
        </pc:spChg>
        <pc:picChg chg="add mod">
          <ac:chgData name="SALVI Apolline" userId="5d1c28ef-93c9-42ab-99d1-6e601ff5ad6c" providerId="ADAL" clId="{BFD9B522-996F-4672-8C81-97DA7F80A392}" dt="2026-01-09T11:09:54.356" v="244"/>
          <ac:picMkLst>
            <pc:docMk/>
            <pc:sldMk cId="2150322355" sldId="279"/>
            <ac:picMk id="2" creationId="{3DFD6DEC-0D24-E238-7118-E791634C0973}"/>
          </ac:picMkLst>
        </pc:picChg>
        <pc:picChg chg="add mod">
          <ac:chgData name="SALVI Apolline" userId="5d1c28ef-93c9-42ab-99d1-6e601ff5ad6c" providerId="ADAL" clId="{BFD9B522-996F-4672-8C81-97DA7F80A392}" dt="2026-01-07T14:55:23.689" v="34" actId="14100"/>
          <ac:picMkLst>
            <pc:docMk/>
            <pc:sldMk cId="2150322355" sldId="279"/>
            <ac:picMk id="11" creationId="{C30E00E2-3D32-BB37-FA96-94FB28E4AC6D}"/>
          </ac:picMkLst>
        </pc:picChg>
        <pc:picChg chg="del">
          <ac:chgData name="SALVI Apolline" userId="5d1c28ef-93c9-42ab-99d1-6e601ff5ad6c" providerId="ADAL" clId="{BFD9B522-996F-4672-8C81-97DA7F80A392}" dt="2026-01-09T11:09:53.224" v="243" actId="478"/>
          <ac:picMkLst>
            <pc:docMk/>
            <pc:sldMk cId="2150322355" sldId="279"/>
            <ac:picMk id="31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2" y="17"/>
            <a:ext cx="2957018" cy="495397"/>
          </a:xfrm>
          <a:prstGeom prst="rect">
            <a:avLst/>
          </a:prstGeom>
        </p:spPr>
        <p:txBody>
          <a:bodyPr vert="horz" lIns="91692" tIns="45847" rIns="91692" bIns="45847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61372" y="17"/>
            <a:ext cx="2957018" cy="495397"/>
          </a:xfrm>
          <a:prstGeom prst="rect">
            <a:avLst/>
          </a:prstGeom>
        </p:spPr>
        <p:txBody>
          <a:bodyPr vert="horz" lIns="91692" tIns="45847" rIns="91692" bIns="45847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0C696018-B478-475A-B2DA-D07E9C6F34C8}" type="datetimeFigureOut">
              <a:rPr lang="fr-FR"/>
              <a:pPr>
                <a:defRPr/>
              </a:pPr>
              <a:t>09/01/2026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25488" y="744538"/>
            <a:ext cx="5368925" cy="3717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92" tIns="45847" rIns="91692" bIns="45847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3217" y="4710887"/>
            <a:ext cx="5455006" cy="4463183"/>
          </a:xfrm>
          <a:prstGeom prst="rect">
            <a:avLst/>
          </a:prstGeom>
        </p:spPr>
        <p:txBody>
          <a:bodyPr vert="horz" lIns="91692" tIns="45847" rIns="91692" bIns="45847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2" y="9420233"/>
            <a:ext cx="2957018" cy="496934"/>
          </a:xfrm>
          <a:prstGeom prst="rect">
            <a:avLst/>
          </a:prstGeom>
        </p:spPr>
        <p:txBody>
          <a:bodyPr vert="horz" lIns="91692" tIns="45847" rIns="91692" bIns="45847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61372" y="9420233"/>
            <a:ext cx="2957018" cy="496934"/>
          </a:xfrm>
          <a:prstGeom prst="rect">
            <a:avLst/>
          </a:prstGeom>
        </p:spPr>
        <p:txBody>
          <a:bodyPr vert="horz" wrap="square" lIns="91692" tIns="45847" rIns="91692" bIns="4584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062DE2E-98CA-425D-90A3-E40D3A3E68D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6241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2DE2E-98CA-425D-90A3-E40D3A3E68DA}" type="slidenum">
              <a:rPr lang="fr-FR" altLang="fr-FR" smtClean="0"/>
              <a:pPr/>
              <a:t>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7115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F394D-AAA3-47EE-B2DD-500078156697}" type="datetimeFigureOut">
              <a:rPr lang="fr-FR"/>
              <a:pPr>
                <a:defRPr/>
              </a:pPr>
              <a:t>09/01/2026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012CC-FFEB-46DA-98B2-F81653F743F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20154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66FB4-3061-4C3B-ACD3-D2F483143817}" type="datetimeFigureOut">
              <a:rPr lang="fr-FR"/>
              <a:pPr>
                <a:defRPr/>
              </a:pPr>
              <a:t>09/01/2026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768DBA-F226-492A-B5F2-4F5E022CC81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57015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8ADE2-470D-4181-B9BD-4B5715930C8A}" type="datetimeFigureOut">
              <a:rPr lang="fr-FR"/>
              <a:pPr>
                <a:defRPr/>
              </a:pPr>
              <a:t>09/01/2026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AB877-1709-4D22-8FDF-88E471F47DA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273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67379-00A3-475A-AB55-B7D4D4E62A96}" type="datetimeFigureOut">
              <a:rPr lang="fr-FR"/>
              <a:pPr>
                <a:defRPr/>
              </a:pPr>
              <a:t>09/01/2026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0FE8E8-5881-40B0-BA45-57BBF26777E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2243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2969-FC72-4956-99A2-59703B3A808E}" type="datetimeFigureOut">
              <a:rPr lang="fr-FR"/>
              <a:pPr>
                <a:defRPr/>
              </a:pPr>
              <a:t>09/01/2026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6BE99D-C3B0-48C7-B8E3-8C79B65F0F6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78442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2C679-B712-4478-9400-B805C41F7303}" type="datetimeFigureOut">
              <a:rPr lang="fr-FR"/>
              <a:pPr>
                <a:defRPr/>
              </a:pPr>
              <a:t>09/01/2026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3DCBAF-2C68-43BD-B84D-6FBEF4D56EC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51199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BB645-D6EA-4307-A15D-DDBD71FC8B7B}" type="datetimeFigureOut">
              <a:rPr lang="fr-FR"/>
              <a:pPr>
                <a:defRPr/>
              </a:pPr>
              <a:t>09/01/2026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785A4C-F6B6-4A75-9F1E-7E3E376DFFE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3854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AFCA6-461F-494C-9324-A9153C674DBF}" type="datetimeFigureOut">
              <a:rPr lang="fr-FR"/>
              <a:pPr>
                <a:defRPr/>
              </a:pPr>
              <a:t>09/01/2026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41A96F-BA04-4121-940E-CAF3C027639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6685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488D1-2B5C-4D9D-87EA-22EA43B66A50}" type="datetimeFigureOut">
              <a:rPr lang="fr-FR"/>
              <a:pPr>
                <a:defRPr/>
              </a:pPr>
              <a:t>09/01/2026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97E36F-E378-4C13-9092-837745C4789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24127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59023-2983-48C9-AEF5-DEC7B0C30CC8}" type="datetimeFigureOut">
              <a:rPr lang="fr-FR"/>
              <a:pPr>
                <a:defRPr/>
              </a:pPr>
              <a:t>09/01/2026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76E50-FEC2-496C-A2EF-427F64FCD4F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814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798AB-3F08-4B13-B5D6-EAF9DA76DED5}" type="datetimeFigureOut">
              <a:rPr lang="fr-FR"/>
              <a:pPr>
                <a:defRPr/>
              </a:pPr>
              <a:t>09/01/2026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B9BABB-3E08-470C-B664-304591D234F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2520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A026CA-B994-4AC0-A896-928A05D5BC13}" type="datetimeFigureOut">
              <a:rPr lang="fr-FR"/>
              <a:pPr>
                <a:defRPr/>
              </a:pPr>
              <a:t>09/01/2026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8DF12AF-35D4-4DE5-8031-658E482282C5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5E5CAE8-063A-A404-F182-86AFF828DF01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648962" y="6515100"/>
            <a:ext cx="6365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000">
                <a:solidFill>
                  <a:srgbClr val="0078D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C1 - Interne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hyperlink" Target="https://www.caissedesdepots.fr/mobilite-group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groupelaposte-boursemplois.profils.org/" TargetMode="External"/><Relationship Id="rId11" Type="http://schemas.openxmlformats.org/officeDocument/2006/relationships/image" Target="../media/image5.jpg"/><Relationship Id="rId5" Type="http://schemas.openxmlformats.org/officeDocument/2006/relationships/hyperlink" Target="https://www.rh.laposte.fr/" TargetMode="External"/><Relationship Id="rId10" Type="http://schemas.openxmlformats.org/officeDocument/2006/relationships/image" Target="../media/image4.jpg"/><Relationship Id="rId4" Type="http://schemas.openxmlformats.org/officeDocument/2006/relationships/hyperlink" Target="https://laposte.sharepoint.com/sites/hubpointcom1-filieres/EMRG" TargetMode="Externa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netrh.extra.laposte.fr/system/files/ajout_d_un_outil/liste_des_fonctions_prioritaires_2026_0.pdf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groupelaposte.csod.com/client/legroupelaposte/default.aspx?ReturnUrl=https://legroupelaposte.csod.com/ui/lms-learner-home/home?tab_page_id%3d-200300006%26tab_id%3d-1" TargetMode="External"/><Relationship Id="rId7" Type="http://schemas.openxmlformats.org/officeDocument/2006/relationships/image" Target="../media/image8.png"/><Relationship Id="rId2" Type="http://schemas.openxmlformats.org/officeDocument/2006/relationships/hyperlink" Target="https://www.rh.laposte.fr/emrg-grand-est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hyperlink" Target="https://outlook.office365.com/owa/calendar/EMRGGrandEst1@booking.legroupelaposte.fr/bookings/s/0KYthisIhk26pjV2u_67bA2" TargetMode="External"/><Relationship Id="rId4" Type="http://schemas.openxmlformats.org/officeDocument/2006/relationships/hyperlink" Target="https://legroupelaposte.csod.com/ui/lms-learner-home/home?tab_page_id=-200300006&amp;tab_id=-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/>
          <p:cNvSpPr txBox="1"/>
          <p:nvPr/>
        </p:nvSpPr>
        <p:spPr>
          <a:xfrm>
            <a:off x="751737" y="6412436"/>
            <a:ext cx="3433955" cy="2154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800" b="1">
                <a:solidFill>
                  <a:schemeClr val="accent6"/>
                </a:solidFill>
                <a:latin typeface="Montserrat"/>
                <a:cs typeface="Arial"/>
              </a:rPr>
              <a:t>ESPACE MOBILITÉ RECRUTEMENT GROUPE GRAND EST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246538"/>
            <a:ext cx="756275" cy="345718"/>
          </a:xfrm>
          <a:prstGeom prst="rect">
            <a:avLst/>
          </a:prstGeom>
          <a:solidFill>
            <a:srgbClr val="FFC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253479" y="163241"/>
            <a:ext cx="4177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>
                <a:solidFill>
                  <a:srgbClr val="003399"/>
                </a:solidFill>
                <a:latin typeface="Montserrat" panose="00000500000000000000" pitchFamily="2" charset="0"/>
              </a:rPr>
              <a:t>POUR PRÉPARER VOTRE ENTRETIEN PROFESSIONNEL :</a:t>
            </a:r>
          </a:p>
        </p:txBody>
      </p:sp>
      <p:cxnSp>
        <p:nvCxnSpPr>
          <p:cNvPr id="26" name="Connecteur droit 25"/>
          <p:cNvCxnSpPr/>
          <p:nvPr/>
        </p:nvCxnSpPr>
        <p:spPr>
          <a:xfrm>
            <a:off x="4951475" y="0"/>
            <a:ext cx="0" cy="685800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550" y="5768150"/>
            <a:ext cx="36971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1000" b="1" i="1">
                <a:solidFill>
                  <a:schemeClr val="accent1"/>
                </a:solidFill>
                <a:latin typeface="Montserrat" panose="00000500000000000000" pitchFamily="2" charset="0"/>
              </a:rPr>
              <a:t>« SE RENSEIGNER NE VEUT PAS DIRE POSTULER OU S’ENGAGER… »</a:t>
            </a:r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2734" y="5532667"/>
            <a:ext cx="448185" cy="373488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147337" y="796971"/>
            <a:ext cx="4621610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fr-FR" sz="1200">
                <a:solidFill>
                  <a:srgbClr val="003399"/>
                </a:solidFill>
                <a:latin typeface="Montserrat" panose="00000500000000000000" pitchFamily="2" charset="0"/>
              </a:rPr>
              <a:t>Consultez les métiers qui recrutent</a:t>
            </a: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fr-FR" sz="1200">
                <a:solidFill>
                  <a:srgbClr val="003399"/>
                </a:solidFill>
                <a:latin typeface="Montserrat" panose="00000500000000000000" pitchFamily="2" charset="0"/>
              </a:rPr>
              <a:t>Concevez vos souhaits d’évolution </a:t>
            </a: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fr-FR" sz="1200">
                <a:solidFill>
                  <a:srgbClr val="003399"/>
                </a:solidFill>
                <a:latin typeface="Montserrat" panose="00000500000000000000" pitchFamily="2" charset="0"/>
              </a:rPr>
              <a:t>Orientez-vous vers les acteurs et les sites de l’évolution professionnelle : </a:t>
            </a:r>
          </a:p>
        </p:txBody>
      </p:sp>
      <p:sp>
        <p:nvSpPr>
          <p:cNvPr id="5" name="ZoneTexte 1">
            <a:extLst>
              <a:ext uri="{FF2B5EF4-FFF2-40B4-BE49-F238E27FC236}">
                <a16:creationId xmlns:a16="http://schemas.microsoft.com/office/drawing/2014/main" id="{BFAD9457-1835-491B-D90D-DAA57B70FA3C}"/>
              </a:ext>
            </a:extLst>
          </p:cNvPr>
          <p:cNvSpPr txBox="1"/>
          <p:nvPr/>
        </p:nvSpPr>
        <p:spPr>
          <a:xfrm>
            <a:off x="167843" y="2113783"/>
            <a:ext cx="4580597" cy="33085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b="1" dirty="0">
                <a:solidFill>
                  <a:srgbClr val="003399"/>
                </a:solidFill>
                <a:latin typeface="Montserrat"/>
                <a:cs typeface="Arial"/>
              </a:rPr>
              <a:t>                    Comment Agir sur mon Projet Professionnel</a:t>
            </a:r>
            <a:endParaRPr lang="fr-FR" dirty="0"/>
          </a:p>
          <a:p>
            <a:r>
              <a:rPr lang="fr-FR" sz="1100" dirty="0">
                <a:solidFill>
                  <a:srgbClr val="003399"/>
                </a:solidFill>
                <a:latin typeface="Montserrat"/>
                <a:cs typeface="Arial"/>
              </a:rPr>
              <a:t>Pour vous aider dans l'accompagnement de votre projet professionnel :</a:t>
            </a:r>
            <a:endParaRPr lang="fr-FR" sz="1100" dirty="0">
              <a:solidFill>
                <a:srgbClr val="003399"/>
              </a:solidFill>
              <a:latin typeface="Montserrat" panose="00000500000000000000" pitchFamily="2" charset="0"/>
            </a:endParaRPr>
          </a:p>
          <a:p>
            <a:r>
              <a:rPr lang="fr-FR" sz="1100" dirty="0">
                <a:solidFill>
                  <a:srgbClr val="003399"/>
                </a:solidFill>
                <a:latin typeface="Calibri"/>
                <a:cs typeface="Calibri"/>
                <a:hlinkClick r:id="rId4"/>
              </a:rPr>
              <a:t>CAP² : Comment Agir sur mon Projet Professionnel - Accueil (sharepoint.com)</a:t>
            </a:r>
            <a:endParaRPr lang="fr-FR" dirty="0"/>
          </a:p>
          <a:p>
            <a:endParaRPr lang="fr-FR" sz="1100" dirty="0">
              <a:solidFill>
                <a:srgbClr val="003399"/>
              </a:solidFill>
              <a:latin typeface="Calibri"/>
              <a:ea typeface="Calibri"/>
              <a:cs typeface="Calibri"/>
            </a:endParaRPr>
          </a:p>
          <a:p>
            <a:endParaRPr lang="fr-FR" sz="1100" b="1" dirty="0">
              <a:solidFill>
                <a:srgbClr val="003399"/>
              </a:solidFill>
              <a:latin typeface="Montserrat" panose="000005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b="1" dirty="0">
                <a:solidFill>
                  <a:srgbClr val="003399"/>
                </a:solidFill>
                <a:latin typeface="Montserrat"/>
                <a:cs typeface="Arial"/>
              </a:rPr>
              <a:t>                  Mon Avenir Professionnel </a:t>
            </a:r>
            <a:endParaRPr lang="fr-FR" sz="1100" b="1" dirty="0">
              <a:solidFill>
                <a:srgbClr val="003399"/>
              </a:solidFill>
              <a:latin typeface="Montserrat" panose="00000500000000000000" pitchFamily="2" charset="0"/>
            </a:endParaRPr>
          </a:p>
          <a:p>
            <a:r>
              <a:rPr lang="fr-FR" sz="1100" dirty="0">
                <a:solidFill>
                  <a:srgbClr val="003399"/>
                </a:solidFill>
                <a:latin typeface="Montserrat"/>
                <a:cs typeface="Arial"/>
              </a:rPr>
              <a:t>Pour rechercher des informations sur les métiers,</a:t>
            </a:r>
          </a:p>
          <a:p>
            <a:r>
              <a:rPr lang="fr-FR" sz="1100" dirty="0">
                <a:solidFill>
                  <a:srgbClr val="003399"/>
                </a:solidFill>
                <a:latin typeface="Montserrat"/>
                <a:cs typeface="Arial"/>
              </a:rPr>
              <a:t>les parcours professionnels, les dispositifs de mobilité :</a:t>
            </a:r>
          </a:p>
          <a:p>
            <a:r>
              <a:rPr lang="fr-FR" sz="1100" b="1" dirty="0">
                <a:solidFill>
                  <a:srgbClr val="003399"/>
                </a:solidFill>
                <a:latin typeface="Montserrat"/>
                <a:cs typeface="Arial"/>
                <a:hlinkClick r:id="rId5"/>
              </a:rPr>
              <a:t>https://www.rh.laposte.fr</a:t>
            </a:r>
            <a:r>
              <a:rPr lang="fr-FR" sz="1100" b="1" dirty="0">
                <a:solidFill>
                  <a:srgbClr val="003399"/>
                </a:solidFill>
                <a:latin typeface="Montserrat"/>
                <a:cs typeface="Arial"/>
              </a:rPr>
              <a:t> </a:t>
            </a:r>
            <a:endParaRPr lang="fr-FR" sz="1100" b="1" dirty="0">
              <a:solidFill>
                <a:srgbClr val="003399"/>
              </a:solidFill>
              <a:latin typeface="Montserrat" panose="00000500000000000000" pitchFamily="2" charset="0"/>
            </a:endParaRPr>
          </a:p>
          <a:p>
            <a:endParaRPr lang="fr-FR" sz="1100" b="1" dirty="0">
              <a:solidFill>
                <a:srgbClr val="003399"/>
              </a:solidFill>
              <a:latin typeface="Montserrat" panose="000005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b="1" dirty="0">
                <a:solidFill>
                  <a:srgbClr val="003399"/>
                </a:solidFill>
                <a:latin typeface="Montserrat"/>
                <a:cs typeface="Arial"/>
              </a:rPr>
              <a:t>La Bourse d’Emplois du groupe La Poste</a:t>
            </a:r>
            <a:endParaRPr lang="fr-FR" sz="1100" b="1" dirty="0">
              <a:solidFill>
                <a:srgbClr val="003399"/>
              </a:solidFill>
              <a:latin typeface="Montserrat" panose="00000500000000000000" pitchFamily="2" charset="0"/>
            </a:endParaRPr>
          </a:p>
          <a:p>
            <a:r>
              <a:rPr lang="fr-FR" sz="1100" dirty="0">
                <a:solidFill>
                  <a:srgbClr val="003399"/>
                </a:solidFill>
                <a:latin typeface="Montserrat"/>
                <a:cs typeface="Arial"/>
              </a:rPr>
              <a:t>Pour consulter les offres d’emploi du groupe La Poste :</a:t>
            </a:r>
          </a:p>
          <a:p>
            <a:r>
              <a:rPr lang="fr-FR" sz="1100" b="1" dirty="0">
                <a:solidFill>
                  <a:srgbClr val="003399"/>
                </a:solidFill>
                <a:latin typeface="Montserrat"/>
                <a:cs typeface="Arial"/>
                <a:hlinkClick r:id="rId6"/>
              </a:rPr>
              <a:t>https://legroupelaposte-boursemplois.profils.org</a:t>
            </a:r>
            <a:r>
              <a:rPr lang="fr-FR" sz="1100" b="1" dirty="0">
                <a:solidFill>
                  <a:srgbClr val="003399"/>
                </a:solidFill>
                <a:latin typeface="Montserrat"/>
                <a:cs typeface="Arial"/>
              </a:rPr>
              <a:t> </a:t>
            </a:r>
          </a:p>
          <a:p>
            <a:endParaRPr lang="fr-FR" sz="1100" b="1" dirty="0">
              <a:solidFill>
                <a:srgbClr val="003399"/>
              </a:solidFill>
              <a:latin typeface="Montserrat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b="1" dirty="0">
                <a:solidFill>
                  <a:srgbClr val="003399"/>
                </a:solidFill>
                <a:latin typeface="Montserrat"/>
                <a:cs typeface="Arial"/>
              </a:rPr>
              <a:t>La Bourse d’Emplois du groupe Caisse des Dépôts :</a:t>
            </a:r>
          </a:p>
          <a:p>
            <a:r>
              <a:rPr lang="fr-FR" sz="1100" dirty="0">
                <a:solidFill>
                  <a:srgbClr val="003399"/>
                </a:solidFill>
                <a:latin typeface="Montserrat"/>
                <a:cs typeface="Arial"/>
              </a:rPr>
              <a:t>Pour consulter les offres d’emploi du groupe CDC :</a:t>
            </a:r>
          </a:p>
          <a:p>
            <a:r>
              <a:rPr lang="fr-FR" sz="1100" b="0" i="0" u="none" strike="noStrike" dirty="0">
                <a:solidFill>
                  <a:srgbClr val="2A3237"/>
                </a:solidFill>
                <a:effectLst/>
                <a:latin typeface="Montserrat-Bold"/>
                <a:hlinkClick r:id="rId7"/>
              </a:rPr>
              <a:t>Site de la mobilité groupe Caisse des Dépôts.</a:t>
            </a:r>
            <a:endParaRPr lang="fr-FR" sz="1100" b="1" dirty="0">
              <a:solidFill>
                <a:srgbClr val="003399"/>
              </a:solidFill>
              <a:latin typeface="Montserrat" panose="00000500000000000000" pitchFamily="2" charset="0"/>
            </a:endParaRPr>
          </a:p>
          <a:p>
            <a:endParaRPr lang="fr-FR" sz="1100" dirty="0">
              <a:solidFill>
                <a:srgbClr val="003399"/>
              </a:solidFill>
              <a:latin typeface="Montserrat" panose="00000500000000000000" pitchFamily="2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0331" y="3048500"/>
            <a:ext cx="682811" cy="262151"/>
          </a:xfrm>
          <a:prstGeom prst="rect">
            <a:avLst/>
          </a:prstGeom>
        </p:spPr>
      </p:pic>
      <p:pic>
        <p:nvPicPr>
          <p:cNvPr id="3" name="Image 2" descr="Une image contenant Police, Graphique, logo, symbole&#10;&#10;Description générée automatiquement">
            <a:extLst>
              <a:ext uri="{FF2B5EF4-FFF2-40B4-BE49-F238E27FC236}">
                <a16:creationId xmlns:a16="http://schemas.microsoft.com/office/drawing/2014/main" id="{A43192F0-258B-587D-7DC4-105E44753BB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2128" y="2071702"/>
            <a:ext cx="785944" cy="222876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480F6E0B-4B8B-E61C-800E-ADB5674BF508}"/>
              </a:ext>
            </a:extLst>
          </p:cNvPr>
          <p:cNvSpPr txBox="1"/>
          <p:nvPr/>
        </p:nvSpPr>
        <p:spPr>
          <a:xfrm>
            <a:off x="8464343" y="3502888"/>
            <a:ext cx="1594884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4000" b="1" dirty="0">
                <a:solidFill>
                  <a:srgbClr val="003399"/>
                </a:solidFill>
                <a:latin typeface="Montserrat"/>
                <a:cs typeface="Arial"/>
              </a:rPr>
              <a:t>2026</a:t>
            </a:r>
            <a:endParaRPr lang="fr-FR" sz="2400" b="1" dirty="0">
              <a:solidFill>
                <a:srgbClr val="003399"/>
              </a:solidFill>
              <a:latin typeface="Montserrat" panose="00000500000000000000" pitchFamily="2" charset="0"/>
            </a:endParaRPr>
          </a:p>
        </p:txBody>
      </p:sp>
      <p:pic>
        <p:nvPicPr>
          <p:cNvPr id="11" name="Image 10" descr="Une image contenant neige, plein air, personne, skier&#10;&#10;Le contenu généré par l’IA peut être incorrect.">
            <a:extLst>
              <a:ext uri="{FF2B5EF4-FFF2-40B4-BE49-F238E27FC236}">
                <a16:creationId xmlns:a16="http://schemas.microsoft.com/office/drawing/2014/main" id="{C30E00E2-3D32-BB37-FA96-94FB28E4AC6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1474" y="0"/>
            <a:ext cx="4969507" cy="3544584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9756E281-9D68-F5D3-CA56-97948864993E}"/>
              </a:ext>
            </a:extLst>
          </p:cNvPr>
          <p:cNvSpPr txBox="1"/>
          <p:nvPr/>
        </p:nvSpPr>
        <p:spPr>
          <a:xfrm>
            <a:off x="5035929" y="4086754"/>
            <a:ext cx="440991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2400" b="1" dirty="0">
                <a:solidFill>
                  <a:srgbClr val="003399"/>
                </a:solidFill>
                <a:latin typeface="Montserrat"/>
                <a:cs typeface="Arial"/>
              </a:rPr>
              <a:t>Pour vos entretiens professionnels</a:t>
            </a:r>
          </a:p>
          <a:p>
            <a:endParaRPr lang="fr-FR" sz="2400" b="1" dirty="0">
              <a:solidFill>
                <a:srgbClr val="003399"/>
              </a:solidFill>
              <a:latin typeface="Montserrat" panose="00000500000000000000" pitchFamily="2" charset="0"/>
            </a:endParaRPr>
          </a:p>
          <a:p>
            <a:r>
              <a:rPr lang="fr-FR" sz="2400" b="1" dirty="0">
                <a:solidFill>
                  <a:srgbClr val="003399"/>
                </a:solidFill>
                <a:latin typeface="Montserrat"/>
                <a:cs typeface="Arial"/>
              </a:rPr>
              <a:t>La vision de l’emploi en Alsace</a:t>
            </a:r>
            <a:endParaRPr lang="fr-FR" sz="2400" dirty="0">
              <a:solidFill>
                <a:srgbClr val="000000"/>
              </a:solidFill>
              <a:latin typeface="Montserrat"/>
              <a:cs typeface="Arial"/>
            </a:endParaRPr>
          </a:p>
          <a:p>
            <a:endParaRPr lang="fr-FR" sz="2400" b="1" dirty="0">
              <a:solidFill>
                <a:srgbClr val="003399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2EB7C50-48A6-C472-7003-EDCF3A30AB9F}"/>
              </a:ext>
            </a:extLst>
          </p:cNvPr>
          <p:cNvSpPr txBox="1"/>
          <p:nvPr/>
        </p:nvSpPr>
        <p:spPr>
          <a:xfrm>
            <a:off x="5066107" y="796854"/>
            <a:ext cx="2084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3399"/>
                </a:solidFill>
                <a:latin typeface="Montserrat"/>
                <a:cs typeface="Arial"/>
              </a:rPr>
              <a:t>Tout schuss</a:t>
            </a:r>
            <a:br>
              <a:rPr lang="fr-FR" sz="1600" b="1" dirty="0">
                <a:solidFill>
                  <a:srgbClr val="003399"/>
                </a:solidFill>
                <a:latin typeface="Montserrat"/>
                <a:cs typeface="Arial"/>
              </a:rPr>
            </a:br>
            <a:r>
              <a:rPr lang="fr-FR" sz="1600" b="1" dirty="0">
                <a:solidFill>
                  <a:srgbClr val="003399"/>
                </a:solidFill>
                <a:latin typeface="Montserrat"/>
                <a:cs typeface="Arial"/>
              </a:rPr>
              <a:t>vers votre avenir professionnel</a:t>
            </a:r>
          </a:p>
        </p:txBody>
      </p:sp>
      <p:pic>
        <p:nvPicPr>
          <p:cNvPr id="2" name="Image 1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3DFD6DEC-0D24-E238-7118-E791634C097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409" y="6036585"/>
            <a:ext cx="1059666" cy="751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322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12"/>
          <p:cNvCxnSpPr/>
          <p:nvPr/>
        </p:nvCxnSpPr>
        <p:spPr>
          <a:xfrm>
            <a:off x="4951475" y="0"/>
            <a:ext cx="0" cy="685800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ZoneTexte 67"/>
          <p:cNvSpPr txBox="1"/>
          <p:nvPr/>
        </p:nvSpPr>
        <p:spPr>
          <a:xfrm>
            <a:off x="9352812" y="6562210"/>
            <a:ext cx="5969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>
                <a:latin typeface="Montserrat" panose="00000500000000000000" pitchFamily="2" charset="0"/>
              </a:rPr>
              <a:t>2 / 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503B8F-2952-7A31-E088-573EEC540A84}"/>
              </a:ext>
            </a:extLst>
          </p:cNvPr>
          <p:cNvSpPr/>
          <p:nvPr/>
        </p:nvSpPr>
        <p:spPr>
          <a:xfrm>
            <a:off x="4953000" y="253902"/>
            <a:ext cx="756275" cy="345718"/>
          </a:xfrm>
          <a:prstGeom prst="rect">
            <a:avLst/>
          </a:prstGeom>
          <a:solidFill>
            <a:srgbClr val="FFC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5C9EE52-EB69-2754-64FA-F617167BF962}"/>
              </a:ext>
            </a:extLst>
          </p:cNvPr>
          <p:cNvSpPr txBox="1"/>
          <p:nvPr/>
        </p:nvSpPr>
        <p:spPr>
          <a:xfrm>
            <a:off x="5121760" y="280241"/>
            <a:ext cx="4177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3399"/>
                </a:solidFill>
                <a:latin typeface="Montserrat" panose="00000500000000000000" pitchFamily="2" charset="0"/>
              </a:rPr>
              <a:t>CARTOGRAPHIE ALSACE</a:t>
            </a:r>
          </a:p>
        </p:txBody>
      </p:sp>
      <p:sp>
        <p:nvSpPr>
          <p:cNvPr id="6" name="Freeform 282">
            <a:extLst>
              <a:ext uri="{FF2B5EF4-FFF2-40B4-BE49-F238E27FC236}">
                <a16:creationId xmlns:a16="http://schemas.microsoft.com/office/drawing/2014/main" id="{FBD74F23-E29D-F1BA-6369-C72F1398142D}"/>
              </a:ext>
            </a:extLst>
          </p:cNvPr>
          <p:cNvSpPr>
            <a:spLocks/>
          </p:cNvSpPr>
          <p:nvPr/>
        </p:nvSpPr>
        <p:spPr bwMode="auto">
          <a:xfrm>
            <a:off x="5537482" y="1090439"/>
            <a:ext cx="2081952" cy="3816255"/>
          </a:xfrm>
          <a:custGeom>
            <a:avLst/>
            <a:gdLst>
              <a:gd name="T0" fmla="*/ 31 w 236"/>
              <a:gd name="T1" fmla="*/ 20 h 446"/>
              <a:gd name="T2" fmla="*/ 23 w 236"/>
              <a:gd name="T3" fmla="*/ 38 h 446"/>
              <a:gd name="T4" fmla="*/ 18 w 236"/>
              <a:gd name="T5" fmla="*/ 48 h 446"/>
              <a:gd name="T6" fmla="*/ 38 w 236"/>
              <a:gd name="T7" fmla="*/ 61 h 446"/>
              <a:gd name="T8" fmla="*/ 38 w 236"/>
              <a:gd name="T9" fmla="*/ 73 h 446"/>
              <a:gd name="T10" fmla="*/ 52 w 236"/>
              <a:gd name="T11" fmla="*/ 67 h 446"/>
              <a:gd name="T12" fmla="*/ 69 w 236"/>
              <a:gd name="T13" fmla="*/ 71 h 446"/>
              <a:gd name="T14" fmla="*/ 79 w 236"/>
              <a:gd name="T15" fmla="*/ 89 h 446"/>
              <a:gd name="T16" fmla="*/ 70 w 236"/>
              <a:gd name="T17" fmla="*/ 114 h 446"/>
              <a:gd name="T18" fmla="*/ 72 w 236"/>
              <a:gd name="T19" fmla="*/ 125 h 446"/>
              <a:gd name="T20" fmla="*/ 54 w 236"/>
              <a:gd name="T21" fmla="*/ 151 h 446"/>
              <a:gd name="T22" fmla="*/ 48 w 236"/>
              <a:gd name="T23" fmla="*/ 153 h 446"/>
              <a:gd name="T24" fmla="*/ 46 w 236"/>
              <a:gd name="T25" fmla="*/ 162 h 446"/>
              <a:gd name="T26" fmla="*/ 38 w 236"/>
              <a:gd name="T27" fmla="*/ 197 h 446"/>
              <a:gd name="T28" fmla="*/ 60 w 236"/>
              <a:gd name="T29" fmla="*/ 205 h 446"/>
              <a:gd name="T30" fmla="*/ 49 w 236"/>
              <a:gd name="T31" fmla="*/ 232 h 446"/>
              <a:gd name="T32" fmla="*/ 39 w 236"/>
              <a:gd name="T33" fmla="*/ 263 h 446"/>
              <a:gd name="T34" fmla="*/ 7 w 236"/>
              <a:gd name="T35" fmla="*/ 320 h 446"/>
              <a:gd name="T36" fmla="*/ 0 w 236"/>
              <a:gd name="T37" fmla="*/ 339 h 446"/>
              <a:gd name="T38" fmla="*/ 37 w 236"/>
              <a:gd name="T39" fmla="*/ 366 h 446"/>
              <a:gd name="T40" fmla="*/ 34 w 236"/>
              <a:gd name="T41" fmla="*/ 386 h 446"/>
              <a:gd name="T42" fmla="*/ 50 w 236"/>
              <a:gd name="T43" fmla="*/ 412 h 446"/>
              <a:gd name="T44" fmla="*/ 62 w 236"/>
              <a:gd name="T45" fmla="*/ 439 h 446"/>
              <a:gd name="T46" fmla="*/ 91 w 236"/>
              <a:gd name="T47" fmla="*/ 439 h 446"/>
              <a:gd name="T48" fmla="*/ 107 w 236"/>
              <a:gd name="T49" fmla="*/ 425 h 446"/>
              <a:gd name="T50" fmla="*/ 119 w 236"/>
              <a:gd name="T51" fmla="*/ 417 h 446"/>
              <a:gd name="T52" fmla="*/ 131 w 236"/>
              <a:gd name="T53" fmla="*/ 392 h 446"/>
              <a:gd name="T54" fmla="*/ 125 w 236"/>
              <a:gd name="T55" fmla="*/ 367 h 446"/>
              <a:gd name="T56" fmla="*/ 124 w 236"/>
              <a:gd name="T57" fmla="*/ 354 h 446"/>
              <a:gd name="T58" fmla="*/ 132 w 236"/>
              <a:gd name="T59" fmla="*/ 327 h 446"/>
              <a:gd name="T60" fmla="*/ 135 w 236"/>
              <a:gd name="T61" fmla="*/ 309 h 446"/>
              <a:gd name="T62" fmla="*/ 136 w 236"/>
              <a:gd name="T63" fmla="*/ 287 h 446"/>
              <a:gd name="T64" fmla="*/ 149 w 236"/>
              <a:gd name="T65" fmla="*/ 225 h 446"/>
              <a:gd name="T66" fmla="*/ 159 w 236"/>
              <a:gd name="T67" fmla="*/ 199 h 446"/>
              <a:gd name="T68" fmla="*/ 167 w 236"/>
              <a:gd name="T69" fmla="*/ 148 h 446"/>
              <a:gd name="T70" fmla="*/ 174 w 236"/>
              <a:gd name="T71" fmla="*/ 114 h 446"/>
              <a:gd name="T72" fmla="*/ 198 w 236"/>
              <a:gd name="T73" fmla="*/ 85 h 446"/>
              <a:gd name="T74" fmla="*/ 211 w 236"/>
              <a:gd name="T75" fmla="*/ 75 h 446"/>
              <a:gd name="T76" fmla="*/ 229 w 236"/>
              <a:gd name="T77" fmla="*/ 45 h 446"/>
              <a:gd name="T78" fmla="*/ 231 w 236"/>
              <a:gd name="T79" fmla="*/ 22 h 446"/>
              <a:gd name="T80" fmla="*/ 208 w 236"/>
              <a:gd name="T81" fmla="*/ 15 h 446"/>
              <a:gd name="T82" fmla="*/ 187 w 236"/>
              <a:gd name="T83" fmla="*/ 1 h 446"/>
              <a:gd name="T84" fmla="*/ 162 w 236"/>
              <a:gd name="T85" fmla="*/ 2 h 446"/>
              <a:gd name="T86" fmla="*/ 146 w 236"/>
              <a:gd name="T87" fmla="*/ 5 h 446"/>
              <a:gd name="T88" fmla="*/ 135 w 236"/>
              <a:gd name="T89" fmla="*/ 9 h 446"/>
              <a:gd name="T90" fmla="*/ 122 w 236"/>
              <a:gd name="T91" fmla="*/ 38 h 446"/>
              <a:gd name="T92" fmla="*/ 99 w 236"/>
              <a:gd name="T93" fmla="*/ 30 h 446"/>
              <a:gd name="T94" fmla="*/ 84 w 236"/>
              <a:gd name="T95" fmla="*/ 37 h 446"/>
              <a:gd name="T96" fmla="*/ 75 w 236"/>
              <a:gd name="T97" fmla="*/ 30 h 446"/>
              <a:gd name="T98" fmla="*/ 53 w 236"/>
              <a:gd name="T99" fmla="*/ 23 h 446"/>
              <a:gd name="T100" fmla="*/ 45 w 236"/>
              <a:gd name="T101" fmla="*/ 6 h 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36" h="446">
                <a:moveTo>
                  <a:pt x="40" y="0"/>
                </a:moveTo>
                <a:lnTo>
                  <a:pt x="35" y="4"/>
                </a:lnTo>
                <a:lnTo>
                  <a:pt x="35" y="10"/>
                </a:lnTo>
                <a:lnTo>
                  <a:pt x="31" y="20"/>
                </a:lnTo>
                <a:lnTo>
                  <a:pt x="33" y="22"/>
                </a:lnTo>
                <a:lnTo>
                  <a:pt x="30" y="34"/>
                </a:lnTo>
                <a:lnTo>
                  <a:pt x="25" y="34"/>
                </a:lnTo>
                <a:lnTo>
                  <a:pt x="23" y="38"/>
                </a:lnTo>
                <a:lnTo>
                  <a:pt x="19" y="41"/>
                </a:lnTo>
                <a:lnTo>
                  <a:pt x="14" y="41"/>
                </a:lnTo>
                <a:lnTo>
                  <a:pt x="16" y="44"/>
                </a:lnTo>
                <a:lnTo>
                  <a:pt x="18" y="48"/>
                </a:lnTo>
                <a:lnTo>
                  <a:pt x="18" y="52"/>
                </a:lnTo>
                <a:lnTo>
                  <a:pt x="22" y="53"/>
                </a:lnTo>
                <a:lnTo>
                  <a:pt x="32" y="62"/>
                </a:lnTo>
                <a:lnTo>
                  <a:pt x="38" y="61"/>
                </a:lnTo>
                <a:lnTo>
                  <a:pt x="38" y="65"/>
                </a:lnTo>
                <a:lnTo>
                  <a:pt x="34" y="67"/>
                </a:lnTo>
                <a:lnTo>
                  <a:pt x="32" y="74"/>
                </a:lnTo>
                <a:lnTo>
                  <a:pt x="38" y="73"/>
                </a:lnTo>
                <a:lnTo>
                  <a:pt x="37" y="83"/>
                </a:lnTo>
                <a:lnTo>
                  <a:pt x="46" y="77"/>
                </a:lnTo>
                <a:lnTo>
                  <a:pt x="50" y="72"/>
                </a:lnTo>
                <a:lnTo>
                  <a:pt x="52" y="67"/>
                </a:lnTo>
                <a:lnTo>
                  <a:pt x="57" y="67"/>
                </a:lnTo>
                <a:lnTo>
                  <a:pt x="59" y="70"/>
                </a:lnTo>
                <a:lnTo>
                  <a:pt x="67" y="70"/>
                </a:lnTo>
                <a:lnTo>
                  <a:pt x="69" y="71"/>
                </a:lnTo>
                <a:lnTo>
                  <a:pt x="68" y="76"/>
                </a:lnTo>
                <a:lnTo>
                  <a:pt x="71" y="77"/>
                </a:lnTo>
                <a:lnTo>
                  <a:pt x="77" y="79"/>
                </a:lnTo>
                <a:lnTo>
                  <a:pt x="79" y="89"/>
                </a:lnTo>
                <a:lnTo>
                  <a:pt x="76" y="94"/>
                </a:lnTo>
                <a:lnTo>
                  <a:pt x="73" y="101"/>
                </a:lnTo>
                <a:lnTo>
                  <a:pt x="67" y="104"/>
                </a:lnTo>
                <a:lnTo>
                  <a:pt x="70" y="114"/>
                </a:lnTo>
                <a:lnTo>
                  <a:pt x="72" y="114"/>
                </a:lnTo>
                <a:lnTo>
                  <a:pt x="77" y="114"/>
                </a:lnTo>
                <a:lnTo>
                  <a:pt x="71" y="120"/>
                </a:lnTo>
                <a:lnTo>
                  <a:pt x="72" y="125"/>
                </a:lnTo>
                <a:lnTo>
                  <a:pt x="70" y="132"/>
                </a:lnTo>
                <a:lnTo>
                  <a:pt x="67" y="139"/>
                </a:lnTo>
                <a:lnTo>
                  <a:pt x="60" y="146"/>
                </a:lnTo>
                <a:lnTo>
                  <a:pt x="54" y="151"/>
                </a:lnTo>
                <a:lnTo>
                  <a:pt x="44" y="148"/>
                </a:lnTo>
                <a:lnTo>
                  <a:pt x="37" y="147"/>
                </a:lnTo>
                <a:lnTo>
                  <a:pt x="38" y="152"/>
                </a:lnTo>
                <a:lnTo>
                  <a:pt x="48" y="153"/>
                </a:lnTo>
                <a:lnTo>
                  <a:pt x="46" y="156"/>
                </a:lnTo>
                <a:lnTo>
                  <a:pt x="40" y="155"/>
                </a:lnTo>
                <a:lnTo>
                  <a:pt x="40" y="160"/>
                </a:lnTo>
                <a:lnTo>
                  <a:pt x="46" y="162"/>
                </a:lnTo>
                <a:lnTo>
                  <a:pt x="41" y="180"/>
                </a:lnTo>
                <a:lnTo>
                  <a:pt x="40" y="182"/>
                </a:lnTo>
                <a:lnTo>
                  <a:pt x="43" y="190"/>
                </a:lnTo>
                <a:lnTo>
                  <a:pt x="38" y="197"/>
                </a:lnTo>
                <a:lnTo>
                  <a:pt x="47" y="203"/>
                </a:lnTo>
                <a:cubicBezTo>
                  <a:pt x="47" y="203"/>
                  <a:pt x="52" y="203"/>
                  <a:pt x="54" y="202"/>
                </a:cubicBezTo>
                <a:cubicBezTo>
                  <a:pt x="56" y="202"/>
                  <a:pt x="58" y="200"/>
                  <a:pt x="58" y="200"/>
                </a:cubicBezTo>
                <a:lnTo>
                  <a:pt x="60" y="205"/>
                </a:lnTo>
                <a:lnTo>
                  <a:pt x="59" y="206"/>
                </a:lnTo>
                <a:lnTo>
                  <a:pt x="59" y="211"/>
                </a:lnTo>
                <a:lnTo>
                  <a:pt x="49" y="225"/>
                </a:lnTo>
                <a:lnTo>
                  <a:pt x="49" y="232"/>
                </a:lnTo>
                <a:lnTo>
                  <a:pt x="42" y="241"/>
                </a:lnTo>
                <a:lnTo>
                  <a:pt x="39" y="251"/>
                </a:lnTo>
                <a:lnTo>
                  <a:pt x="35" y="260"/>
                </a:lnTo>
                <a:lnTo>
                  <a:pt x="39" y="263"/>
                </a:lnTo>
                <a:lnTo>
                  <a:pt x="25" y="289"/>
                </a:lnTo>
                <a:lnTo>
                  <a:pt x="20" y="291"/>
                </a:lnTo>
                <a:lnTo>
                  <a:pt x="14" y="314"/>
                </a:lnTo>
                <a:lnTo>
                  <a:pt x="7" y="320"/>
                </a:lnTo>
                <a:lnTo>
                  <a:pt x="9" y="326"/>
                </a:lnTo>
                <a:lnTo>
                  <a:pt x="13" y="326"/>
                </a:lnTo>
                <a:lnTo>
                  <a:pt x="11" y="333"/>
                </a:lnTo>
                <a:lnTo>
                  <a:pt x="0" y="339"/>
                </a:lnTo>
                <a:lnTo>
                  <a:pt x="4" y="350"/>
                </a:lnTo>
                <a:lnTo>
                  <a:pt x="16" y="353"/>
                </a:lnTo>
                <a:lnTo>
                  <a:pt x="27" y="358"/>
                </a:lnTo>
                <a:lnTo>
                  <a:pt x="37" y="366"/>
                </a:lnTo>
                <a:lnTo>
                  <a:pt x="35" y="373"/>
                </a:lnTo>
                <a:lnTo>
                  <a:pt x="38" y="375"/>
                </a:lnTo>
                <a:lnTo>
                  <a:pt x="37" y="386"/>
                </a:lnTo>
                <a:lnTo>
                  <a:pt x="34" y="386"/>
                </a:lnTo>
                <a:lnTo>
                  <a:pt x="31" y="400"/>
                </a:lnTo>
                <a:lnTo>
                  <a:pt x="45" y="397"/>
                </a:lnTo>
                <a:lnTo>
                  <a:pt x="50" y="408"/>
                </a:lnTo>
                <a:lnTo>
                  <a:pt x="50" y="412"/>
                </a:lnTo>
                <a:lnTo>
                  <a:pt x="55" y="415"/>
                </a:lnTo>
                <a:lnTo>
                  <a:pt x="59" y="427"/>
                </a:lnTo>
                <a:lnTo>
                  <a:pt x="68" y="426"/>
                </a:lnTo>
                <a:lnTo>
                  <a:pt x="62" y="439"/>
                </a:lnTo>
                <a:lnTo>
                  <a:pt x="74" y="441"/>
                </a:lnTo>
                <a:lnTo>
                  <a:pt x="76" y="446"/>
                </a:lnTo>
                <a:lnTo>
                  <a:pt x="87" y="439"/>
                </a:lnTo>
                <a:lnTo>
                  <a:pt x="91" y="439"/>
                </a:lnTo>
                <a:lnTo>
                  <a:pt x="101" y="441"/>
                </a:lnTo>
                <a:lnTo>
                  <a:pt x="111" y="433"/>
                </a:lnTo>
                <a:lnTo>
                  <a:pt x="106" y="430"/>
                </a:lnTo>
                <a:lnTo>
                  <a:pt x="107" y="425"/>
                </a:lnTo>
                <a:lnTo>
                  <a:pt x="111" y="424"/>
                </a:lnTo>
                <a:lnTo>
                  <a:pt x="116" y="428"/>
                </a:lnTo>
                <a:lnTo>
                  <a:pt x="120" y="425"/>
                </a:lnTo>
                <a:lnTo>
                  <a:pt x="119" y="417"/>
                </a:lnTo>
                <a:lnTo>
                  <a:pt x="119" y="412"/>
                </a:lnTo>
                <a:lnTo>
                  <a:pt x="135" y="401"/>
                </a:lnTo>
                <a:lnTo>
                  <a:pt x="137" y="398"/>
                </a:lnTo>
                <a:lnTo>
                  <a:pt x="131" y="392"/>
                </a:lnTo>
                <a:lnTo>
                  <a:pt x="125" y="383"/>
                </a:lnTo>
                <a:lnTo>
                  <a:pt x="122" y="378"/>
                </a:lnTo>
                <a:lnTo>
                  <a:pt x="121" y="370"/>
                </a:lnTo>
                <a:lnTo>
                  <a:pt x="125" y="367"/>
                </a:lnTo>
                <a:lnTo>
                  <a:pt x="128" y="363"/>
                </a:lnTo>
                <a:lnTo>
                  <a:pt x="128" y="358"/>
                </a:lnTo>
                <a:lnTo>
                  <a:pt x="127" y="355"/>
                </a:lnTo>
                <a:lnTo>
                  <a:pt x="124" y="354"/>
                </a:lnTo>
                <a:lnTo>
                  <a:pt x="124" y="348"/>
                </a:lnTo>
                <a:lnTo>
                  <a:pt x="127" y="339"/>
                </a:lnTo>
                <a:lnTo>
                  <a:pt x="129" y="333"/>
                </a:lnTo>
                <a:lnTo>
                  <a:pt x="132" y="327"/>
                </a:lnTo>
                <a:lnTo>
                  <a:pt x="130" y="324"/>
                </a:lnTo>
                <a:lnTo>
                  <a:pt x="132" y="320"/>
                </a:lnTo>
                <a:lnTo>
                  <a:pt x="135" y="318"/>
                </a:lnTo>
                <a:lnTo>
                  <a:pt x="135" y="309"/>
                </a:lnTo>
                <a:lnTo>
                  <a:pt x="139" y="303"/>
                </a:lnTo>
                <a:lnTo>
                  <a:pt x="141" y="298"/>
                </a:lnTo>
                <a:lnTo>
                  <a:pt x="141" y="292"/>
                </a:lnTo>
                <a:lnTo>
                  <a:pt x="136" y="287"/>
                </a:lnTo>
                <a:lnTo>
                  <a:pt x="131" y="277"/>
                </a:lnTo>
                <a:lnTo>
                  <a:pt x="132" y="258"/>
                </a:lnTo>
                <a:lnTo>
                  <a:pt x="137" y="246"/>
                </a:lnTo>
                <a:lnTo>
                  <a:pt x="149" y="225"/>
                </a:lnTo>
                <a:lnTo>
                  <a:pt x="149" y="215"/>
                </a:lnTo>
                <a:lnTo>
                  <a:pt x="149" y="210"/>
                </a:lnTo>
                <a:lnTo>
                  <a:pt x="150" y="207"/>
                </a:lnTo>
                <a:lnTo>
                  <a:pt x="159" y="199"/>
                </a:lnTo>
                <a:lnTo>
                  <a:pt x="156" y="185"/>
                </a:lnTo>
                <a:lnTo>
                  <a:pt x="160" y="171"/>
                </a:lnTo>
                <a:lnTo>
                  <a:pt x="162" y="156"/>
                </a:lnTo>
                <a:lnTo>
                  <a:pt x="167" y="148"/>
                </a:lnTo>
                <a:lnTo>
                  <a:pt x="166" y="138"/>
                </a:lnTo>
                <a:lnTo>
                  <a:pt x="167" y="129"/>
                </a:lnTo>
                <a:lnTo>
                  <a:pt x="170" y="120"/>
                </a:lnTo>
                <a:lnTo>
                  <a:pt x="174" y="114"/>
                </a:lnTo>
                <a:lnTo>
                  <a:pt x="181" y="109"/>
                </a:lnTo>
                <a:lnTo>
                  <a:pt x="184" y="106"/>
                </a:lnTo>
                <a:lnTo>
                  <a:pt x="189" y="99"/>
                </a:lnTo>
                <a:lnTo>
                  <a:pt x="198" y="85"/>
                </a:lnTo>
                <a:lnTo>
                  <a:pt x="202" y="84"/>
                </a:lnTo>
                <a:lnTo>
                  <a:pt x="206" y="84"/>
                </a:lnTo>
                <a:lnTo>
                  <a:pt x="207" y="79"/>
                </a:lnTo>
                <a:lnTo>
                  <a:pt x="211" y="75"/>
                </a:lnTo>
                <a:lnTo>
                  <a:pt x="217" y="74"/>
                </a:lnTo>
                <a:lnTo>
                  <a:pt x="220" y="70"/>
                </a:lnTo>
                <a:lnTo>
                  <a:pt x="225" y="57"/>
                </a:lnTo>
                <a:lnTo>
                  <a:pt x="229" y="45"/>
                </a:lnTo>
                <a:lnTo>
                  <a:pt x="233" y="36"/>
                </a:lnTo>
                <a:lnTo>
                  <a:pt x="236" y="31"/>
                </a:lnTo>
                <a:lnTo>
                  <a:pt x="236" y="24"/>
                </a:lnTo>
                <a:lnTo>
                  <a:pt x="231" y="22"/>
                </a:lnTo>
                <a:lnTo>
                  <a:pt x="225" y="21"/>
                </a:lnTo>
                <a:lnTo>
                  <a:pt x="218" y="20"/>
                </a:lnTo>
                <a:lnTo>
                  <a:pt x="213" y="18"/>
                </a:lnTo>
                <a:lnTo>
                  <a:pt x="208" y="15"/>
                </a:lnTo>
                <a:lnTo>
                  <a:pt x="202" y="13"/>
                </a:lnTo>
                <a:lnTo>
                  <a:pt x="196" y="11"/>
                </a:lnTo>
                <a:lnTo>
                  <a:pt x="195" y="10"/>
                </a:lnTo>
                <a:lnTo>
                  <a:pt x="187" y="1"/>
                </a:lnTo>
                <a:lnTo>
                  <a:pt x="184" y="3"/>
                </a:lnTo>
                <a:lnTo>
                  <a:pt x="182" y="4"/>
                </a:lnTo>
                <a:lnTo>
                  <a:pt x="176" y="8"/>
                </a:lnTo>
                <a:lnTo>
                  <a:pt x="162" y="2"/>
                </a:lnTo>
                <a:lnTo>
                  <a:pt x="157" y="4"/>
                </a:lnTo>
                <a:lnTo>
                  <a:pt x="155" y="7"/>
                </a:lnTo>
                <a:lnTo>
                  <a:pt x="155" y="5"/>
                </a:lnTo>
                <a:lnTo>
                  <a:pt x="146" y="5"/>
                </a:lnTo>
                <a:lnTo>
                  <a:pt x="146" y="7"/>
                </a:lnTo>
                <a:lnTo>
                  <a:pt x="135" y="6"/>
                </a:lnTo>
                <a:lnTo>
                  <a:pt x="134" y="7"/>
                </a:lnTo>
                <a:lnTo>
                  <a:pt x="135" y="9"/>
                </a:lnTo>
                <a:lnTo>
                  <a:pt x="133" y="13"/>
                </a:lnTo>
                <a:lnTo>
                  <a:pt x="130" y="15"/>
                </a:lnTo>
                <a:lnTo>
                  <a:pt x="126" y="27"/>
                </a:lnTo>
                <a:lnTo>
                  <a:pt x="122" y="38"/>
                </a:lnTo>
                <a:lnTo>
                  <a:pt x="117" y="35"/>
                </a:lnTo>
                <a:lnTo>
                  <a:pt x="109" y="30"/>
                </a:lnTo>
                <a:lnTo>
                  <a:pt x="103" y="29"/>
                </a:lnTo>
                <a:lnTo>
                  <a:pt x="99" y="30"/>
                </a:lnTo>
                <a:lnTo>
                  <a:pt x="97" y="31"/>
                </a:lnTo>
                <a:lnTo>
                  <a:pt x="94" y="35"/>
                </a:lnTo>
                <a:lnTo>
                  <a:pt x="85" y="35"/>
                </a:lnTo>
                <a:lnTo>
                  <a:pt x="84" y="37"/>
                </a:lnTo>
                <a:lnTo>
                  <a:pt x="79" y="38"/>
                </a:lnTo>
                <a:lnTo>
                  <a:pt x="78" y="36"/>
                </a:lnTo>
                <a:lnTo>
                  <a:pt x="75" y="35"/>
                </a:lnTo>
                <a:lnTo>
                  <a:pt x="75" y="30"/>
                </a:lnTo>
                <a:lnTo>
                  <a:pt x="69" y="27"/>
                </a:lnTo>
                <a:lnTo>
                  <a:pt x="60" y="28"/>
                </a:lnTo>
                <a:lnTo>
                  <a:pt x="56" y="24"/>
                </a:lnTo>
                <a:lnTo>
                  <a:pt x="53" y="23"/>
                </a:lnTo>
                <a:lnTo>
                  <a:pt x="46" y="22"/>
                </a:lnTo>
                <a:lnTo>
                  <a:pt x="44" y="13"/>
                </a:lnTo>
                <a:lnTo>
                  <a:pt x="42" y="8"/>
                </a:lnTo>
                <a:lnTo>
                  <a:pt x="45" y="6"/>
                </a:lnTo>
                <a:lnTo>
                  <a:pt x="40" y="0"/>
                </a:lnTo>
                <a:close/>
              </a:path>
            </a:pathLst>
          </a:custGeom>
          <a:noFill/>
          <a:ln w="52388" cap="flat">
            <a:solidFill>
              <a:srgbClr val="666666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238921"/>
            <a:endParaRPr lang="fr-FR" sz="2439" kern="0">
              <a:solidFill>
                <a:prstClr val="black"/>
              </a:solidFill>
            </a:endParaRPr>
          </a:p>
        </p:txBody>
      </p:sp>
      <p:sp>
        <p:nvSpPr>
          <p:cNvPr id="7" name="Freeform 286">
            <a:extLst>
              <a:ext uri="{FF2B5EF4-FFF2-40B4-BE49-F238E27FC236}">
                <a16:creationId xmlns:a16="http://schemas.microsoft.com/office/drawing/2014/main" id="{235044F5-B356-A3FE-1DCB-BE693914539E}"/>
              </a:ext>
            </a:extLst>
          </p:cNvPr>
          <p:cNvSpPr>
            <a:spLocks/>
          </p:cNvSpPr>
          <p:nvPr/>
        </p:nvSpPr>
        <p:spPr bwMode="auto">
          <a:xfrm>
            <a:off x="6568359" y="1120089"/>
            <a:ext cx="1040977" cy="992518"/>
          </a:xfrm>
          <a:custGeom>
            <a:avLst/>
            <a:gdLst>
              <a:gd name="T0" fmla="*/ 16 w 118"/>
              <a:gd name="T1" fmla="*/ 5 h 116"/>
              <a:gd name="T2" fmla="*/ 12 w 118"/>
              <a:gd name="T3" fmla="*/ 13 h 116"/>
              <a:gd name="T4" fmla="*/ 4 w 118"/>
              <a:gd name="T5" fmla="*/ 35 h 116"/>
              <a:gd name="T6" fmla="*/ 3 w 118"/>
              <a:gd name="T7" fmla="*/ 37 h 116"/>
              <a:gd name="T8" fmla="*/ 2 w 118"/>
              <a:gd name="T9" fmla="*/ 40 h 116"/>
              <a:gd name="T10" fmla="*/ 6 w 118"/>
              <a:gd name="T11" fmla="*/ 47 h 116"/>
              <a:gd name="T12" fmla="*/ 0 w 118"/>
              <a:gd name="T13" fmla="*/ 47 h 116"/>
              <a:gd name="T14" fmla="*/ 1 w 118"/>
              <a:gd name="T15" fmla="*/ 56 h 116"/>
              <a:gd name="T16" fmla="*/ 7 w 118"/>
              <a:gd name="T17" fmla="*/ 59 h 116"/>
              <a:gd name="T18" fmla="*/ 2 w 118"/>
              <a:gd name="T19" fmla="*/ 63 h 116"/>
              <a:gd name="T20" fmla="*/ 2 w 118"/>
              <a:gd name="T21" fmla="*/ 73 h 116"/>
              <a:gd name="T22" fmla="*/ 16 w 118"/>
              <a:gd name="T23" fmla="*/ 70 h 116"/>
              <a:gd name="T24" fmla="*/ 20 w 118"/>
              <a:gd name="T25" fmla="*/ 70 h 116"/>
              <a:gd name="T26" fmla="*/ 22 w 118"/>
              <a:gd name="T27" fmla="*/ 72 h 116"/>
              <a:gd name="T28" fmla="*/ 18 w 118"/>
              <a:gd name="T29" fmla="*/ 74 h 116"/>
              <a:gd name="T30" fmla="*/ 18 w 118"/>
              <a:gd name="T31" fmla="*/ 81 h 116"/>
              <a:gd name="T32" fmla="*/ 16 w 118"/>
              <a:gd name="T33" fmla="*/ 83 h 116"/>
              <a:gd name="T34" fmla="*/ 12 w 118"/>
              <a:gd name="T35" fmla="*/ 90 h 116"/>
              <a:gd name="T36" fmla="*/ 12 w 118"/>
              <a:gd name="T37" fmla="*/ 93 h 116"/>
              <a:gd name="T38" fmla="*/ 14 w 118"/>
              <a:gd name="T39" fmla="*/ 93 h 116"/>
              <a:gd name="T40" fmla="*/ 13 w 118"/>
              <a:gd name="T41" fmla="*/ 100 h 116"/>
              <a:gd name="T42" fmla="*/ 25 w 118"/>
              <a:gd name="T43" fmla="*/ 103 h 116"/>
              <a:gd name="T44" fmla="*/ 33 w 118"/>
              <a:gd name="T45" fmla="*/ 100 h 116"/>
              <a:gd name="T46" fmla="*/ 33 w 118"/>
              <a:gd name="T47" fmla="*/ 104 h 116"/>
              <a:gd name="T48" fmla="*/ 37 w 118"/>
              <a:gd name="T49" fmla="*/ 104 h 116"/>
              <a:gd name="T50" fmla="*/ 43 w 118"/>
              <a:gd name="T51" fmla="*/ 96 h 116"/>
              <a:gd name="T52" fmla="*/ 47 w 118"/>
              <a:gd name="T53" fmla="*/ 90 h 116"/>
              <a:gd name="T54" fmla="*/ 57 w 118"/>
              <a:gd name="T55" fmla="*/ 91 h 116"/>
              <a:gd name="T56" fmla="*/ 62 w 118"/>
              <a:gd name="T57" fmla="*/ 90 h 116"/>
              <a:gd name="T58" fmla="*/ 60 w 118"/>
              <a:gd name="T59" fmla="*/ 96 h 116"/>
              <a:gd name="T60" fmla="*/ 68 w 118"/>
              <a:gd name="T61" fmla="*/ 100 h 116"/>
              <a:gd name="T62" fmla="*/ 80 w 118"/>
              <a:gd name="T63" fmla="*/ 83 h 116"/>
              <a:gd name="T64" fmla="*/ 85 w 118"/>
              <a:gd name="T65" fmla="*/ 81 h 116"/>
              <a:gd name="T66" fmla="*/ 88 w 118"/>
              <a:gd name="T67" fmla="*/ 81 h 116"/>
              <a:gd name="T68" fmla="*/ 102 w 118"/>
              <a:gd name="T69" fmla="*/ 66 h 116"/>
              <a:gd name="T70" fmla="*/ 111 w 118"/>
              <a:gd name="T71" fmla="*/ 43 h 116"/>
              <a:gd name="T72" fmla="*/ 118 w 118"/>
              <a:gd name="T73" fmla="*/ 29 h 116"/>
              <a:gd name="T74" fmla="*/ 118 w 118"/>
              <a:gd name="T75" fmla="*/ 23 h 116"/>
              <a:gd name="T76" fmla="*/ 96 w 118"/>
              <a:gd name="T77" fmla="*/ 17 h 116"/>
              <a:gd name="T78" fmla="*/ 77 w 118"/>
              <a:gd name="T79" fmla="*/ 8 h 116"/>
              <a:gd name="T80" fmla="*/ 71 w 118"/>
              <a:gd name="T81" fmla="*/ 1 h 116"/>
              <a:gd name="T82" fmla="*/ 69 w 118"/>
              <a:gd name="T83" fmla="*/ 0 h 116"/>
              <a:gd name="T84" fmla="*/ 64 w 118"/>
              <a:gd name="T85" fmla="*/ 2 h 116"/>
              <a:gd name="T86" fmla="*/ 58 w 118"/>
              <a:gd name="T87" fmla="*/ 6 h 116"/>
              <a:gd name="T88" fmla="*/ 43 w 118"/>
              <a:gd name="T89" fmla="*/ 0 h 116"/>
              <a:gd name="T90" fmla="*/ 39 w 118"/>
              <a:gd name="T91" fmla="*/ 2 h 116"/>
              <a:gd name="T92" fmla="*/ 37 w 118"/>
              <a:gd name="T93" fmla="*/ 4 h 116"/>
              <a:gd name="T94" fmla="*/ 36 w 118"/>
              <a:gd name="T95" fmla="*/ 3 h 116"/>
              <a:gd name="T96" fmla="*/ 28 w 118"/>
              <a:gd name="T97" fmla="*/ 3 h 116"/>
              <a:gd name="T98" fmla="*/ 28 w 118"/>
              <a:gd name="T99" fmla="*/ 5 h 116"/>
              <a:gd name="T100" fmla="*/ 17 w 118"/>
              <a:gd name="T101" fmla="*/ 4 h 116"/>
              <a:gd name="T102" fmla="*/ 16 w 118"/>
              <a:gd name="T103" fmla="*/ 5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18" h="116">
                <a:moveTo>
                  <a:pt x="16" y="5"/>
                </a:moveTo>
                <a:cubicBezTo>
                  <a:pt x="20" y="7"/>
                  <a:pt x="13" y="12"/>
                  <a:pt x="12" y="13"/>
                </a:cubicBezTo>
                <a:cubicBezTo>
                  <a:pt x="10" y="20"/>
                  <a:pt x="6" y="28"/>
                  <a:pt x="4" y="35"/>
                </a:cubicBezTo>
                <a:lnTo>
                  <a:pt x="3" y="37"/>
                </a:lnTo>
                <a:lnTo>
                  <a:pt x="2" y="40"/>
                </a:lnTo>
                <a:lnTo>
                  <a:pt x="6" y="47"/>
                </a:lnTo>
                <a:lnTo>
                  <a:pt x="0" y="47"/>
                </a:lnTo>
                <a:lnTo>
                  <a:pt x="1" y="56"/>
                </a:lnTo>
                <a:lnTo>
                  <a:pt x="7" y="59"/>
                </a:lnTo>
                <a:cubicBezTo>
                  <a:pt x="5" y="61"/>
                  <a:pt x="2" y="61"/>
                  <a:pt x="2" y="63"/>
                </a:cubicBezTo>
                <a:lnTo>
                  <a:pt x="2" y="73"/>
                </a:lnTo>
                <a:lnTo>
                  <a:pt x="16" y="70"/>
                </a:lnTo>
                <a:lnTo>
                  <a:pt x="20" y="70"/>
                </a:lnTo>
                <a:lnTo>
                  <a:pt x="22" y="72"/>
                </a:lnTo>
                <a:lnTo>
                  <a:pt x="18" y="74"/>
                </a:lnTo>
                <a:lnTo>
                  <a:pt x="18" y="81"/>
                </a:lnTo>
                <a:lnTo>
                  <a:pt x="16" y="83"/>
                </a:lnTo>
                <a:cubicBezTo>
                  <a:pt x="15" y="89"/>
                  <a:pt x="12" y="86"/>
                  <a:pt x="12" y="90"/>
                </a:cubicBezTo>
                <a:lnTo>
                  <a:pt x="12" y="93"/>
                </a:lnTo>
                <a:lnTo>
                  <a:pt x="14" y="93"/>
                </a:lnTo>
                <a:lnTo>
                  <a:pt x="13" y="100"/>
                </a:lnTo>
                <a:lnTo>
                  <a:pt x="25" y="103"/>
                </a:lnTo>
                <a:lnTo>
                  <a:pt x="33" y="100"/>
                </a:lnTo>
                <a:lnTo>
                  <a:pt x="33" y="104"/>
                </a:lnTo>
                <a:lnTo>
                  <a:pt x="37" y="104"/>
                </a:lnTo>
                <a:cubicBezTo>
                  <a:pt x="44" y="107"/>
                  <a:pt x="43" y="116"/>
                  <a:pt x="43" y="96"/>
                </a:cubicBezTo>
                <a:lnTo>
                  <a:pt x="47" y="90"/>
                </a:lnTo>
                <a:lnTo>
                  <a:pt x="57" y="91"/>
                </a:lnTo>
                <a:cubicBezTo>
                  <a:pt x="59" y="91"/>
                  <a:pt x="59" y="90"/>
                  <a:pt x="62" y="90"/>
                </a:cubicBezTo>
                <a:lnTo>
                  <a:pt x="60" y="96"/>
                </a:lnTo>
                <a:lnTo>
                  <a:pt x="68" y="100"/>
                </a:lnTo>
                <a:lnTo>
                  <a:pt x="80" y="83"/>
                </a:lnTo>
                <a:cubicBezTo>
                  <a:pt x="83" y="82"/>
                  <a:pt x="83" y="81"/>
                  <a:pt x="85" y="81"/>
                </a:cubicBezTo>
                <a:lnTo>
                  <a:pt x="88" y="81"/>
                </a:lnTo>
                <a:cubicBezTo>
                  <a:pt x="91" y="69"/>
                  <a:pt x="97" y="78"/>
                  <a:pt x="102" y="66"/>
                </a:cubicBezTo>
                <a:cubicBezTo>
                  <a:pt x="110" y="47"/>
                  <a:pt x="111" y="43"/>
                  <a:pt x="111" y="43"/>
                </a:cubicBezTo>
                <a:lnTo>
                  <a:pt x="118" y="29"/>
                </a:lnTo>
                <a:lnTo>
                  <a:pt x="118" y="23"/>
                </a:lnTo>
                <a:cubicBezTo>
                  <a:pt x="111" y="18"/>
                  <a:pt x="104" y="21"/>
                  <a:pt x="96" y="17"/>
                </a:cubicBezTo>
                <a:cubicBezTo>
                  <a:pt x="88" y="12"/>
                  <a:pt x="88" y="12"/>
                  <a:pt x="77" y="8"/>
                </a:cubicBezTo>
                <a:lnTo>
                  <a:pt x="71" y="1"/>
                </a:lnTo>
                <a:lnTo>
                  <a:pt x="69" y="0"/>
                </a:lnTo>
                <a:cubicBezTo>
                  <a:pt x="68" y="1"/>
                  <a:pt x="64" y="2"/>
                  <a:pt x="64" y="2"/>
                </a:cubicBezTo>
                <a:lnTo>
                  <a:pt x="58" y="6"/>
                </a:lnTo>
                <a:lnTo>
                  <a:pt x="43" y="0"/>
                </a:lnTo>
                <a:lnTo>
                  <a:pt x="39" y="2"/>
                </a:lnTo>
                <a:lnTo>
                  <a:pt x="37" y="4"/>
                </a:lnTo>
                <a:lnTo>
                  <a:pt x="36" y="3"/>
                </a:lnTo>
                <a:lnTo>
                  <a:pt x="28" y="3"/>
                </a:lnTo>
                <a:lnTo>
                  <a:pt x="28" y="5"/>
                </a:lnTo>
                <a:lnTo>
                  <a:pt x="17" y="4"/>
                </a:lnTo>
                <a:lnTo>
                  <a:pt x="16" y="5"/>
                </a:lnTo>
                <a:close/>
              </a:path>
            </a:pathLst>
          </a:custGeom>
          <a:solidFill>
            <a:srgbClr val="5B9BD5">
              <a:lumMod val="20000"/>
              <a:lumOff val="80000"/>
            </a:srgbClr>
          </a:solidFill>
          <a:ln w="12700" cap="flat">
            <a:solidFill>
              <a:srgbClr val="4C4C4C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238921"/>
            <a:endParaRPr lang="fr-FR" sz="2439" kern="0">
              <a:solidFill>
                <a:prstClr val="black"/>
              </a:solidFill>
            </a:endParaRPr>
          </a:p>
        </p:txBody>
      </p:sp>
      <p:sp>
        <p:nvSpPr>
          <p:cNvPr id="8" name="Freeform 285">
            <a:extLst>
              <a:ext uri="{FF2B5EF4-FFF2-40B4-BE49-F238E27FC236}">
                <a16:creationId xmlns:a16="http://schemas.microsoft.com/office/drawing/2014/main" id="{BFD8AC96-CAAA-E303-432D-02A72DA5BFEC}"/>
              </a:ext>
            </a:extLst>
          </p:cNvPr>
          <p:cNvSpPr>
            <a:spLocks/>
          </p:cNvSpPr>
          <p:nvPr/>
        </p:nvSpPr>
        <p:spPr bwMode="auto">
          <a:xfrm>
            <a:off x="5663590" y="1107846"/>
            <a:ext cx="1297201" cy="1821867"/>
          </a:xfrm>
          <a:custGeom>
            <a:avLst/>
            <a:gdLst>
              <a:gd name="T0" fmla="*/ 58 w 147"/>
              <a:gd name="T1" fmla="*/ 100 h 213"/>
              <a:gd name="T2" fmla="*/ 56 w 147"/>
              <a:gd name="T3" fmla="*/ 111 h 213"/>
              <a:gd name="T4" fmla="*/ 63 w 147"/>
              <a:gd name="T5" fmla="*/ 113 h 213"/>
              <a:gd name="T6" fmla="*/ 56 w 147"/>
              <a:gd name="T7" fmla="*/ 132 h 213"/>
              <a:gd name="T8" fmla="*/ 41 w 147"/>
              <a:gd name="T9" fmla="*/ 149 h 213"/>
              <a:gd name="T10" fmla="*/ 24 w 147"/>
              <a:gd name="T11" fmla="*/ 151 h 213"/>
              <a:gd name="T12" fmla="*/ 32 w 147"/>
              <a:gd name="T13" fmla="*/ 155 h 213"/>
              <a:gd name="T14" fmla="*/ 27 w 147"/>
              <a:gd name="T15" fmla="*/ 159 h 213"/>
              <a:gd name="T16" fmla="*/ 28 w 147"/>
              <a:gd name="T17" fmla="*/ 175 h 213"/>
              <a:gd name="T18" fmla="*/ 27 w 147"/>
              <a:gd name="T19" fmla="*/ 183 h 213"/>
              <a:gd name="T20" fmla="*/ 24 w 147"/>
              <a:gd name="T21" fmla="*/ 195 h 213"/>
              <a:gd name="T22" fmla="*/ 41 w 147"/>
              <a:gd name="T23" fmla="*/ 200 h 213"/>
              <a:gd name="T24" fmla="*/ 60 w 147"/>
              <a:gd name="T25" fmla="*/ 182 h 213"/>
              <a:gd name="T26" fmla="*/ 73 w 147"/>
              <a:gd name="T27" fmla="*/ 175 h 213"/>
              <a:gd name="T28" fmla="*/ 102 w 147"/>
              <a:gd name="T29" fmla="*/ 172 h 213"/>
              <a:gd name="T30" fmla="*/ 110 w 147"/>
              <a:gd name="T31" fmla="*/ 185 h 213"/>
              <a:gd name="T32" fmla="*/ 104 w 147"/>
              <a:gd name="T33" fmla="*/ 200 h 213"/>
              <a:gd name="T34" fmla="*/ 118 w 147"/>
              <a:gd name="T35" fmla="*/ 200 h 213"/>
              <a:gd name="T36" fmla="*/ 131 w 147"/>
              <a:gd name="T37" fmla="*/ 213 h 213"/>
              <a:gd name="T38" fmla="*/ 144 w 147"/>
              <a:gd name="T39" fmla="*/ 197 h 213"/>
              <a:gd name="T40" fmla="*/ 146 w 147"/>
              <a:gd name="T41" fmla="*/ 169 h 213"/>
              <a:gd name="T42" fmla="*/ 135 w 147"/>
              <a:gd name="T43" fmla="*/ 160 h 213"/>
              <a:gd name="T44" fmla="*/ 131 w 147"/>
              <a:gd name="T45" fmla="*/ 157 h 213"/>
              <a:gd name="T46" fmla="*/ 115 w 147"/>
              <a:gd name="T47" fmla="*/ 151 h 213"/>
              <a:gd name="T48" fmla="*/ 118 w 147"/>
              <a:gd name="T49" fmla="*/ 136 h 213"/>
              <a:gd name="T50" fmla="*/ 123 w 147"/>
              <a:gd name="T51" fmla="*/ 135 h 213"/>
              <a:gd name="T52" fmla="*/ 129 w 147"/>
              <a:gd name="T53" fmla="*/ 124 h 213"/>
              <a:gd name="T54" fmla="*/ 135 w 147"/>
              <a:gd name="T55" fmla="*/ 117 h 213"/>
              <a:gd name="T56" fmla="*/ 129 w 147"/>
              <a:gd name="T57" fmla="*/ 110 h 213"/>
              <a:gd name="T58" fmla="*/ 117 w 147"/>
              <a:gd name="T59" fmla="*/ 100 h 213"/>
              <a:gd name="T60" fmla="*/ 116 w 147"/>
              <a:gd name="T61" fmla="*/ 93 h 213"/>
              <a:gd name="T62" fmla="*/ 120 w 147"/>
              <a:gd name="T63" fmla="*/ 83 h 213"/>
              <a:gd name="T64" fmla="*/ 122 w 147"/>
              <a:gd name="T65" fmla="*/ 74 h 213"/>
              <a:gd name="T66" fmla="*/ 122 w 147"/>
              <a:gd name="T67" fmla="*/ 71 h 213"/>
              <a:gd name="T68" fmla="*/ 106 w 147"/>
              <a:gd name="T69" fmla="*/ 63 h 213"/>
              <a:gd name="T70" fmla="*/ 105 w 147"/>
              <a:gd name="T71" fmla="*/ 56 h 213"/>
              <a:gd name="T72" fmla="*/ 105 w 147"/>
              <a:gd name="T73" fmla="*/ 47 h 213"/>
              <a:gd name="T74" fmla="*/ 106 w 147"/>
              <a:gd name="T75" fmla="*/ 40 h 213"/>
              <a:gd name="T76" fmla="*/ 105 w 147"/>
              <a:gd name="T77" fmla="*/ 35 h 213"/>
              <a:gd name="T78" fmla="*/ 94 w 147"/>
              <a:gd name="T79" fmla="*/ 29 h 213"/>
              <a:gd name="T80" fmla="*/ 80 w 147"/>
              <a:gd name="T81" fmla="*/ 33 h 213"/>
              <a:gd name="T82" fmla="*/ 67 w 147"/>
              <a:gd name="T83" fmla="*/ 36 h 213"/>
              <a:gd name="T84" fmla="*/ 61 w 147"/>
              <a:gd name="T85" fmla="*/ 33 h 213"/>
              <a:gd name="T86" fmla="*/ 47 w 147"/>
              <a:gd name="T87" fmla="*/ 26 h 213"/>
              <a:gd name="T88" fmla="*/ 32 w 147"/>
              <a:gd name="T89" fmla="*/ 20 h 213"/>
              <a:gd name="T90" fmla="*/ 28 w 147"/>
              <a:gd name="T91" fmla="*/ 6 h 213"/>
              <a:gd name="T92" fmla="*/ 26 w 147"/>
              <a:gd name="T93" fmla="*/ 0 h 213"/>
              <a:gd name="T94" fmla="*/ 22 w 147"/>
              <a:gd name="T95" fmla="*/ 8 h 213"/>
              <a:gd name="T96" fmla="*/ 16 w 147"/>
              <a:gd name="T97" fmla="*/ 33 h 213"/>
              <a:gd name="T98" fmla="*/ 0 w 147"/>
              <a:gd name="T99" fmla="*/ 40 h 213"/>
              <a:gd name="T100" fmla="*/ 4 w 147"/>
              <a:gd name="T101" fmla="*/ 49 h 213"/>
              <a:gd name="T102" fmla="*/ 18 w 147"/>
              <a:gd name="T103" fmla="*/ 60 h 213"/>
              <a:gd name="T104" fmla="*/ 24 w 147"/>
              <a:gd name="T105" fmla="*/ 63 h 213"/>
              <a:gd name="T106" fmla="*/ 18 w 147"/>
              <a:gd name="T107" fmla="*/ 72 h 213"/>
              <a:gd name="T108" fmla="*/ 24 w 147"/>
              <a:gd name="T109" fmla="*/ 73 h 213"/>
              <a:gd name="T110" fmla="*/ 32 w 147"/>
              <a:gd name="T111" fmla="*/ 75 h 213"/>
              <a:gd name="T112" fmla="*/ 36 w 147"/>
              <a:gd name="T113" fmla="*/ 69 h 213"/>
              <a:gd name="T114" fmla="*/ 43 w 147"/>
              <a:gd name="T115" fmla="*/ 65 h 213"/>
              <a:gd name="T116" fmla="*/ 49 w 147"/>
              <a:gd name="T117" fmla="*/ 68 h 213"/>
              <a:gd name="T118" fmla="*/ 55 w 147"/>
              <a:gd name="T119" fmla="*/ 74 h 213"/>
              <a:gd name="T120" fmla="*/ 65 w 147"/>
              <a:gd name="T121" fmla="*/ 83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47" h="213">
                <a:moveTo>
                  <a:pt x="65" y="87"/>
                </a:moveTo>
                <a:cubicBezTo>
                  <a:pt x="61" y="94"/>
                  <a:pt x="61" y="96"/>
                  <a:pt x="58" y="100"/>
                </a:cubicBezTo>
                <a:lnTo>
                  <a:pt x="53" y="102"/>
                </a:lnTo>
                <a:lnTo>
                  <a:pt x="56" y="111"/>
                </a:lnTo>
                <a:lnTo>
                  <a:pt x="58" y="111"/>
                </a:lnTo>
                <a:lnTo>
                  <a:pt x="63" y="113"/>
                </a:lnTo>
                <a:lnTo>
                  <a:pt x="57" y="118"/>
                </a:lnTo>
                <a:cubicBezTo>
                  <a:pt x="59" y="126"/>
                  <a:pt x="57" y="126"/>
                  <a:pt x="56" y="132"/>
                </a:cubicBezTo>
                <a:cubicBezTo>
                  <a:pt x="53" y="135"/>
                  <a:pt x="53" y="136"/>
                  <a:pt x="53" y="138"/>
                </a:cubicBezTo>
                <a:cubicBezTo>
                  <a:pt x="49" y="142"/>
                  <a:pt x="45" y="147"/>
                  <a:pt x="41" y="149"/>
                </a:cubicBezTo>
                <a:cubicBezTo>
                  <a:pt x="36" y="148"/>
                  <a:pt x="26" y="144"/>
                  <a:pt x="24" y="147"/>
                </a:cubicBezTo>
                <a:lnTo>
                  <a:pt x="24" y="151"/>
                </a:lnTo>
                <a:lnTo>
                  <a:pt x="33" y="151"/>
                </a:lnTo>
                <a:lnTo>
                  <a:pt x="32" y="155"/>
                </a:lnTo>
                <a:lnTo>
                  <a:pt x="27" y="154"/>
                </a:lnTo>
                <a:lnTo>
                  <a:pt x="27" y="159"/>
                </a:lnTo>
                <a:lnTo>
                  <a:pt x="32" y="159"/>
                </a:lnTo>
                <a:lnTo>
                  <a:pt x="28" y="175"/>
                </a:lnTo>
                <a:lnTo>
                  <a:pt x="26" y="180"/>
                </a:lnTo>
                <a:lnTo>
                  <a:pt x="27" y="183"/>
                </a:lnTo>
                <a:lnTo>
                  <a:pt x="29" y="188"/>
                </a:lnTo>
                <a:lnTo>
                  <a:pt x="24" y="195"/>
                </a:lnTo>
                <a:lnTo>
                  <a:pt x="33" y="201"/>
                </a:lnTo>
                <a:cubicBezTo>
                  <a:pt x="34" y="200"/>
                  <a:pt x="39" y="200"/>
                  <a:pt x="41" y="200"/>
                </a:cubicBezTo>
                <a:cubicBezTo>
                  <a:pt x="45" y="198"/>
                  <a:pt x="49" y="191"/>
                  <a:pt x="53" y="187"/>
                </a:cubicBezTo>
                <a:cubicBezTo>
                  <a:pt x="57" y="182"/>
                  <a:pt x="57" y="187"/>
                  <a:pt x="60" y="182"/>
                </a:cubicBezTo>
                <a:cubicBezTo>
                  <a:pt x="61" y="177"/>
                  <a:pt x="62" y="177"/>
                  <a:pt x="65" y="175"/>
                </a:cubicBezTo>
                <a:lnTo>
                  <a:pt x="73" y="175"/>
                </a:lnTo>
                <a:cubicBezTo>
                  <a:pt x="81" y="175"/>
                  <a:pt x="83" y="172"/>
                  <a:pt x="87" y="171"/>
                </a:cubicBezTo>
                <a:cubicBezTo>
                  <a:pt x="91" y="171"/>
                  <a:pt x="97" y="172"/>
                  <a:pt x="102" y="172"/>
                </a:cubicBezTo>
                <a:lnTo>
                  <a:pt x="103" y="177"/>
                </a:lnTo>
                <a:cubicBezTo>
                  <a:pt x="113" y="172"/>
                  <a:pt x="111" y="176"/>
                  <a:pt x="110" y="185"/>
                </a:cubicBezTo>
                <a:cubicBezTo>
                  <a:pt x="109" y="191"/>
                  <a:pt x="110" y="189"/>
                  <a:pt x="106" y="192"/>
                </a:cubicBezTo>
                <a:cubicBezTo>
                  <a:pt x="104" y="195"/>
                  <a:pt x="106" y="196"/>
                  <a:pt x="104" y="200"/>
                </a:cubicBezTo>
                <a:lnTo>
                  <a:pt x="111" y="201"/>
                </a:lnTo>
                <a:lnTo>
                  <a:pt x="118" y="200"/>
                </a:lnTo>
                <a:cubicBezTo>
                  <a:pt x="123" y="209"/>
                  <a:pt x="127" y="204"/>
                  <a:pt x="127" y="213"/>
                </a:cubicBezTo>
                <a:lnTo>
                  <a:pt x="131" y="213"/>
                </a:lnTo>
                <a:cubicBezTo>
                  <a:pt x="139" y="213"/>
                  <a:pt x="132" y="211"/>
                  <a:pt x="136" y="205"/>
                </a:cubicBezTo>
                <a:cubicBezTo>
                  <a:pt x="139" y="204"/>
                  <a:pt x="147" y="195"/>
                  <a:pt x="144" y="197"/>
                </a:cubicBezTo>
                <a:lnTo>
                  <a:pt x="142" y="183"/>
                </a:lnTo>
                <a:lnTo>
                  <a:pt x="146" y="169"/>
                </a:lnTo>
                <a:lnTo>
                  <a:pt x="135" y="166"/>
                </a:lnTo>
                <a:lnTo>
                  <a:pt x="135" y="160"/>
                </a:lnTo>
                <a:lnTo>
                  <a:pt x="130" y="162"/>
                </a:lnTo>
                <a:lnTo>
                  <a:pt x="131" y="157"/>
                </a:lnTo>
                <a:cubicBezTo>
                  <a:pt x="131" y="157"/>
                  <a:pt x="121" y="160"/>
                  <a:pt x="121" y="160"/>
                </a:cubicBezTo>
                <a:cubicBezTo>
                  <a:pt x="117" y="160"/>
                  <a:pt x="116" y="153"/>
                  <a:pt x="115" y="151"/>
                </a:cubicBezTo>
                <a:lnTo>
                  <a:pt x="119" y="147"/>
                </a:lnTo>
                <a:lnTo>
                  <a:pt x="118" y="136"/>
                </a:lnTo>
                <a:lnTo>
                  <a:pt x="120" y="134"/>
                </a:lnTo>
                <a:lnTo>
                  <a:pt x="123" y="135"/>
                </a:lnTo>
                <a:lnTo>
                  <a:pt x="128" y="133"/>
                </a:lnTo>
                <a:cubicBezTo>
                  <a:pt x="127" y="130"/>
                  <a:pt x="125" y="126"/>
                  <a:pt x="129" y="124"/>
                </a:cubicBezTo>
                <a:lnTo>
                  <a:pt x="130" y="123"/>
                </a:lnTo>
                <a:lnTo>
                  <a:pt x="135" y="117"/>
                </a:lnTo>
                <a:lnTo>
                  <a:pt x="132" y="117"/>
                </a:lnTo>
                <a:lnTo>
                  <a:pt x="129" y="110"/>
                </a:lnTo>
                <a:lnTo>
                  <a:pt x="131" y="107"/>
                </a:lnTo>
                <a:cubicBezTo>
                  <a:pt x="128" y="101"/>
                  <a:pt x="125" y="102"/>
                  <a:pt x="117" y="100"/>
                </a:cubicBezTo>
                <a:lnTo>
                  <a:pt x="118" y="93"/>
                </a:lnTo>
                <a:lnTo>
                  <a:pt x="116" y="93"/>
                </a:lnTo>
                <a:lnTo>
                  <a:pt x="116" y="90"/>
                </a:lnTo>
                <a:lnTo>
                  <a:pt x="120" y="83"/>
                </a:lnTo>
                <a:lnTo>
                  <a:pt x="122" y="81"/>
                </a:lnTo>
                <a:lnTo>
                  <a:pt x="122" y="74"/>
                </a:lnTo>
                <a:lnTo>
                  <a:pt x="126" y="72"/>
                </a:lnTo>
                <a:cubicBezTo>
                  <a:pt x="122" y="70"/>
                  <a:pt x="126" y="71"/>
                  <a:pt x="122" y="71"/>
                </a:cubicBezTo>
                <a:cubicBezTo>
                  <a:pt x="118" y="71"/>
                  <a:pt x="111" y="73"/>
                  <a:pt x="106" y="73"/>
                </a:cubicBezTo>
                <a:lnTo>
                  <a:pt x="106" y="63"/>
                </a:lnTo>
                <a:cubicBezTo>
                  <a:pt x="106" y="61"/>
                  <a:pt x="109" y="61"/>
                  <a:pt x="111" y="59"/>
                </a:cubicBezTo>
                <a:lnTo>
                  <a:pt x="105" y="56"/>
                </a:lnTo>
                <a:lnTo>
                  <a:pt x="105" y="50"/>
                </a:lnTo>
                <a:lnTo>
                  <a:pt x="105" y="47"/>
                </a:lnTo>
                <a:lnTo>
                  <a:pt x="110" y="47"/>
                </a:lnTo>
                <a:lnTo>
                  <a:pt x="106" y="40"/>
                </a:lnTo>
                <a:lnTo>
                  <a:pt x="107" y="37"/>
                </a:lnTo>
                <a:lnTo>
                  <a:pt x="105" y="35"/>
                </a:lnTo>
                <a:lnTo>
                  <a:pt x="102" y="33"/>
                </a:lnTo>
                <a:lnTo>
                  <a:pt x="94" y="29"/>
                </a:lnTo>
                <a:cubicBezTo>
                  <a:pt x="91" y="27"/>
                  <a:pt x="89" y="26"/>
                  <a:pt x="85" y="29"/>
                </a:cubicBezTo>
                <a:cubicBezTo>
                  <a:pt x="82" y="29"/>
                  <a:pt x="82" y="29"/>
                  <a:pt x="80" y="33"/>
                </a:cubicBezTo>
                <a:lnTo>
                  <a:pt x="71" y="33"/>
                </a:lnTo>
                <a:cubicBezTo>
                  <a:pt x="69" y="35"/>
                  <a:pt x="69" y="36"/>
                  <a:pt x="67" y="36"/>
                </a:cubicBezTo>
                <a:lnTo>
                  <a:pt x="66" y="36"/>
                </a:lnTo>
                <a:cubicBezTo>
                  <a:pt x="62" y="36"/>
                  <a:pt x="66" y="34"/>
                  <a:pt x="61" y="33"/>
                </a:cubicBezTo>
                <a:lnTo>
                  <a:pt x="61" y="30"/>
                </a:lnTo>
                <a:cubicBezTo>
                  <a:pt x="61" y="26"/>
                  <a:pt x="51" y="25"/>
                  <a:pt x="47" y="26"/>
                </a:cubicBezTo>
                <a:cubicBezTo>
                  <a:pt x="44" y="25"/>
                  <a:pt x="42" y="20"/>
                  <a:pt x="37" y="20"/>
                </a:cubicBezTo>
                <a:lnTo>
                  <a:pt x="32" y="20"/>
                </a:lnTo>
                <a:lnTo>
                  <a:pt x="30" y="11"/>
                </a:lnTo>
                <a:lnTo>
                  <a:pt x="28" y="6"/>
                </a:lnTo>
                <a:lnTo>
                  <a:pt x="30" y="4"/>
                </a:lnTo>
                <a:lnTo>
                  <a:pt x="26" y="0"/>
                </a:lnTo>
                <a:lnTo>
                  <a:pt x="22" y="2"/>
                </a:lnTo>
                <a:cubicBezTo>
                  <a:pt x="22" y="5"/>
                  <a:pt x="22" y="4"/>
                  <a:pt x="22" y="8"/>
                </a:cubicBezTo>
                <a:cubicBezTo>
                  <a:pt x="22" y="8"/>
                  <a:pt x="16" y="17"/>
                  <a:pt x="18" y="20"/>
                </a:cubicBezTo>
                <a:lnTo>
                  <a:pt x="16" y="33"/>
                </a:lnTo>
                <a:lnTo>
                  <a:pt x="11" y="33"/>
                </a:lnTo>
                <a:cubicBezTo>
                  <a:pt x="8" y="37"/>
                  <a:pt x="6" y="41"/>
                  <a:pt x="0" y="40"/>
                </a:cubicBezTo>
                <a:cubicBezTo>
                  <a:pt x="0" y="41"/>
                  <a:pt x="4" y="44"/>
                  <a:pt x="4" y="47"/>
                </a:cubicBezTo>
                <a:lnTo>
                  <a:pt x="4" y="49"/>
                </a:lnTo>
                <a:lnTo>
                  <a:pt x="8" y="51"/>
                </a:lnTo>
                <a:lnTo>
                  <a:pt x="18" y="60"/>
                </a:lnTo>
                <a:lnTo>
                  <a:pt x="24" y="59"/>
                </a:lnTo>
                <a:lnTo>
                  <a:pt x="24" y="63"/>
                </a:lnTo>
                <a:lnTo>
                  <a:pt x="20" y="65"/>
                </a:lnTo>
                <a:lnTo>
                  <a:pt x="18" y="72"/>
                </a:lnTo>
                <a:lnTo>
                  <a:pt x="24" y="71"/>
                </a:lnTo>
                <a:lnTo>
                  <a:pt x="24" y="73"/>
                </a:lnTo>
                <a:lnTo>
                  <a:pt x="24" y="81"/>
                </a:lnTo>
                <a:lnTo>
                  <a:pt x="32" y="75"/>
                </a:lnTo>
                <a:lnTo>
                  <a:pt x="36" y="70"/>
                </a:lnTo>
                <a:lnTo>
                  <a:pt x="36" y="69"/>
                </a:lnTo>
                <a:lnTo>
                  <a:pt x="38" y="65"/>
                </a:lnTo>
                <a:lnTo>
                  <a:pt x="43" y="65"/>
                </a:lnTo>
                <a:lnTo>
                  <a:pt x="45" y="68"/>
                </a:lnTo>
                <a:lnTo>
                  <a:pt x="49" y="68"/>
                </a:lnTo>
                <a:cubicBezTo>
                  <a:pt x="54" y="69"/>
                  <a:pt x="56" y="66"/>
                  <a:pt x="54" y="73"/>
                </a:cubicBezTo>
                <a:lnTo>
                  <a:pt x="55" y="74"/>
                </a:lnTo>
                <a:lnTo>
                  <a:pt x="62" y="77"/>
                </a:lnTo>
                <a:lnTo>
                  <a:pt x="65" y="83"/>
                </a:lnTo>
                <a:lnTo>
                  <a:pt x="65" y="87"/>
                </a:lnTo>
                <a:close/>
              </a:path>
            </a:pathLst>
          </a:custGeom>
          <a:solidFill>
            <a:srgbClr val="5B9BD5">
              <a:lumMod val="20000"/>
              <a:lumOff val="80000"/>
            </a:srgbClr>
          </a:solidFill>
          <a:ln w="12700" cap="flat">
            <a:solidFill>
              <a:srgbClr val="4C4C4C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238921"/>
            <a:endParaRPr lang="fr-FR" sz="2439" kern="0">
              <a:solidFill>
                <a:prstClr val="black"/>
              </a:solidFill>
            </a:endParaRPr>
          </a:p>
        </p:txBody>
      </p:sp>
      <p:sp>
        <p:nvSpPr>
          <p:cNvPr id="9" name="Freeform 289">
            <a:extLst>
              <a:ext uri="{FF2B5EF4-FFF2-40B4-BE49-F238E27FC236}">
                <a16:creationId xmlns:a16="http://schemas.microsoft.com/office/drawing/2014/main" id="{1FC794C6-9A47-D65B-8C00-10977890276D}"/>
              </a:ext>
            </a:extLst>
          </p:cNvPr>
          <p:cNvSpPr>
            <a:spLocks/>
          </p:cNvSpPr>
          <p:nvPr/>
        </p:nvSpPr>
        <p:spPr bwMode="auto">
          <a:xfrm>
            <a:off x="5759248" y="2572892"/>
            <a:ext cx="1093508" cy="1514239"/>
          </a:xfrm>
          <a:custGeom>
            <a:avLst/>
            <a:gdLst>
              <a:gd name="T0" fmla="*/ 116 w 124"/>
              <a:gd name="T1" fmla="*/ 42 h 177"/>
              <a:gd name="T2" fmla="*/ 107 w 124"/>
              <a:gd name="T3" fmla="*/ 29 h 177"/>
              <a:gd name="T4" fmla="*/ 92 w 124"/>
              <a:gd name="T5" fmla="*/ 29 h 177"/>
              <a:gd name="T6" fmla="*/ 98 w 124"/>
              <a:gd name="T7" fmla="*/ 18 h 177"/>
              <a:gd name="T8" fmla="*/ 99 w 124"/>
              <a:gd name="T9" fmla="*/ 3 h 177"/>
              <a:gd name="T10" fmla="*/ 91 w 124"/>
              <a:gd name="T11" fmla="*/ 1 h 177"/>
              <a:gd name="T12" fmla="*/ 75 w 124"/>
              <a:gd name="T13" fmla="*/ 0 h 177"/>
              <a:gd name="T14" fmla="*/ 55 w 124"/>
              <a:gd name="T15" fmla="*/ 2 h 177"/>
              <a:gd name="T16" fmla="*/ 48 w 124"/>
              <a:gd name="T17" fmla="*/ 12 h 177"/>
              <a:gd name="T18" fmla="*/ 32 w 124"/>
              <a:gd name="T19" fmla="*/ 25 h 177"/>
              <a:gd name="T20" fmla="*/ 34 w 124"/>
              <a:gd name="T21" fmla="*/ 33 h 177"/>
              <a:gd name="T22" fmla="*/ 24 w 124"/>
              <a:gd name="T23" fmla="*/ 51 h 177"/>
              <a:gd name="T24" fmla="*/ 17 w 124"/>
              <a:gd name="T25" fmla="*/ 67 h 177"/>
              <a:gd name="T26" fmla="*/ 10 w 124"/>
              <a:gd name="T27" fmla="*/ 87 h 177"/>
              <a:gd name="T28" fmla="*/ 0 w 124"/>
              <a:gd name="T29" fmla="*/ 116 h 177"/>
              <a:gd name="T30" fmla="*/ 6 w 124"/>
              <a:gd name="T31" fmla="*/ 131 h 177"/>
              <a:gd name="T32" fmla="*/ 12 w 124"/>
              <a:gd name="T33" fmla="*/ 140 h 177"/>
              <a:gd name="T34" fmla="*/ 14 w 124"/>
              <a:gd name="T35" fmla="*/ 144 h 177"/>
              <a:gd name="T36" fmla="*/ 26 w 124"/>
              <a:gd name="T37" fmla="*/ 147 h 177"/>
              <a:gd name="T38" fmla="*/ 30 w 124"/>
              <a:gd name="T39" fmla="*/ 155 h 177"/>
              <a:gd name="T40" fmla="*/ 40 w 124"/>
              <a:gd name="T41" fmla="*/ 162 h 177"/>
              <a:gd name="T42" fmla="*/ 47 w 124"/>
              <a:gd name="T43" fmla="*/ 162 h 177"/>
              <a:gd name="T44" fmla="*/ 54 w 124"/>
              <a:gd name="T45" fmla="*/ 162 h 177"/>
              <a:gd name="T46" fmla="*/ 51 w 124"/>
              <a:gd name="T47" fmla="*/ 174 h 177"/>
              <a:gd name="T48" fmla="*/ 60 w 124"/>
              <a:gd name="T49" fmla="*/ 177 h 177"/>
              <a:gd name="T50" fmla="*/ 67 w 124"/>
              <a:gd name="T51" fmla="*/ 172 h 177"/>
              <a:gd name="T52" fmla="*/ 74 w 124"/>
              <a:gd name="T53" fmla="*/ 161 h 177"/>
              <a:gd name="T54" fmla="*/ 86 w 124"/>
              <a:gd name="T55" fmla="*/ 164 h 177"/>
              <a:gd name="T56" fmla="*/ 105 w 124"/>
              <a:gd name="T57" fmla="*/ 159 h 177"/>
              <a:gd name="T58" fmla="*/ 105 w 124"/>
              <a:gd name="T59" fmla="*/ 150 h 177"/>
              <a:gd name="T60" fmla="*/ 110 w 124"/>
              <a:gd name="T61" fmla="*/ 143 h 177"/>
              <a:gd name="T62" fmla="*/ 113 w 124"/>
              <a:gd name="T63" fmla="*/ 130 h 177"/>
              <a:gd name="T64" fmla="*/ 115 w 124"/>
              <a:gd name="T65" fmla="*/ 119 h 177"/>
              <a:gd name="T66" fmla="*/ 106 w 124"/>
              <a:gd name="T67" fmla="*/ 103 h 177"/>
              <a:gd name="T68" fmla="*/ 107 w 124"/>
              <a:gd name="T69" fmla="*/ 84 h 177"/>
              <a:gd name="T70" fmla="*/ 120 w 124"/>
              <a:gd name="T71" fmla="*/ 59 h 177"/>
              <a:gd name="T72" fmla="*/ 124 w 124"/>
              <a:gd name="T73" fmla="*/ 41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24" h="177">
                <a:moveTo>
                  <a:pt x="124" y="41"/>
                </a:moveTo>
                <a:lnTo>
                  <a:pt x="116" y="42"/>
                </a:lnTo>
                <a:lnTo>
                  <a:pt x="115" y="36"/>
                </a:lnTo>
                <a:lnTo>
                  <a:pt x="107" y="29"/>
                </a:lnTo>
                <a:lnTo>
                  <a:pt x="99" y="30"/>
                </a:lnTo>
                <a:lnTo>
                  <a:pt x="92" y="29"/>
                </a:lnTo>
                <a:lnTo>
                  <a:pt x="95" y="21"/>
                </a:lnTo>
                <a:lnTo>
                  <a:pt x="98" y="18"/>
                </a:lnTo>
                <a:lnTo>
                  <a:pt x="100" y="5"/>
                </a:lnTo>
                <a:lnTo>
                  <a:pt x="99" y="3"/>
                </a:lnTo>
                <a:lnTo>
                  <a:pt x="92" y="5"/>
                </a:lnTo>
                <a:lnTo>
                  <a:pt x="91" y="1"/>
                </a:lnTo>
                <a:lnTo>
                  <a:pt x="81" y="0"/>
                </a:lnTo>
                <a:lnTo>
                  <a:pt x="75" y="0"/>
                </a:lnTo>
                <a:lnTo>
                  <a:pt x="67" y="3"/>
                </a:lnTo>
                <a:lnTo>
                  <a:pt x="55" y="2"/>
                </a:lnTo>
                <a:lnTo>
                  <a:pt x="51" y="6"/>
                </a:lnTo>
                <a:lnTo>
                  <a:pt x="48" y="12"/>
                </a:lnTo>
                <a:lnTo>
                  <a:pt x="45" y="13"/>
                </a:lnTo>
                <a:lnTo>
                  <a:pt x="32" y="25"/>
                </a:lnTo>
                <a:lnTo>
                  <a:pt x="35" y="31"/>
                </a:lnTo>
                <a:lnTo>
                  <a:pt x="34" y="33"/>
                </a:lnTo>
                <a:lnTo>
                  <a:pt x="33" y="38"/>
                </a:lnTo>
                <a:lnTo>
                  <a:pt x="24" y="51"/>
                </a:lnTo>
                <a:lnTo>
                  <a:pt x="23" y="58"/>
                </a:lnTo>
                <a:lnTo>
                  <a:pt x="17" y="67"/>
                </a:lnTo>
                <a:lnTo>
                  <a:pt x="14" y="77"/>
                </a:lnTo>
                <a:lnTo>
                  <a:pt x="10" y="87"/>
                </a:lnTo>
                <a:lnTo>
                  <a:pt x="14" y="90"/>
                </a:lnTo>
                <a:lnTo>
                  <a:pt x="0" y="116"/>
                </a:lnTo>
                <a:lnTo>
                  <a:pt x="0" y="126"/>
                </a:lnTo>
                <a:lnTo>
                  <a:pt x="6" y="131"/>
                </a:lnTo>
                <a:lnTo>
                  <a:pt x="9" y="133"/>
                </a:lnTo>
                <a:lnTo>
                  <a:pt x="12" y="140"/>
                </a:lnTo>
                <a:lnTo>
                  <a:pt x="14" y="142"/>
                </a:lnTo>
                <a:lnTo>
                  <a:pt x="14" y="144"/>
                </a:lnTo>
                <a:lnTo>
                  <a:pt x="22" y="144"/>
                </a:lnTo>
                <a:lnTo>
                  <a:pt x="26" y="147"/>
                </a:lnTo>
                <a:lnTo>
                  <a:pt x="27" y="156"/>
                </a:lnTo>
                <a:lnTo>
                  <a:pt x="30" y="155"/>
                </a:lnTo>
                <a:lnTo>
                  <a:pt x="35" y="158"/>
                </a:lnTo>
                <a:lnTo>
                  <a:pt x="40" y="162"/>
                </a:lnTo>
                <a:lnTo>
                  <a:pt x="45" y="164"/>
                </a:lnTo>
                <a:lnTo>
                  <a:pt x="47" y="162"/>
                </a:lnTo>
                <a:lnTo>
                  <a:pt x="51" y="161"/>
                </a:lnTo>
                <a:lnTo>
                  <a:pt x="54" y="162"/>
                </a:lnTo>
                <a:lnTo>
                  <a:pt x="56" y="166"/>
                </a:lnTo>
                <a:lnTo>
                  <a:pt x="51" y="174"/>
                </a:lnTo>
                <a:lnTo>
                  <a:pt x="54" y="175"/>
                </a:lnTo>
                <a:lnTo>
                  <a:pt x="60" y="177"/>
                </a:lnTo>
                <a:lnTo>
                  <a:pt x="65" y="177"/>
                </a:lnTo>
                <a:lnTo>
                  <a:pt x="67" y="172"/>
                </a:lnTo>
                <a:lnTo>
                  <a:pt x="73" y="170"/>
                </a:lnTo>
                <a:lnTo>
                  <a:pt x="74" y="161"/>
                </a:lnTo>
                <a:lnTo>
                  <a:pt x="83" y="162"/>
                </a:lnTo>
                <a:lnTo>
                  <a:pt x="86" y="164"/>
                </a:lnTo>
                <a:lnTo>
                  <a:pt x="89" y="160"/>
                </a:lnTo>
                <a:lnTo>
                  <a:pt x="105" y="159"/>
                </a:lnTo>
                <a:lnTo>
                  <a:pt x="106" y="154"/>
                </a:lnTo>
                <a:lnTo>
                  <a:pt x="105" y="150"/>
                </a:lnTo>
                <a:lnTo>
                  <a:pt x="106" y="145"/>
                </a:lnTo>
                <a:lnTo>
                  <a:pt x="110" y="143"/>
                </a:lnTo>
                <a:lnTo>
                  <a:pt x="110" y="135"/>
                </a:lnTo>
                <a:lnTo>
                  <a:pt x="113" y="130"/>
                </a:lnTo>
                <a:lnTo>
                  <a:pt x="116" y="123"/>
                </a:lnTo>
                <a:lnTo>
                  <a:pt x="115" y="119"/>
                </a:lnTo>
                <a:lnTo>
                  <a:pt x="111" y="114"/>
                </a:lnTo>
                <a:lnTo>
                  <a:pt x="106" y="103"/>
                </a:lnTo>
                <a:lnTo>
                  <a:pt x="106" y="99"/>
                </a:lnTo>
                <a:lnTo>
                  <a:pt x="107" y="84"/>
                </a:lnTo>
                <a:lnTo>
                  <a:pt x="112" y="73"/>
                </a:lnTo>
                <a:lnTo>
                  <a:pt x="120" y="59"/>
                </a:lnTo>
                <a:lnTo>
                  <a:pt x="124" y="50"/>
                </a:lnTo>
                <a:lnTo>
                  <a:pt x="124" y="41"/>
                </a:lnTo>
                <a:close/>
              </a:path>
            </a:pathLst>
          </a:custGeom>
          <a:solidFill>
            <a:srgbClr val="DEEBF7"/>
          </a:solidFill>
          <a:ln w="12700" cap="flat">
            <a:solidFill>
              <a:srgbClr val="4C4C4C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238921"/>
            <a:endParaRPr lang="fr-FR" sz="2439" kern="0">
              <a:solidFill>
                <a:prstClr val="black"/>
              </a:solidFill>
            </a:endParaRPr>
          </a:p>
        </p:txBody>
      </p:sp>
      <p:sp>
        <p:nvSpPr>
          <p:cNvPr id="10" name="Freeform 287">
            <a:extLst>
              <a:ext uri="{FF2B5EF4-FFF2-40B4-BE49-F238E27FC236}">
                <a16:creationId xmlns:a16="http://schemas.microsoft.com/office/drawing/2014/main" id="{229A1F7E-8F32-A910-C040-1AFCE90EB206}"/>
              </a:ext>
            </a:extLst>
          </p:cNvPr>
          <p:cNvSpPr>
            <a:spLocks/>
          </p:cNvSpPr>
          <p:nvPr/>
        </p:nvSpPr>
        <p:spPr bwMode="auto">
          <a:xfrm>
            <a:off x="5537482" y="3570976"/>
            <a:ext cx="1199642" cy="1326128"/>
          </a:xfrm>
          <a:custGeom>
            <a:avLst/>
            <a:gdLst>
              <a:gd name="T0" fmla="*/ 37 w 136"/>
              <a:gd name="T1" fmla="*/ 76 h 155"/>
              <a:gd name="T2" fmla="*/ 36 w 136"/>
              <a:gd name="T3" fmla="*/ 81 h 155"/>
              <a:gd name="T4" fmla="*/ 37 w 136"/>
              <a:gd name="T5" fmla="*/ 95 h 155"/>
              <a:gd name="T6" fmla="*/ 31 w 136"/>
              <a:gd name="T7" fmla="*/ 108 h 155"/>
              <a:gd name="T8" fmla="*/ 45 w 136"/>
              <a:gd name="T9" fmla="*/ 106 h 155"/>
              <a:gd name="T10" fmla="*/ 51 w 136"/>
              <a:gd name="T11" fmla="*/ 121 h 155"/>
              <a:gd name="T12" fmla="*/ 57 w 136"/>
              <a:gd name="T13" fmla="*/ 130 h 155"/>
              <a:gd name="T14" fmla="*/ 67 w 136"/>
              <a:gd name="T15" fmla="*/ 135 h 155"/>
              <a:gd name="T16" fmla="*/ 62 w 136"/>
              <a:gd name="T17" fmla="*/ 148 h 155"/>
              <a:gd name="T18" fmla="*/ 75 w 136"/>
              <a:gd name="T19" fmla="*/ 155 h 155"/>
              <a:gd name="T20" fmla="*/ 91 w 136"/>
              <a:gd name="T21" fmla="*/ 148 h 155"/>
              <a:gd name="T22" fmla="*/ 111 w 136"/>
              <a:gd name="T23" fmla="*/ 142 h 155"/>
              <a:gd name="T24" fmla="*/ 108 w 136"/>
              <a:gd name="T25" fmla="*/ 134 h 155"/>
              <a:gd name="T26" fmla="*/ 116 w 136"/>
              <a:gd name="T27" fmla="*/ 137 h 155"/>
              <a:gd name="T28" fmla="*/ 119 w 136"/>
              <a:gd name="T29" fmla="*/ 126 h 155"/>
              <a:gd name="T30" fmla="*/ 134 w 136"/>
              <a:gd name="T31" fmla="*/ 110 h 155"/>
              <a:gd name="T32" fmla="*/ 136 w 136"/>
              <a:gd name="T33" fmla="*/ 107 h 155"/>
              <a:gd name="T34" fmla="*/ 120 w 136"/>
              <a:gd name="T35" fmla="*/ 79 h 155"/>
              <a:gd name="T36" fmla="*/ 124 w 136"/>
              <a:gd name="T37" fmla="*/ 59 h 155"/>
              <a:gd name="T38" fmla="*/ 114 w 136"/>
              <a:gd name="T39" fmla="*/ 44 h 155"/>
              <a:gd name="T40" fmla="*/ 105 w 136"/>
              <a:gd name="T41" fmla="*/ 45 h 155"/>
              <a:gd name="T42" fmla="*/ 98 w 136"/>
              <a:gd name="T43" fmla="*/ 47 h 155"/>
              <a:gd name="T44" fmla="*/ 88 w 136"/>
              <a:gd name="T45" fmla="*/ 61 h 155"/>
              <a:gd name="T46" fmla="*/ 79 w 136"/>
              <a:gd name="T47" fmla="*/ 57 h 155"/>
              <a:gd name="T48" fmla="*/ 80 w 136"/>
              <a:gd name="T49" fmla="*/ 49 h 155"/>
              <a:gd name="T50" fmla="*/ 70 w 136"/>
              <a:gd name="T51" fmla="*/ 47 h 155"/>
              <a:gd name="T52" fmla="*/ 52 w 136"/>
              <a:gd name="T53" fmla="*/ 39 h 155"/>
              <a:gd name="T54" fmla="*/ 44 w 136"/>
              <a:gd name="T55" fmla="*/ 27 h 155"/>
              <a:gd name="T56" fmla="*/ 36 w 136"/>
              <a:gd name="T57" fmla="*/ 21 h 155"/>
              <a:gd name="T58" fmla="*/ 26 w 136"/>
              <a:gd name="T59" fmla="*/ 8 h 155"/>
              <a:gd name="T60" fmla="*/ 19 w 136"/>
              <a:gd name="T61" fmla="*/ 0 h 155"/>
              <a:gd name="T62" fmla="*/ 14 w 136"/>
              <a:gd name="T63" fmla="*/ 23 h 155"/>
              <a:gd name="T64" fmla="*/ 9 w 136"/>
              <a:gd name="T65" fmla="*/ 36 h 155"/>
              <a:gd name="T66" fmla="*/ 10 w 136"/>
              <a:gd name="T67" fmla="*/ 42 h 155"/>
              <a:gd name="T68" fmla="*/ 4 w 136"/>
              <a:gd name="T69" fmla="*/ 58 h 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6" h="155">
                <a:moveTo>
                  <a:pt x="4" y="58"/>
                </a:moveTo>
                <a:cubicBezTo>
                  <a:pt x="15" y="61"/>
                  <a:pt x="31" y="68"/>
                  <a:pt x="37" y="76"/>
                </a:cubicBezTo>
                <a:cubicBezTo>
                  <a:pt x="36" y="77"/>
                  <a:pt x="36" y="77"/>
                  <a:pt x="36" y="79"/>
                </a:cubicBezTo>
                <a:lnTo>
                  <a:pt x="36" y="81"/>
                </a:lnTo>
                <a:cubicBezTo>
                  <a:pt x="36" y="84"/>
                  <a:pt x="38" y="81"/>
                  <a:pt x="38" y="85"/>
                </a:cubicBezTo>
                <a:lnTo>
                  <a:pt x="37" y="95"/>
                </a:lnTo>
                <a:lnTo>
                  <a:pt x="34" y="95"/>
                </a:lnTo>
                <a:lnTo>
                  <a:pt x="31" y="108"/>
                </a:lnTo>
                <a:lnTo>
                  <a:pt x="32" y="108"/>
                </a:lnTo>
                <a:lnTo>
                  <a:pt x="45" y="106"/>
                </a:lnTo>
                <a:lnTo>
                  <a:pt x="51" y="118"/>
                </a:lnTo>
                <a:lnTo>
                  <a:pt x="51" y="121"/>
                </a:lnTo>
                <a:lnTo>
                  <a:pt x="55" y="123"/>
                </a:lnTo>
                <a:lnTo>
                  <a:pt x="57" y="130"/>
                </a:lnTo>
                <a:lnTo>
                  <a:pt x="59" y="136"/>
                </a:lnTo>
                <a:lnTo>
                  <a:pt x="67" y="135"/>
                </a:lnTo>
                <a:lnTo>
                  <a:pt x="66" y="139"/>
                </a:lnTo>
                <a:lnTo>
                  <a:pt x="62" y="148"/>
                </a:lnTo>
                <a:lnTo>
                  <a:pt x="74" y="150"/>
                </a:lnTo>
                <a:lnTo>
                  <a:pt x="75" y="155"/>
                </a:lnTo>
                <a:lnTo>
                  <a:pt x="87" y="148"/>
                </a:lnTo>
                <a:lnTo>
                  <a:pt x="91" y="148"/>
                </a:lnTo>
                <a:lnTo>
                  <a:pt x="101" y="150"/>
                </a:lnTo>
                <a:lnTo>
                  <a:pt x="111" y="142"/>
                </a:lnTo>
                <a:lnTo>
                  <a:pt x="106" y="139"/>
                </a:lnTo>
                <a:lnTo>
                  <a:pt x="108" y="134"/>
                </a:lnTo>
                <a:lnTo>
                  <a:pt x="112" y="134"/>
                </a:lnTo>
                <a:lnTo>
                  <a:pt x="116" y="137"/>
                </a:lnTo>
                <a:lnTo>
                  <a:pt x="120" y="134"/>
                </a:lnTo>
                <a:lnTo>
                  <a:pt x="119" y="126"/>
                </a:lnTo>
                <a:lnTo>
                  <a:pt x="120" y="121"/>
                </a:lnTo>
                <a:lnTo>
                  <a:pt x="134" y="110"/>
                </a:lnTo>
                <a:lnTo>
                  <a:pt x="136" y="110"/>
                </a:lnTo>
                <a:lnTo>
                  <a:pt x="136" y="107"/>
                </a:lnTo>
                <a:cubicBezTo>
                  <a:pt x="132" y="103"/>
                  <a:pt x="131" y="98"/>
                  <a:pt x="127" y="94"/>
                </a:cubicBezTo>
                <a:cubicBezTo>
                  <a:pt x="123" y="90"/>
                  <a:pt x="121" y="86"/>
                  <a:pt x="120" y="79"/>
                </a:cubicBezTo>
                <a:cubicBezTo>
                  <a:pt x="124" y="75"/>
                  <a:pt x="128" y="75"/>
                  <a:pt x="128" y="69"/>
                </a:cubicBezTo>
                <a:cubicBezTo>
                  <a:pt x="128" y="61"/>
                  <a:pt x="124" y="68"/>
                  <a:pt x="124" y="59"/>
                </a:cubicBezTo>
                <a:cubicBezTo>
                  <a:pt x="124" y="57"/>
                  <a:pt x="128" y="45"/>
                  <a:pt x="128" y="42"/>
                </a:cubicBezTo>
                <a:lnTo>
                  <a:pt x="114" y="44"/>
                </a:lnTo>
                <a:lnTo>
                  <a:pt x="111" y="46"/>
                </a:lnTo>
                <a:cubicBezTo>
                  <a:pt x="109" y="45"/>
                  <a:pt x="108" y="45"/>
                  <a:pt x="105" y="45"/>
                </a:cubicBezTo>
                <a:lnTo>
                  <a:pt x="100" y="45"/>
                </a:lnTo>
                <a:cubicBezTo>
                  <a:pt x="98" y="45"/>
                  <a:pt x="98" y="45"/>
                  <a:pt x="98" y="47"/>
                </a:cubicBezTo>
                <a:lnTo>
                  <a:pt x="98" y="53"/>
                </a:lnTo>
                <a:cubicBezTo>
                  <a:pt x="87" y="55"/>
                  <a:pt x="94" y="61"/>
                  <a:pt x="88" y="61"/>
                </a:cubicBezTo>
                <a:lnTo>
                  <a:pt x="85" y="61"/>
                </a:lnTo>
                <a:lnTo>
                  <a:pt x="79" y="57"/>
                </a:lnTo>
                <a:lnTo>
                  <a:pt x="75" y="57"/>
                </a:lnTo>
                <a:lnTo>
                  <a:pt x="80" y="49"/>
                </a:lnTo>
                <a:cubicBezTo>
                  <a:pt x="79" y="46"/>
                  <a:pt x="79" y="45"/>
                  <a:pt x="76" y="45"/>
                </a:cubicBezTo>
                <a:cubicBezTo>
                  <a:pt x="73" y="45"/>
                  <a:pt x="71" y="45"/>
                  <a:pt x="70" y="47"/>
                </a:cubicBezTo>
                <a:cubicBezTo>
                  <a:pt x="64" y="46"/>
                  <a:pt x="59" y="38"/>
                  <a:pt x="55" y="38"/>
                </a:cubicBezTo>
                <a:cubicBezTo>
                  <a:pt x="55" y="38"/>
                  <a:pt x="54" y="38"/>
                  <a:pt x="52" y="39"/>
                </a:cubicBezTo>
                <a:lnTo>
                  <a:pt x="52" y="30"/>
                </a:lnTo>
                <a:cubicBezTo>
                  <a:pt x="48" y="29"/>
                  <a:pt x="50" y="27"/>
                  <a:pt x="44" y="27"/>
                </a:cubicBezTo>
                <a:lnTo>
                  <a:pt x="39" y="27"/>
                </a:lnTo>
                <a:cubicBezTo>
                  <a:pt x="38" y="22"/>
                  <a:pt x="38" y="27"/>
                  <a:pt x="36" y="21"/>
                </a:cubicBezTo>
                <a:cubicBezTo>
                  <a:pt x="35" y="19"/>
                  <a:pt x="35" y="17"/>
                  <a:pt x="34" y="16"/>
                </a:cubicBezTo>
                <a:cubicBezTo>
                  <a:pt x="31" y="12"/>
                  <a:pt x="30" y="15"/>
                  <a:pt x="26" y="8"/>
                </a:cubicBezTo>
                <a:lnTo>
                  <a:pt x="25" y="0"/>
                </a:lnTo>
                <a:lnTo>
                  <a:pt x="19" y="0"/>
                </a:lnTo>
                <a:lnTo>
                  <a:pt x="14" y="22"/>
                </a:lnTo>
                <a:lnTo>
                  <a:pt x="14" y="23"/>
                </a:lnTo>
                <a:lnTo>
                  <a:pt x="7" y="29"/>
                </a:lnTo>
                <a:lnTo>
                  <a:pt x="9" y="36"/>
                </a:lnTo>
                <a:lnTo>
                  <a:pt x="12" y="36"/>
                </a:lnTo>
                <a:lnTo>
                  <a:pt x="10" y="42"/>
                </a:lnTo>
                <a:lnTo>
                  <a:pt x="0" y="48"/>
                </a:lnTo>
                <a:lnTo>
                  <a:pt x="4" y="58"/>
                </a:lnTo>
                <a:close/>
              </a:path>
            </a:pathLst>
          </a:custGeom>
          <a:solidFill>
            <a:srgbClr val="5B9BD5">
              <a:lumMod val="20000"/>
              <a:lumOff val="80000"/>
            </a:srgbClr>
          </a:solidFill>
          <a:ln w="12700" cap="flat">
            <a:solidFill>
              <a:srgbClr val="4C4C4C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238921"/>
            <a:endParaRPr lang="fr-FR" sz="2439" kern="0">
              <a:solidFill>
                <a:prstClr val="black"/>
              </a:solidFill>
            </a:endParaRPr>
          </a:p>
        </p:txBody>
      </p:sp>
      <p:sp>
        <p:nvSpPr>
          <p:cNvPr id="11" name="Freeform 288">
            <a:extLst>
              <a:ext uri="{FF2B5EF4-FFF2-40B4-BE49-F238E27FC236}">
                <a16:creationId xmlns:a16="http://schemas.microsoft.com/office/drawing/2014/main" id="{644D13EF-218F-BE4E-96B8-2D475B445132}"/>
              </a:ext>
            </a:extLst>
          </p:cNvPr>
          <p:cNvSpPr>
            <a:spLocks/>
          </p:cNvSpPr>
          <p:nvPr/>
        </p:nvSpPr>
        <p:spPr bwMode="auto">
          <a:xfrm>
            <a:off x="6647073" y="1881251"/>
            <a:ext cx="512448" cy="675535"/>
          </a:xfrm>
          <a:custGeom>
            <a:avLst/>
            <a:gdLst>
              <a:gd name="T0" fmla="*/ 15 w 58"/>
              <a:gd name="T1" fmla="*/ 34 h 79"/>
              <a:gd name="T2" fmla="*/ 14 w 58"/>
              <a:gd name="T3" fmla="*/ 43 h 79"/>
              <a:gd name="T4" fmla="*/ 10 w 58"/>
              <a:gd name="T5" fmla="*/ 45 h 79"/>
              <a:gd name="T6" fmla="*/ 5 w 58"/>
              <a:gd name="T7" fmla="*/ 44 h 79"/>
              <a:gd name="T8" fmla="*/ 3 w 58"/>
              <a:gd name="T9" fmla="*/ 46 h 79"/>
              <a:gd name="T10" fmla="*/ 5 w 58"/>
              <a:gd name="T11" fmla="*/ 57 h 79"/>
              <a:gd name="T12" fmla="*/ 0 w 58"/>
              <a:gd name="T13" fmla="*/ 61 h 79"/>
              <a:gd name="T14" fmla="*/ 6 w 58"/>
              <a:gd name="T15" fmla="*/ 70 h 79"/>
              <a:gd name="T16" fmla="*/ 17 w 58"/>
              <a:gd name="T17" fmla="*/ 66 h 79"/>
              <a:gd name="T18" fmla="*/ 15 w 58"/>
              <a:gd name="T19" fmla="*/ 72 h 79"/>
              <a:gd name="T20" fmla="*/ 21 w 58"/>
              <a:gd name="T21" fmla="*/ 71 h 79"/>
              <a:gd name="T22" fmla="*/ 21 w 58"/>
              <a:gd name="T23" fmla="*/ 76 h 79"/>
              <a:gd name="T24" fmla="*/ 32 w 58"/>
              <a:gd name="T25" fmla="*/ 79 h 79"/>
              <a:gd name="T26" fmla="*/ 34 w 58"/>
              <a:gd name="T27" fmla="*/ 64 h 79"/>
              <a:gd name="T28" fmla="*/ 39 w 58"/>
              <a:gd name="T29" fmla="*/ 57 h 79"/>
              <a:gd name="T30" fmla="*/ 46 w 58"/>
              <a:gd name="T31" fmla="*/ 22 h 79"/>
              <a:gd name="T32" fmla="*/ 58 w 58"/>
              <a:gd name="T33" fmla="*/ 10 h 79"/>
              <a:gd name="T34" fmla="*/ 50 w 58"/>
              <a:gd name="T35" fmla="*/ 6 h 79"/>
              <a:gd name="T36" fmla="*/ 52 w 58"/>
              <a:gd name="T37" fmla="*/ 0 h 79"/>
              <a:gd name="T38" fmla="*/ 47 w 58"/>
              <a:gd name="T39" fmla="*/ 1 h 79"/>
              <a:gd name="T40" fmla="*/ 37 w 58"/>
              <a:gd name="T41" fmla="*/ 0 h 79"/>
              <a:gd name="T42" fmla="*/ 33 w 58"/>
              <a:gd name="T43" fmla="*/ 6 h 79"/>
              <a:gd name="T44" fmla="*/ 33 w 58"/>
              <a:gd name="T45" fmla="*/ 19 h 79"/>
              <a:gd name="T46" fmla="*/ 27 w 58"/>
              <a:gd name="T47" fmla="*/ 14 h 79"/>
              <a:gd name="T48" fmla="*/ 23 w 58"/>
              <a:gd name="T49" fmla="*/ 14 h 79"/>
              <a:gd name="T50" fmla="*/ 23 w 58"/>
              <a:gd name="T51" fmla="*/ 10 h 79"/>
              <a:gd name="T52" fmla="*/ 16 w 58"/>
              <a:gd name="T53" fmla="*/ 13 h 79"/>
              <a:gd name="T54" fmla="*/ 17 w 58"/>
              <a:gd name="T55" fmla="*/ 18 h 79"/>
              <a:gd name="T56" fmla="*/ 15 w 58"/>
              <a:gd name="T57" fmla="*/ 20 h 79"/>
              <a:gd name="T58" fmla="*/ 18 w 58"/>
              <a:gd name="T59" fmla="*/ 27 h 79"/>
              <a:gd name="T60" fmla="*/ 21 w 58"/>
              <a:gd name="T61" fmla="*/ 27 h 79"/>
              <a:gd name="T62" fmla="*/ 15 w 58"/>
              <a:gd name="T63" fmla="*/ 34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58" h="79">
                <a:moveTo>
                  <a:pt x="15" y="34"/>
                </a:moveTo>
                <a:cubicBezTo>
                  <a:pt x="12" y="36"/>
                  <a:pt x="12" y="39"/>
                  <a:pt x="14" y="43"/>
                </a:cubicBezTo>
                <a:lnTo>
                  <a:pt x="10" y="45"/>
                </a:lnTo>
                <a:lnTo>
                  <a:pt x="5" y="44"/>
                </a:lnTo>
                <a:lnTo>
                  <a:pt x="3" y="46"/>
                </a:lnTo>
                <a:lnTo>
                  <a:pt x="5" y="57"/>
                </a:lnTo>
                <a:lnTo>
                  <a:pt x="0" y="61"/>
                </a:lnTo>
                <a:cubicBezTo>
                  <a:pt x="1" y="63"/>
                  <a:pt x="4" y="70"/>
                  <a:pt x="6" y="70"/>
                </a:cubicBezTo>
                <a:cubicBezTo>
                  <a:pt x="9" y="70"/>
                  <a:pt x="12" y="66"/>
                  <a:pt x="17" y="66"/>
                </a:cubicBezTo>
                <a:lnTo>
                  <a:pt x="15" y="72"/>
                </a:lnTo>
                <a:cubicBezTo>
                  <a:pt x="17" y="71"/>
                  <a:pt x="21" y="68"/>
                  <a:pt x="21" y="71"/>
                </a:cubicBezTo>
                <a:lnTo>
                  <a:pt x="21" y="76"/>
                </a:lnTo>
                <a:lnTo>
                  <a:pt x="32" y="79"/>
                </a:lnTo>
                <a:lnTo>
                  <a:pt x="34" y="64"/>
                </a:lnTo>
                <a:lnTo>
                  <a:pt x="39" y="57"/>
                </a:lnTo>
                <a:cubicBezTo>
                  <a:pt x="40" y="55"/>
                  <a:pt x="33" y="40"/>
                  <a:pt x="46" y="22"/>
                </a:cubicBezTo>
                <a:cubicBezTo>
                  <a:pt x="55" y="16"/>
                  <a:pt x="54" y="16"/>
                  <a:pt x="58" y="10"/>
                </a:cubicBezTo>
                <a:lnTo>
                  <a:pt x="50" y="6"/>
                </a:lnTo>
                <a:lnTo>
                  <a:pt x="52" y="0"/>
                </a:lnTo>
                <a:cubicBezTo>
                  <a:pt x="49" y="0"/>
                  <a:pt x="49" y="1"/>
                  <a:pt x="47" y="1"/>
                </a:cubicBezTo>
                <a:lnTo>
                  <a:pt x="37" y="0"/>
                </a:lnTo>
                <a:lnTo>
                  <a:pt x="33" y="6"/>
                </a:lnTo>
                <a:lnTo>
                  <a:pt x="33" y="19"/>
                </a:lnTo>
                <a:cubicBezTo>
                  <a:pt x="29" y="16"/>
                  <a:pt x="30" y="14"/>
                  <a:pt x="27" y="14"/>
                </a:cubicBezTo>
                <a:lnTo>
                  <a:pt x="23" y="14"/>
                </a:lnTo>
                <a:lnTo>
                  <a:pt x="23" y="10"/>
                </a:lnTo>
                <a:lnTo>
                  <a:pt x="16" y="13"/>
                </a:lnTo>
                <a:lnTo>
                  <a:pt x="17" y="18"/>
                </a:lnTo>
                <a:lnTo>
                  <a:pt x="15" y="20"/>
                </a:lnTo>
                <a:lnTo>
                  <a:pt x="18" y="27"/>
                </a:lnTo>
                <a:lnTo>
                  <a:pt x="21" y="27"/>
                </a:lnTo>
                <a:lnTo>
                  <a:pt x="15" y="34"/>
                </a:lnTo>
                <a:close/>
              </a:path>
            </a:pathLst>
          </a:custGeom>
          <a:solidFill>
            <a:srgbClr val="5B9BD5">
              <a:lumMod val="20000"/>
              <a:lumOff val="80000"/>
            </a:srgbClr>
          </a:solidFill>
          <a:ln w="12700" cap="flat">
            <a:solidFill>
              <a:schemeClr val="tx1">
                <a:lumMod val="65000"/>
                <a:lumOff val="3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238921"/>
            <a:endParaRPr lang="fr-FR" sz="2439" kern="0">
              <a:solidFill>
                <a:prstClr val="black"/>
              </a:solidFill>
            </a:endParaRPr>
          </a:p>
        </p:txBody>
      </p:sp>
      <p:sp>
        <p:nvSpPr>
          <p:cNvPr id="12" name="Rectangle 329">
            <a:extLst>
              <a:ext uri="{FF2B5EF4-FFF2-40B4-BE49-F238E27FC236}">
                <a16:creationId xmlns:a16="http://schemas.microsoft.com/office/drawing/2014/main" id="{3A77550D-99AD-255C-2965-ABB917400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539" y="2085301"/>
            <a:ext cx="60593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1000" b="1" kern="0" dirty="0">
                <a:solidFill>
                  <a:srgbClr val="E46C0A"/>
                </a:solidFill>
                <a:latin typeface="Calibri" panose="020F0502020204030204" pitchFamily="34" charset="0"/>
              </a:rPr>
              <a:t>Strasbourg </a:t>
            </a:r>
            <a:endParaRPr lang="fr-FR" altLang="fr-FR" sz="1000" kern="0" dirty="0">
              <a:solidFill>
                <a:srgbClr val="E46C0A"/>
              </a:solidFill>
            </a:endParaRPr>
          </a:p>
        </p:txBody>
      </p:sp>
      <p:sp>
        <p:nvSpPr>
          <p:cNvPr id="14" name="Rectangle 172">
            <a:extLst>
              <a:ext uri="{FF2B5EF4-FFF2-40B4-BE49-F238E27FC236}">
                <a16:creationId xmlns:a16="http://schemas.microsoft.com/office/drawing/2014/main" id="{4EA5D175-9364-3B09-E183-0AE601B0965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852756" y="2235958"/>
            <a:ext cx="75506" cy="80083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238921">
              <a:defRPr/>
            </a:pPr>
            <a:endParaRPr lang="fr-FR" sz="2439" kern="0">
              <a:solidFill>
                <a:prstClr val="black"/>
              </a:solidFill>
            </a:endParaRPr>
          </a:p>
        </p:txBody>
      </p:sp>
      <p:sp>
        <p:nvSpPr>
          <p:cNvPr id="15" name="Rectangle 413">
            <a:extLst>
              <a:ext uri="{FF2B5EF4-FFF2-40B4-BE49-F238E27FC236}">
                <a16:creationId xmlns:a16="http://schemas.microsoft.com/office/drawing/2014/main" id="{04495A40-81B4-C456-D004-F6CAE72C8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2748" y="2327791"/>
            <a:ext cx="65611" cy="67211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238921"/>
            <a:endParaRPr lang="fr-FR" sz="2439" kern="0">
              <a:solidFill>
                <a:prstClr val="black"/>
              </a:solidFill>
            </a:endParaRPr>
          </a:p>
        </p:txBody>
      </p:sp>
      <p:sp>
        <p:nvSpPr>
          <p:cNvPr id="16" name="Rectangle 411">
            <a:extLst>
              <a:ext uri="{FF2B5EF4-FFF2-40B4-BE49-F238E27FC236}">
                <a16:creationId xmlns:a16="http://schemas.microsoft.com/office/drawing/2014/main" id="{DE887496-5117-FFF7-3FD7-F67A66972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7016" y="2182526"/>
            <a:ext cx="5338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1000" b="1" kern="0" dirty="0">
                <a:solidFill>
                  <a:srgbClr val="E46C0A"/>
                </a:solidFill>
                <a:latin typeface="Calibri" panose="020F0502020204030204" pitchFamily="34" charset="0"/>
              </a:rPr>
              <a:t>Molsheim</a:t>
            </a:r>
            <a:endParaRPr lang="fr-FR" altLang="fr-FR" sz="1000" kern="0" dirty="0">
              <a:solidFill>
                <a:srgbClr val="E46C0A"/>
              </a:solidFill>
            </a:endParaRPr>
          </a:p>
        </p:txBody>
      </p:sp>
      <p:sp>
        <p:nvSpPr>
          <p:cNvPr id="17" name="Rectangle 411">
            <a:extLst>
              <a:ext uri="{FF2B5EF4-FFF2-40B4-BE49-F238E27FC236}">
                <a16:creationId xmlns:a16="http://schemas.microsoft.com/office/drawing/2014/main" id="{75324DDE-B34C-E74C-E912-16095A7A2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7303" y="3415627"/>
            <a:ext cx="37991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1000" b="1" kern="0" dirty="0">
                <a:solidFill>
                  <a:srgbClr val="E46C0A"/>
                </a:solidFill>
                <a:latin typeface="Calibri" panose="020F0502020204030204" pitchFamily="34" charset="0"/>
              </a:rPr>
              <a:t>Colmar</a:t>
            </a:r>
            <a:endParaRPr lang="fr-FR" altLang="fr-FR" sz="1000" kern="0" dirty="0">
              <a:solidFill>
                <a:srgbClr val="E46C0A"/>
              </a:solidFill>
            </a:endParaRPr>
          </a:p>
        </p:txBody>
      </p:sp>
      <p:sp>
        <p:nvSpPr>
          <p:cNvPr id="18" name="Rectangle 413">
            <a:extLst>
              <a:ext uri="{FF2B5EF4-FFF2-40B4-BE49-F238E27FC236}">
                <a16:creationId xmlns:a16="http://schemas.microsoft.com/office/drawing/2014/main" id="{707CC0A7-7161-C691-611E-6B49AC091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3196" y="3357046"/>
            <a:ext cx="65611" cy="67211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238921"/>
            <a:endParaRPr lang="fr-FR" sz="2439" kern="0">
              <a:solidFill>
                <a:prstClr val="black"/>
              </a:solidFill>
            </a:endParaRPr>
          </a:p>
        </p:txBody>
      </p:sp>
      <p:sp>
        <p:nvSpPr>
          <p:cNvPr id="20" name="Rectangle 322">
            <a:extLst>
              <a:ext uri="{FF2B5EF4-FFF2-40B4-BE49-F238E27FC236}">
                <a16:creationId xmlns:a16="http://schemas.microsoft.com/office/drawing/2014/main" id="{9FA1AC76-8347-ED8D-CB02-0697A72C7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7586" y="4153373"/>
            <a:ext cx="56425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1000" b="1" kern="0" dirty="0">
                <a:solidFill>
                  <a:srgbClr val="E46C0A"/>
                </a:solidFill>
                <a:latin typeface="Calibri" panose="020F0502020204030204" pitchFamily="34" charset="0"/>
              </a:rPr>
              <a:t>Mulhouse </a:t>
            </a:r>
            <a:endParaRPr lang="fr-FR" altLang="fr-FR" sz="1000" kern="0" dirty="0">
              <a:solidFill>
                <a:srgbClr val="E46C0A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A0B5013-1301-131F-9A14-8A5F7B54CFCC}"/>
              </a:ext>
            </a:extLst>
          </p:cNvPr>
          <p:cNvSpPr/>
          <p:nvPr/>
        </p:nvSpPr>
        <p:spPr>
          <a:xfrm>
            <a:off x="7756147" y="2488579"/>
            <a:ext cx="623326" cy="22429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1000" b="1" dirty="0">
                <a:latin typeface="Montserrat"/>
              </a:rPr>
              <a:t>-DTSO</a:t>
            </a:r>
            <a:endParaRPr lang="fr-FR" sz="1050" b="1" dirty="0">
              <a:latin typeface="Montserrat" panose="00000500000000000000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DF05794-517D-5B58-10E0-5C1843FE886D}"/>
              </a:ext>
            </a:extLst>
          </p:cNvPr>
          <p:cNvSpPr/>
          <p:nvPr/>
        </p:nvSpPr>
        <p:spPr>
          <a:xfrm>
            <a:off x="7852204" y="1666953"/>
            <a:ext cx="980546" cy="320497"/>
          </a:xfrm>
          <a:prstGeom prst="rect">
            <a:avLst/>
          </a:prstGeom>
          <a:solidFill>
            <a:srgbClr val="EC741B"/>
          </a:solidFill>
          <a:ln>
            <a:solidFill>
              <a:srgbClr val="EC74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1000" b="1" dirty="0">
                <a:latin typeface="Montserrat" panose="00000500000000000000" pitchFamily="2" charset="0"/>
              </a:rPr>
              <a:t>-PIC</a:t>
            </a:r>
          </a:p>
          <a:p>
            <a:r>
              <a:rPr lang="fr-FR" sz="1000" b="1" dirty="0">
                <a:latin typeface="Montserrat"/>
              </a:rPr>
              <a:t>-</a:t>
            </a:r>
            <a:r>
              <a:rPr lang="fr-FR" sz="1000" b="1" dirty="0" err="1">
                <a:latin typeface="Montserrat"/>
              </a:rPr>
              <a:t>Logissimo</a:t>
            </a:r>
            <a:endParaRPr lang="fr-FR" sz="1000" b="1" dirty="0" err="1">
              <a:latin typeface="Montserrat" panose="00000500000000000000" pitchFamily="2" charset="0"/>
            </a:endParaRPr>
          </a:p>
        </p:txBody>
      </p:sp>
      <p:sp>
        <p:nvSpPr>
          <p:cNvPr id="26" name="Oval 391">
            <a:extLst>
              <a:ext uri="{FF2B5EF4-FFF2-40B4-BE49-F238E27FC236}">
                <a16:creationId xmlns:a16="http://schemas.microsoft.com/office/drawing/2014/main" id="{B904D16A-B5D6-C2A0-278E-BC6D6D9B6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7984" y="2342145"/>
            <a:ext cx="65611" cy="65611"/>
          </a:xfrm>
          <a:prstGeom prst="ellipse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238921"/>
            <a:endParaRPr lang="fr-FR" sz="2439" kern="0">
              <a:solidFill>
                <a:prstClr val="black"/>
              </a:solidFill>
            </a:endParaRPr>
          </a:p>
        </p:txBody>
      </p:sp>
      <p:sp>
        <p:nvSpPr>
          <p:cNvPr id="27" name="Rectangle 390">
            <a:extLst>
              <a:ext uri="{FF2B5EF4-FFF2-40B4-BE49-F238E27FC236}">
                <a16:creationId xmlns:a16="http://schemas.microsoft.com/office/drawing/2014/main" id="{DEE18382-D1F7-E1B1-6707-8BEEBF2D2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9109" y="2406582"/>
            <a:ext cx="54662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1000" b="1" kern="0" dirty="0">
                <a:solidFill>
                  <a:srgbClr val="EC741B"/>
                </a:solidFill>
                <a:latin typeface="Calibri" panose="020F0502020204030204" pitchFamily="34" charset="0"/>
              </a:rPr>
              <a:t>Holtzheim</a:t>
            </a:r>
            <a:endParaRPr lang="fr-FR" altLang="fr-FR" sz="1000" b="1" kern="0" dirty="0">
              <a:solidFill>
                <a:srgbClr val="EC741B"/>
              </a:solidFill>
            </a:endParaRPr>
          </a:p>
        </p:txBody>
      </p:sp>
      <p:sp>
        <p:nvSpPr>
          <p:cNvPr id="28" name="Oval 391">
            <a:extLst>
              <a:ext uri="{FF2B5EF4-FFF2-40B4-BE49-F238E27FC236}">
                <a16:creationId xmlns:a16="http://schemas.microsoft.com/office/drawing/2014/main" id="{D03A5645-99AA-1634-2519-4E00C101C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7145" y="2589563"/>
            <a:ext cx="65611" cy="65611"/>
          </a:xfrm>
          <a:prstGeom prst="ellipse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238921"/>
            <a:endParaRPr lang="fr-FR" sz="2439" kern="0">
              <a:solidFill>
                <a:prstClr val="black"/>
              </a:solidFill>
            </a:endParaRPr>
          </a:p>
        </p:txBody>
      </p:sp>
      <p:sp>
        <p:nvSpPr>
          <p:cNvPr id="29" name="Rectangle 394">
            <a:extLst>
              <a:ext uri="{FF2B5EF4-FFF2-40B4-BE49-F238E27FC236}">
                <a16:creationId xmlns:a16="http://schemas.microsoft.com/office/drawing/2014/main" id="{44E01D02-A71F-E433-2527-5053BC4A0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1945" y="2691407"/>
            <a:ext cx="36869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1000" b="1" kern="0" dirty="0">
                <a:solidFill>
                  <a:srgbClr val="EC741B"/>
                </a:solidFill>
                <a:latin typeface="Calibri" panose="020F0502020204030204" pitchFamily="34" charset="0"/>
              </a:rPr>
              <a:t>Erstein</a:t>
            </a:r>
            <a:endParaRPr lang="fr-FR" altLang="fr-FR" sz="1000" b="1" kern="0" dirty="0">
              <a:solidFill>
                <a:srgbClr val="EC741B"/>
              </a:solidFill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926B9799-7D65-726F-A3D7-8E600BA8F338}"/>
              </a:ext>
            </a:extLst>
          </p:cNvPr>
          <p:cNvSpPr txBox="1"/>
          <p:nvPr/>
        </p:nvSpPr>
        <p:spPr>
          <a:xfrm>
            <a:off x="7753816" y="2087354"/>
            <a:ext cx="1666286" cy="246221"/>
          </a:xfrm>
          <a:prstGeom prst="rect">
            <a:avLst/>
          </a:prstGeom>
          <a:solidFill>
            <a:srgbClr val="E46C0A"/>
          </a:solidFill>
        </p:spPr>
        <p:txBody>
          <a:bodyPr wrap="square" rtlCol="0">
            <a:spAutoFit/>
          </a:bodyPr>
          <a:lstStyle/>
          <a:p>
            <a:pPr defTabSz="457200"/>
            <a:r>
              <a:rPr lang="fr-FR" sz="1000" b="1" dirty="0">
                <a:solidFill>
                  <a:prstClr val="white"/>
                </a:solidFill>
                <a:latin typeface="Montserrat" panose="00000500000000000000" pitchFamily="2" charset="0"/>
              </a:rPr>
              <a:t>-Plateforme Colis</a:t>
            </a: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9F0BC953-3874-CCB9-6136-2AF8193B904C}"/>
              </a:ext>
            </a:extLst>
          </p:cNvPr>
          <p:cNvCxnSpPr>
            <a:cxnSpLocks/>
            <a:stCxn id="30" idx="1"/>
            <a:endCxn id="28" idx="2"/>
          </p:cNvCxnSpPr>
          <p:nvPr/>
        </p:nvCxnSpPr>
        <p:spPr>
          <a:xfrm flipH="1">
            <a:off x="6787145" y="2210465"/>
            <a:ext cx="966671" cy="411904"/>
          </a:xfrm>
          <a:prstGeom prst="line">
            <a:avLst/>
          </a:prstGeom>
          <a:ln w="127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9851ABC1-D8B2-612A-CF84-024E3BF5C2CF}"/>
              </a:ext>
            </a:extLst>
          </p:cNvPr>
          <p:cNvCxnSpPr>
            <a:cxnSpLocks/>
            <a:stCxn id="25" idx="1"/>
            <a:endCxn id="26" idx="7"/>
          </p:cNvCxnSpPr>
          <p:nvPr/>
        </p:nvCxnSpPr>
        <p:spPr>
          <a:xfrm flipH="1">
            <a:off x="6823986" y="1827202"/>
            <a:ext cx="1028218" cy="524552"/>
          </a:xfrm>
          <a:prstGeom prst="line">
            <a:avLst/>
          </a:prstGeom>
          <a:ln w="127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CA7C76DA-A72F-318C-0EC9-FFFD26B1F8C7}"/>
              </a:ext>
            </a:extLst>
          </p:cNvPr>
          <p:cNvCxnSpPr>
            <a:stCxn id="21" idx="1"/>
            <a:endCxn id="14" idx="1"/>
          </p:cNvCxnSpPr>
          <p:nvPr/>
        </p:nvCxnSpPr>
        <p:spPr>
          <a:xfrm flipH="1" flipV="1">
            <a:off x="6928262" y="2276000"/>
            <a:ext cx="827885" cy="324726"/>
          </a:xfrm>
          <a:prstGeom prst="line">
            <a:avLst/>
          </a:prstGeom>
          <a:ln w="127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E1670E96-7C04-180F-7D7C-3FB696314808}"/>
              </a:ext>
            </a:extLst>
          </p:cNvPr>
          <p:cNvCxnSpPr>
            <a:cxnSpLocks/>
            <a:stCxn id="23" idx="1"/>
            <a:endCxn id="14" idx="1"/>
          </p:cNvCxnSpPr>
          <p:nvPr/>
        </p:nvCxnSpPr>
        <p:spPr>
          <a:xfrm flipH="1" flipV="1">
            <a:off x="6928262" y="2276000"/>
            <a:ext cx="770443" cy="731016"/>
          </a:xfrm>
          <a:prstGeom prst="line">
            <a:avLst/>
          </a:prstGeom>
          <a:ln w="127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2797CA8F-84F6-E814-DBB5-6D90555626AB}"/>
              </a:ext>
            </a:extLst>
          </p:cNvPr>
          <p:cNvCxnSpPr>
            <a:cxnSpLocks/>
            <a:stCxn id="24" idx="0"/>
            <a:endCxn id="14" idx="2"/>
          </p:cNvCxnSpPr>
          <p:nvPr/>
        </p:nvCxnSpPr>
        <p:spPr>
          <a:xfrm flipH="1" flipV="1">
            <a:off x="6890509" y="2316041"/>
            <a:ext cx="1305600" cy="1474161"/>
          </a:xfrm>
          <a:prstGeom prst="line">
            <a:avLst/>
          </a:prstGeom>
          <a:ln w="12700">
            <a:solidFill>
              <a:srgbClr val="00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6" name="Étoile à 5 branches 233">
            <a:extLst>
              <a:ext uri="{FF2B5EF4-FFF2-40B4-BE49-F238E27FC236}">
                <a16:creationId xmlns:a16="http://schemas.microsoft.com/office/drawing/2014/main" id="{0ACFB587-FCDD-5C6C-AE84-54C68D239FA0}"/>
              </a:ext>
            </a:extLst>
          </p:cNvPr>
          <p:cNvSpPr/>
          <p:nvPr/>
        </p:nvSpPr>
        <p:spPr>
          <a:xfrm>
            <a:off x="6924972" y="1470694"/>
            <a:ext cx="161927" cy="152740"/>
          </a:xfrm>
          <a:prstGeom prst="star5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Étoile à 5 branches 234">
            <a:extLst>
              <a:ext uri="{FF2B5EF4-FFF2-40B4-BE49-F238E27FC236}">
                <a16:creationId xmlns:a16="http://schemas.microsoft.com/office/drawing/2014/main" id="{6059887D-4363-4424-48B7-07D9767FC701}"/>
              </a:ext>
            </a:extLst>
          </p:cNvPr>
          <p:cNvSpPr/>
          <p:nvPr/>
        </p:nvSpPr>
        <p:spPr>
          <a:xfrm>
            <a:off x="6198094" y="2285531"/>
            <a:ext cx="161927" cy="152740"/>
          </a:xfrm>
          <a:prstGeom prst="star5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Étoile à 5 branches 235">
            <a:extLst>
              <a:ext uri="{FF2B5EF4-FFF2-40B4-BE49-F238E27FC236}">
                <a16:creationId xmlns:a16="http://schemas.microsoft.com/office/drawing/2014/main" id="{5AAF473B-E30D-6DBC-BCBE-3B9E883E2895}"/>
              </a:ext>
            </a:extLst>
          </p:cNvPr>
          <p:cNvSpPr/>
          <p:nvPr/>
        </p:nvSpPr>
        <p:spPr>
          <a:xfrm>
            <a:off x="6308596" y="3127206"/>
            <a:ext cx="161927" cy="152740"/>
          </a:xfrm>
          <a:prstGeom prst="star5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Étoile à 5 branches 236">
            <a:extLst>
              <a:ext uri="{FF2B5EF4-FFF2-40B4-BE49-F238E27FC236}">
                <a16:creationId xmlns:a16="http://schemas.microsoft.com/office/drawing/2014/main" id="{EB3E28F4-AA17-210B-8000-DEEF1127DC4E}"/>
              </a:ext>
            </a:extLst>
          </p:cNvPr>
          <p:cNvSpPr/>
          <p:nvPr/>
        </p:nvSpPr>
        <p:spPr>
          <a:xfrm>
            <a:off x="6192232" y="4318389"/>
            <a:ext cx="161927" cy="152740"/>
          </a:xfrm>
          <a:prstGeom prst="star5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Étoile à 5 branches 237">
            <a:extLst>
              <a:ext uri="{FF2B5EF4-FFF2-40B4-BE49-F238E27FC236}">
                <a16:creationId xmlns:a16="http://schemas.microsoft.com/office/drawing/2014/main" id="{4C79A35B-E07C-85CE-E026-AE38ED7931E0}"/>
              </a:ext>
            </a:extLst>
          </p:cNvPr>
          <p:cNvSpPr/>
          <p:nvPr/>
        </p:nvSpPr>
        <p:spPr>
          <a:xfrm>
            <a:off x="6914571" y="2331071"/>
            <a:ext cx="161927" cy="152740"/>
          </a:xfrm>
          <a:prstGeom prst="star5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DFB76C58-A601-E23F-8DEC-93358CF41859}"/>
              </a:ext>
            </a:extLst>
          </p:cNvPr>
          <p:cNvSpPr txBox="1"/>
          <p:nvPr/>
        </p:nvSpPr>
        <p:spPr>
          <a:xfrm>
            <a:off x="5514132" y="5683802"/>
            <a:ext cx="3416387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000" b="1" dirty="0">
                <a:solidFill>
                  <a:srgbClr val="ED7322"/>
                </a:solidFill>
                <a:latin typeface="Montserrat" panose="00000500000000000000" pitchFamily="2" charset="0"/>
              </a:rPr>
              <a:t>BSCC</a:t>
            </a:r>
            <a:r>
              <a:rPr lang="fr-FR" sz="1000" dirty="0">
                <a:solidFill>
                  <a:srgbClr val="ED7322"/>
                </a:solidFill>
                <a:latin typeface="Montserrat" panose="00000500000000000000" pitchFamily="2" charset="0"/>
              </a:rPr>
              <a:t> – </a:t>
            </a:r>
            <a:r>
              <a:rPr lang="fr-FR" sz="1000" dirty="0">
                <a:latin typeface="Montserrat" panose="00000500000000000000" pitchFamily="2" charset="0"/>
              </a:rPr>
              <a:t>7 Etablissements Services-Courrier-Colis</a:t>
            </a:r>
          </a:p>
          <a:p>
            <a:endParaRPr lang="fr-FR" sz="1000" dirty="0">
              <a:latin typeface="Montserrat" panose="00000500000000000000" pitchFamily="2" charset="0"/>
            </a:endParaRPr>
          </a:p>
        </p:txBody>
      </p:sp>
      <p:sp>
        <p:nvSpPr>
          <p:cNvPr id="42" name="Étoile à 5 branches 239">
            <a:extLst>
              <a:ext uri="{FF2B5EF4-FFF2-40B4-BE49-F238E27FC236}">
                <a16:creationId xmlns:a16="http://schemas.microsoft.com/office/drawing/2014/main" id="{EE8A9ABE-744F-46B7-FBA2-982D66ABA2D5}"/>
              </a:ext>
            </a:extLst>
          </p:cNvPr>
          <p:cNvSpPr/>
          <p:nvPr/>
        </p:nvSpPr>
        <p:spPr>
          <a:xfrm>
            <a:off x="5331597" y="5722710"/>
            <a:ext cx="161927" cy="152740"/>
          </a:xfrm>
          <a:prstGeom prst="star5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0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6C486F47-6CAF-8CC7-7E66-4E6CB1D5D6D6}"/>
              </a:ext>
            </a:extLst>
          </p:cNvPr>
          <p:cNvSpPr txBox="1"/>
          <p:nvPr/>
        </p:nvSpPr>
        <p:spPr>
          <a:xfrm>
            <a:off x="6753796" y="4791654"/>
            <a:ext cx="2448685" cy="553998"/>
          </a:xfrm>
          <a:prstGeom prst="rect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defTabSz="457200"/>
            <a:r>
              <a:rPr lang="fr-FR" sz="1000" b="1" dirty="0">
                <a:solidFill>
                  <a:prstClr val="white"/>
                </a:solidFill>
                <a:latin typeface="Montserrat" panose="00000500000000000000" pitchFamily="2" charset="0"/>
              </a:rPr>
              <a:t>-La Poste Immobilier</a:t>
            </a:r>
          </a:p>
          <a:p>
            <a:pPr defTabSz="457200"/>
            <a:r>
              <a:rPr lang="fr-FR" sz="1000" b="1" dirty="0">
                <a:solidFill>
                  <a:prstClr val="white"/>
                </a:solidFill>
                <a:latin typeface="Montserrat" panose="00000500000000000000" pitchFamily="2" charset="0"/>
              </a:rPr>
              <a:t>-Direction Régionale du Groupe</a:t>
            </a:r>
          </a:p>
          <a:p>
            <a:pPr defTabSz="457200"/>
            <a:r>
              <a:rPr lang="fr-FR" sz="1000" b="1" dirty="0">
                <a:solidFill>
                  <a:prstClr val="white"/>
                </a:solidFill>
                <a:latin typeface="Montserrat"/>
                <a:cs typeface="Arial"/>
              </a:rPr>
              <a:t>-CSRH</a:t>
            </a:r>
            <a:endParaRPr lang="fr-FR" sz="1000" b="1" dirty="0">
              <a:solidFill>
                <a:prstClr val="white"/>
              </a:solidFill>
              <a:latin typeface="Montserrat" panose="00000500000000000000" pitchFamily="2" charset="0"/>
            </a:endParaRPr>
          </a:p>
        </p:txBody>
      </p: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1AB4B477-73D2-FB84-4C23-F58AC2ED4993}"/>
              </a:ext>
            </a:extLst>
          </p:cNvPr>
          <p:cNvCxnSpPr>
            <a:cxnSpLocks/>
            <a:stCxn id="43" idx="0"/>
            <a:endCxn id="14" idx="2"/>
          </p:cNvCxnSpPr>
          <p:nvPr/>
        </p:nvCxnSpPr>
        <p:spPr>
          <a:xfrm flipH="1" flipV="1">
            <a:off x="6890509" y="2316041"/>
            <a:ext cx="1087630" cy="2475613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5" name="Triangle isocèle 44">
            <a:extLst>
              <a:ext uri="{FF2B5EF4-FFF2-40B4-BE49-F238E27FC236}">
                <a16:creationId xmlns:a16="http://schemas.microsoft.com/office/drawing/2014/main" id="{C7351F1F-B2B6-8660-4720-E8B43A1F1A25}"/>
              </a:ext>
            </a:extLst>
          </p:cNvPr>
          <p:cNvSpPr/>
          <p:nvPr/>
        </p:nvSpPr>
        <p:spPr>
          <a:xfrm>
            <a:off x="6707952" y="1784694"/>
            <a:ext cx="148012" cy="130475"/>
          </a:xfrm>
          <a:prstGeom prst="triangle">
            <a:avLst/>
          </a:prstGeom>
          <a:solidFill>
            <a:srgbClr val="00B0F0"/>
          </a:solidFill>
          <a:ln w="6350">
            <a:solidFill>
              <a:srgbClr val="00B0F0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Triangle isocèle 45">
            <a:extLst>
              <a:ext uri="{FF2B5EF4-FFF2-40B4-BE49-F238E27FC236}">
                <a16:creationId xmlns:a16="http://schemas.microsoft.com/office/drawing/2014/main" id="{F1EC2002-AB4A-232B-9EBD-AE48A4BA9D4D}"/>
              </a:ext>
            </a:extLst>
          </p:cNvPr>
          <p:cNvSpPr/>
          <p:nvPr/>
        </p:nvSpPr>
        <p:spPr>
          <a:xfrm>
            <a:off x="5332812" y="5995483"/>
            <a:ext cx="148012" cy="130475"/>
          </a:xfrm>
          <a:prstGeom prst="triangle">
            <a:avLst/>
          </a:prstGeom>
          <a:solidFill>
            <a:srgbClr val="00B0F0"/>
          </a:solidFill>
          <a:ln w="6350">
            <a:solidFill>
              <a:srgbClr val="00B0F0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0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F6B4E83B-C7D2-F9BD-BF05-33077EEFF13A}"/>
              </a:ext>
            </a:extLst>
          </p:cNvPr>
          <p:cNvSpPr txBox="1"/>
          <p:nvPr/>
        </p:nvSpPr>
        <p:spPr>
          <a:xfrm>
            <a:off x="5507909" y="5953641"/>
            <a:ext cx="40802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>
                <a:solidFill>
                  <a:srgbClr val="002060"/>
                </a:solidFill>
                <a:latin typeface="Montserrat" panose="00000500000000000000" pitchFamily="2" charset="0"/>
              </a:rPr>
              <a:t>La Banque Postale </a:t>
            </a:r>
            <a:r>
              <a:rPr lang="fr-FR" sz="1000" dirty="0">
                <a:latin typeface="Montserrat" panose="00000500000000000000" pitchFamily="2" charset="0"/>
              </a:rPr>
              <a:t>– Louvre Banque Privée - Filiale</a:t>
            </a:r>
          </a:p>
        </p:txBody>
      </p:sp>
      <p:sp>
        <p:nvSpPr>
          <p:cNvPr id="48" name="Rectangle 413">
            <a:extLst>
              <a:ext uri="{FF2B5EF4-FFF2-40B4-BE49-F238E27FC236}">
                <a16:creationId xmlns:a16="http://schemas.microsoft.com/office/drawing/2014/main" id="{D059B51C-98DB-65F6-830B-906E52EE7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2232" y="4110574"/>
            <a:ext cx="65611" cy="67211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238921"/>
            <a:endParaRPr lang="fr-FR" sz="2439" kern="0">
              <a:solidFill>
                <a:prstClr val="black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DCC3A57-94EC-D6A3-16A5-329F498E9EC4}"/>
              </a:ext>
            </a:extLst>
          </p:cNvPr>
          <p:cNvSpPr/>
          <p:nvPr/>
        </p:nvSpPr>
        <p:spPr>
          <a:xfrm>
            <a:off x="5508532" y="6212838"/>
            <a:ext cx="1391728" cy="246221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defTabSz="457200"/>
            <a:r>
              <a:rPr lang="fr-FR" sz="1000" b="1" dirty="0">
                <a:solidFill>
                  <a:srgbClr val="00B050"/>
                </a:solidFill>
                <a:latin typeface="Montserrat"/>
                <a:cs typeface="Arial"/>
                <a:sym typeface="Wingdings 2" panose="05020102010507070707" pitchFamily="18" charset="2"/>
              </a:rPr>
              <a:t>BGPN</a:t>
            </a:r>
            <a:r>
              <a:rPr lang="fr-FR" sz="1000" dirty="0">
                <a:latin typeface="Montserrat"/>
                <a:cs typeface="Arial"/>
                <a:sym typeface="Wingdings 2" panose="05020102010507070707" pitchFamily="18" charset="2"/>
              </a:rPr>
              <a:t>– ATM DSEM</a:t>
            </a:r>
            <a:endParaRPr lang="fr-FR" sz="1000" dirty="0">
              <a:latin typeface="Montserrat"/>
              <a:cs typeface="Arial"/>
            </a:endParaRPr>
          </a:p>
        </p:txBody>
      </p:sp>
      <p:sp>
        <p:nvSpPr>
          <p:cNvPr id="50" name="Losange 49">
            <a:extLst>
              <a:ext uri="{FF2B5EF4-FFF2-40B4-BE49-F238E27FC236}">
                <a16:creationId xmlns:a16="http://schemas.microsoft.com/office/drawing/2014/main" id="{0D8B7C7B-2E3D-2DEC-A46A-329A49DDEFF4}"/>
              </a:ext>
            </a:extLst>
          </p:cNvPr>
          <p:cNvSpPr/>
          <p:nvPr/>
        </p:nvSpPr>
        <p:spPr>
          <a:xfrm>
            <a:off x="6647073" y="1971844"/>
            <a:ext cx="138860" cy="151427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Losange 50">
            <a:extLst>
              <a:ext uri="{FF2B5EF4-FFF2-40B4-BE49-F238E27FC236}">
                <a16:creationId xmlns:a16="http://schemas.microsoft.com/office/drawing/2014/main" id="{94B46FB9-304F-F651-0B49-6DADE55F92E9}"/>
              </a:ext>
            </a:extLst>
          </p:cNvPr>
          <p:cNvSpPr/>
          <p:nvPr/>
        </p:nvSpPr>
        <p:spPr>
          <a:xfrm>
            <a:off x="5348769" y="6256879"/>
            <a:ext cx="138860" cy="151427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0"/>
          </a:p>
        </p:txBody>
      </p:sp>
      <p:sp>
        <p:nvSpPr>
          <p:cNvPr id="52" name="Losange 51">
            <a:extLst>
              <a:ext uri="{FF2B5EF4-FFF2-40B4-BE49-F238E27FC236}">
                <a16:creationId xmlns:a16="http://schemas.microsoft.com/office/drawing/2014/main" id="{A9ACF523-0401-E1E7-E02D-00F05BFD7F3D}"/>
              </a:ext>
            </a:extLst>
          </p:cNvPr>
          <p:cNvSpPr/>
          <p:nvPr/>
        </p:nvSpPr>
        <p:spPr>
          <a:xfrm>
            <a:off x="6018156" y="4276854"/>
            <a:ext cx="138860" cy="151427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9C0405AE-AB94-1B03-C98E-D1D25DFFB87B}"/>
              </a:ext>
            </a:extLst>
          </p:cNvPr>
          <p:cNvSpPr txBox="1"/>
          <p:nvPr/>
        </p:nvSpPr>
        <p:spPr>
          <a:xfrm>
            <a:off x="7749679" y="833218"/>
            <a:ext cx="2089727" cy="646331"/>
          </a:xfrm>
          <a:prstGeom prst="rect">
            <a:avLst/>
          </a:prstGeom>
          <a:solidFill>
            <a:srgbClr val="E46C0A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defTabSz="457200"/>
            <a:r>
              <a:rPr lang="fr-FR" sz="900" b="1" dirty="0">
                <a:solidFill>
                  <a:prstClr val="white"/>
                </a:solidFill>
                <a:latin typeface="Montserrat" panose="00000500000000000000" pitchFamily="2" charset="0"/>
              </a:rPr>
              <a:t>-Direction des Ventes Entreprises</a:t>
            </a:r>
          </a:p>
          <a:p>
            <a:pPr defTabSz="457200"/>
            <a:r>
              <a:rPr lang="fr-FR" sz="900" b="1" dirty="0">
                <a:solidFill>
                  <a:prstClr val="white"/>
                </a:solidFill>
                <a:latin typeface="Montserrat"/>
                <a:cs typeface="Arial"/>
              </a:rPr>
              <a:t>-Direction des Ventes Grands Comptes</a:t>
            </a:r>
            <a:endParaRPr lang="fr-FR" sz="900" b="1" dirty="0">
              <a:solidFill>
                <a:prstClr val="white"/>
              </a:solidFill>
              <a:latin typeface="Montserrat" panose="00000500000000000000" pitchFamily="2" charset="0"/>
            </a:endParaRPr>
          </a:p>
        </p:txBody>
      </p: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A69D5228-1CB9-CA4C-0941-77A0F0697E43}"/>
              </a:ext>
            </a:extLst>
          </p:cNvPr>
          <p:cNvCxnSpPr>
            <a:stCxn id="53" idx="1"/>
            <a:endCxn id="14" idx="1"/>
          </p:cNvCxnSpPr>
          <p:nvPr/>
        </p:nvCxnSpPr>
        <p:spPr>
          <a:xfrm flipH="1">
            <a:off x="6928262" y="1156384"/>
            <a:ext cx="821417" cy="111961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5" name="Étoile à 5 branches 256">
            <a:extLst>
              <a:ext uri="{FF2B5EF4-FFF2-40B4-BE49-F238E27FC236}">
                <a16:creationId xmlns:a16="http://schemas.microsoft.com/office/drawing/2014/main" id="{F7E570A3-DF53-AB3F-A059-F775866F907D}"/>
              </a:ext>
            </a:extLst>
          </p:cNvPr>
          <p:cNvSpPr/>
          <p:nvPr/>
        </p:nvSpPr>
        <p:spPr>
          <a:xfrm>
            <a:off x="6366412" y="3096300"/>
            <a:ext cx="161927" cy="152740"/>
          </a:xfrm>
          <a:prstGeom prst="star5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Étoile à 5 branches 257">
            <a:extLst>
              <a:ext uri="{FF2B5EF4-FFF2-40B4-BE49-F238E27FC236}">
                <a16:creationId xmlns:a16="http://schemas.microsoft.com/office/drawing/2014/main" id="{54EECD53-CF9E-7333-482A-CDA18C6A4351}"/>
              </a:ext>
            </a:extLst>
          </p:cNvPr>
          <p:cNvSpPr/>
          <p:nvPr/>
        </p:nvSpPr>
        <p:spPr>
          <a:xfrm>
            <a:off x="6024955" y="3965885"/>
            <a:ext cx="161927" cy="152740"/>
          </a:xfrm>
          <a:prstGeom prst="star5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0746ECB-8B58-92DE-BCA0-E8DDA07857F8}"/>
              </a:ext>
            </a:extLst>
          </p:cNvPr>
          <p:cNvSpPr/>
          <p:nvPr/>
        </p:nvSpPr>
        <p:spPr>
          <a:xfrm>
            <a:off x="5065768" y="4691037"/>
            <a:ext cx="851349" cy="320497"/>
          </a:xfrm>
          <a:prstGeom prst="rect">
            <a:avLst/>
          </a:prstGeom>
          <a:solidFill>
            <a:srgbClr val="EC741B"/>
          </a:solidFill>
          <a:ln>
            <a:solidFill>
              <a:srgbClr val="EC74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latin typeface="Montserrat"/>
              </a:rPr>
              <a:t>-</a:t>
            </a:r>
            <a:r>
              <a:rPr lang="fr-FR" sz="900" b="1" dirty="0" err="1">
                <a:latin typeface="Montserrat"/>
              </a:rPr>
              <a:t>Logissimo</a:t>
            </a:r>
            <a:endParaRPr lang="fr-FR" sz="900" b="1" dirty="0" err="1">
              <a:latin typeface="Montserrat" panose="00000500000000000000" pitchFamily="2" charset="0"/>
            </a:endParaRPr>
          </a:p>
        </p:txBody>
      </p:sp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4C91F685-6AB1-670E-D23F-69B0FAAB26EB}"/>
              </a:ext>
            </a:extLst>
          </p:cNvPr>
          <p:cNvCxnSpPr>
            <a:cxnSpLocks/>
            <a:stCxn id="57" idx="0"/>
          </p:cNvCxnSpPr>
          <p:nvPr/>
        </p:nvCxnSpPr>
        <p:spPr>
          <a:xfrm flipV="1">
            <a:off x="5491443" y="4177785"/>
            <a:ext cx="693632" cy="513252"/>
          </a:xfrm>
          <a:prstGeom prst="line">
            <a:avLst/>
          </a:prstGeom>
          <a:ln w="127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1" name="Rectangle 90">
            <a:extLst>
              <a:ext uri="{FF2B5EF4-FFF2-40B4-BE49-F238E27FC236}">
                <a16:creationId xmlns:a16="http://schemas.microsoft.com/office/drawing/2014/main" id="{54C79D19-9C95-A1A6-D935-594883D82339}"/>
              </a:ext>
            </a:extLst>
          </p:cNvPr>
          <p:cNvSpPr/>
          <p:nvPr/>
        </p:nvSpPr>
        <p:spPr>
          <a:xfrm>
            <a:off x="-1" y="3817966"/>
            <a:ext cx="756275" cy="345718"/>
          </a:xfrm>
          <a:prstGeom prst="rect">
            <a:avLst/>
          </a:prstGeom>
          <a:solidFill>
            <a:srgbClr val="FFC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B44FF27C-F3E9-10CE-4483-9ABB082503F1}"/>
              </a:ext>
            </a:extLst>
          </p:cNvPr>
          <p:cNvSpPr/>
          <p:nvPr/>
        </p:nvSpPr>
        <p:spPr>
          <a:xfrm>
            <a:off x="0" y="248554"/>
            <a:ext cx="756275" cy="345718"/>
          </a:xfrm>
          <a:prstGeom prst="rect">
            <a:avLst/>
          </a:prstGeom>
          <a:solidFill>
            <a:srgbClr val="FFC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93" name="ZoneTexte 18">
            <a:extLst>
              <a:ext uri="{FF2B5EF4-FFF2-40B4-BE49-F238E27FC236}">
                <a16:creationId xmlns:a16="http://schemas.microsoft.com/office/drawing/2014/main" id="{806A96AC-85F6-C821-8339-8D59DB023592}"/>
              </a:ext>
            </a:extLst>
          </p:cNvPr>
          <p:cNvSpPr txBox="1"/>
          <p:nvPr/>
        </p:nvSpPr>
        <p:spPr>
          <a:xfrm>
            <a:off x="184782" y="273293"/>
            <a:ext cx="4177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fr-FR" sz="1400" b="1" dirty="0">
                <a:solidFill>
                  <a:srgbClr val="003399"/>
                </a:solidFill>
                <a:latin typeface="Montserrat" panose="00000500000000000000" pitchFamily="2" charset="0"/>
              </a:rPr>
              <a:t>LES MÉTIERS QUI ONT RECRUTÉ EN 2025 </a:t>
            </a:r>
          </a:p>
        </p:txBody>
      </p:sp>
      <p:sp>
        <p:nvSpPr>
          <p:cNvPr id="94" name="ZoneTexte 89">
            <a:extLst>
              <a:ext uri="{FF2B5EF4-FFF2-40B4-BE49-F238E27FC236}">
                <a16:creationId xmlns:a16="http://schemas.microsoft.com/office/drawing/2014/main" id="{54BBBA4D-CFC8-39B8-377E-65DE57888D14}"/>
              </a:ext>
            </a:extLst>
          </p:cNvPr>
          <p:cNvSpPr txBox="1"/>
          <p:nvPr/>
        </p:nvSpPr>
        <p:spPr>
          <a:xfrm>
            <a:off x="62834" y="2670311"/>
            <a:ext cx="2353096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rgbClr val="0098A1"/>
                </a:solidFill>
                <a:latin typeface="Montserrat"/>
                <a:cs typeface="Arial"/>
              </a:rPr>
              <a:t>Responsable Opérationnel (BSCC)</a:t>
            </a:r>
          </a:p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rgbClr val="0098A1"/>
                </a:solidFill>
                <a:latin typeface="Montserrat"/>
                <a:cs typeface="Arial"/>
              </a:rPr>
              <a:t>Encadrant (DSEM)</a:t>
            </a:r>
            <a:endParaRPr lang="fr-FR" sz="900" dirty="0">
              <a:solidFill>
                <a:srgbClr val="0098A1"/>
              </a:solidFill>
              <a:latin typeface="Montserrat"/>
              <a:ea typeface="Calibri"/>
            </a:endParaRPr>
          </a:p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rgbClr val="0098A1"/>
                </a:solidFill>
                <a:latin typeface="Montserrat"/>
                <a:cs typeface="Arial"/>
              </a:rPr>
              <a:t>Manager de proximité (CREC)</a:t>
            </a:r>
            <a:endParaRPr lang="fr-FR" sz="900" dirty="0">
              <a:ea typeface="Calibri"/>
            </a:endParaRPr>
          </a:p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rgbClr val="0098A1"/>
                </a:solidFill>
                <a:latin typeface="Montserrat"/>
                <a:cs typeface="Arial"/>
              </a:rPr>
              <a:t>Responsable Exploitation et Service au Client (BSCC)</a:t>
            </a:r>
          </a:p>
        </p:txBody>
      </p:sp>
      <p:sp>
        <p:nvSpPr>
          <p:cNvPr id="95" name="ZoneTexte 90">
            <a:extLst>
              <a:ext uri="{FF2B5EF4-FFF2-40B4-BE49-F238E27FC236}">
                <a16:creationId xmlns:a16="http://schemas.microsoft.com/office/drawing/2014/main" id="{A7FBBAB6-5E3F-E87C-14E0-62A1DE8648C6}"/>
              </a:ext>
            </a:extLst>
          </p:cNvPr>
          <p:cNvSpPr txBox="1"/>
          <p:nvPr/>
        </p:nvSpPr>
        <p:spPr>
          <a:xfrm>
            <a:off x="3306131" y="980844"/>
            <a:ext cx="1633107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171450" indent="-171450">
              <a:spcAft>
                <a:spcPts val="600"/>
              </a:spcAft>
              <a:buFont typeface="Arial"/>
              <a:buChar char="•"/>
            </a:pPr>
            <a:r>
              <a:rPr lang="fr-FR" sz="900" dirty="0">
                <a:solidFill>
                  <a:srgbClr val="DB0062"/>
                </a:solidFill>
                <a:latin typeface="Montserrat"/>
                <a:cs typeface="Arial"/>
              </a:rPr>
              <a:t>Technicien SI (DSEM)</a:t>
            </a:r>
            <a:endParaRPr lang="fr-FR" sz="900" dirty="0">
              <a:ea typeface="Calibri" panose="020F0502020204030204" pitchFamily="34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5DD512F-18A8-E32E-611C-714E2AAEF7DB}"/>
              </a:ext>
            </a:extLst>
          </p:cNvPr>
          <p:cNvSpPr/>
          <p:nvPr/>
        </p:nvSpPr>
        <p:spPr>
          <a:xfrm>
            <a:off x="104271" y="681352"/>
            <a:ext cx="3084731" cy="259983"/>
          </a:xfrm>
          <a:prstGeom prst="rect">
            <a:avLst/>
          </a:prstGeom>
          <a:solidFill>
            <a:srgbClr val="7A8D09"/>
          </a:solidFill>
          <a:ln>
            <a:solidFill>
              <a:srgbClr val="7A8D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900" b="1" dirty="0">
                <a:latin typeface="Montserrat"/>
              </a:rPr>
              <a:t>RELATION COMMERCIALE ET GESTION CLIENT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F09B77FE-825A-0475-F9E7-25A0CE93BFA4}"/>
              </a:ext>
            </a:extLst>
          </p:cNvPr>
          <p:cNvSpPr/>
          <p:nvPr/>
        </p:nvSpPr>
        <p:spPr>
          <a:xfrm>
            <a:off x="99779" y="2361331"/>
            <a:ext cx="2227080" cy="268364"/>
          </a:xfrm>
          <a:prstGeom prst="rect">
            <a:avLst/>
          </a:prstGeom>
          <a:solidFill>
            <a:srgbClr val="0098A1"/>
          </a:solidFill>
          <a:ln>
            <a:solidFill>
              <a:srgbClr val="0098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900" b="1" dirty="0">
                <a:latin typeface="Montserrat"/>
              </a:rPr>
              <a:t>MANAGEMENT OPÉRATIONNEL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5D96D48B-9828-5594-A4ED-DC4F795E4885}"/>
              </a:ext>
            </a:extLst>
          </p:cNvPr>
          <p:cNvSpPr/>
          <p:nvPr/>
        </p:nvSpPr>
        <p:spPr>
          <a:xfrm>
            <a:off x="3306384" y="680812"/>
            <a:ext cx="1562418" cy="259983"/>
          </a:xfrm>
          <a:prstGeom prst="rect">
            <a:avLst/>
          </a:prstGeom>
          <a:solidFill>
            <a:srgbClr val="DB0062"/>
          </a:solidFill>
          <a:ln>
            <a:solidFill>
              <a:srgbClr val="DB00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50" b="1" dirty="0">
                <a:latin typeface="Montserrat"/>
              </a:rPr>
              <a:t>SUPPORTS</a:t>
            </a:r>
          </a:p>
        </p:txBody>
      </p:sp>
      <p:sp>
        <p:nvSpPr>
          <p:cNvPr id="100" name="ZoneTexte 86">
            <a:extLst>
              <a:ext uri="{FF2B5EF4-FFF2-40B4-BE49-F238E27FC236}">
                <a16:creationId xmlns:a16="http://schemas.microsoft.com/office/drawing/2014/main" id="{2148B5A3-E7BE-E9E5-6D0A-3E7CDF971A0D}"/>
              </a:ext>
            </a:extLst>
          </p:cNvPr>
          <p:cNvSpPr txBox="1"/>
          <p:nvPr/>
        </p:nvSpPr>
        <p:spPr>
          <a:xfrm>
            <a:off x="59350" y="983448"/>
            <a:ext cx="3138985" cy="8874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rgbClr val="7A8D09"/>
                </a:solidFill>
                <a:latin typeface="Montserrat"/>
                <a:cs typeface="Arial"/>
              </a:rPr>
              <a:t>Chargé de Clientèle (BGPN)</a:t>
            </a:r>
            <a:endParaRPr lang="fr-FR" sz="900" dirty="0">
              <a:ea typeface="Calibri"/>
            </a:endParaRPr>
          </a:p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rgbClr val="7A8D09"/>
                </a:solidFill>
                <a:latin typeface="Montserrat"/>
                <a:ea typeface="Calibri"/>
                <a:cs typeface="Arial"/>
              </a:rPr>
              <a:t>Conseiller clients professionnels (BGPN)</a:t>
            </a:r>
            <a:endParaRPr lang="fr-FR" sz="900" dirty="0">
              <a:solidFill>
                <a:srgbClr val="000000"/>
              </a:solidFill>
              <a:latin typeface="Montserrat"/>
              <a:ea typeface="Calibri"/>
              <a:cs typeface="Arial"/>
            </a:endParaRPr>
          </a:p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rgbClr val="7A8D09"/>
                </a:solidFill>
                <a:latin typeface="Montserrat"/>
                <a:ea typeface="Calibri"/>
                <a:cs typeface="Arial"/>
              </a:rPr>
              <a:t>Conseiller bancaire de proximité (BGPN)</a:t>
            </a:r>
          </a:p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rgbClr val="7A8D09"/>
                </a:solidFill>
                <a:latin typeface="Montserrat"/>
                <a:ea typeface="Calibri"/>
                <a:cs typeface="Arial"/>
              </a:rPr>
              <a:t>Chargé d’affaires (BGPN)</a:t>
            </a:r>
            <a:endParaRPr lang="fr-FR" sz="900" dirty="0">
              <a:solidFill>
                <a:srgbClr val="7A8D09"/>
              </a:solidFill>
              <a:latin typeface="Montserrat"/>
              <a:cs typeface="Arial"/>
            </a:endParaRPr>
          </a:p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rgbClr val="7A8D09"/>
                </a:solidFill>
                <a:latin typeface="Montserrat"/>
                <a:ea typeface="Calibri"/>
                <a:cs typeface="Arial"/>
              </a:rPr>
              <a:t>Responsable clientèle professionnelle (LBP)</a:t>
            </a:r>
            <a:endParaRPr lang="fr-FR" sz="900" dirty="0">
              <a:solidFill>
                <a:srgbClr val="000000"/>
              </a:solidFill>
              <a:latin typeface="Montserrat"/>
              <a:ea typeface="Calibri"/>
              <a:cs typeface="Arial"/>
            </a:endParaRPr>
          </a:p>
        </p:txBody>
      </p:sp>
      <p:sp>
        <p:nvSpPr>
          <p:cNvPr id="101" name="ZoneTexte 1">
            <a:extLst>
              <a:ext uri="{FF2B5EF4-FFF2-40B4-BE49-F238E27FC236}">
                <a16:creationId xmlns:a16="http://schemas.microsoft.com/office/drawing/2014/main" id="{C71593E1-308B-2DA9-9119-1EB2FA0E4D6F}"/>
              </a:ext>
            </a:extLst>
          </p:cNvPr>
          <p:cNvSpPr txBox="1"/>
          <p:nvPr/>
        </p:nvSpPr>
        <p:spPr>
          <a:xfrm>
            <a:off x="220501" y="3849085"/>
            <a:ext cx="4177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fr-FR" sz="1400" b="1" dirty="0">
                <a:solidFill>
                  <a:srgbClr val="003399"/>
                </a:solidFill>
                <a:latin typeface="Montserrat" panose="00000500000000000000" pitchFamily="2" charset="0"/>
              </a:rPr>
              <a:t>LES FONCTIONS PRIORITAIRES EN 2026 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5A98E83-75C9-AE43-C967-EEDF669CD775}"/>
              </a:ext>
            </a:extLst>
          </p:cNvPr>
          <p:cNvSpPr/>
          <p:nvPr/>
        </p:nvSpPr>
        <p:spPr>
          <a:xfrm>
            <a:off x="2438180" y="2357370"/>
            <a:ext cx="2422081" cy="281656"/>
          </a:xfrm>
          <a:prstGeom prst="rect">
            <a:avLst/>
          </a:prstGeom>
          <a:solidFill>
            <a:srgbClr val="ED7322"/>
          </a:solidFill>
          <a:ln>
            <a:solidFill>
              <a:srgbClr val="ED73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000" b="1" dirty="0">
              <a:latin typeface="Montserrat"/>
            </a:endParaRPr>
          </a:p>
          <a:p>
            <a:pPr algn="ctr"/>
            <a:r>
              <a:rPr lang="fr-FR" sz="900" b="1" dirty="0">
                <a:latin typeface="Montserrat"/>
              </a:rPr>
              <a:t>PRODUCTION, OPERATIONS ET PRESTATIONS CLIENTS</a:t>
            </a:r>
            <a:endParaRPr lang="fr-FR" sz="900" dirty="0">
              <a:ea typeface="Calibri"/>
              <a:cs typeface="Calibri"/>
            </a:endParaRPr>
          </a:p>
          <a:p>
            <a:pPr algn="ctr"/>
            <a:endParaRPr lang="fr-FR" sz="900" b="1" dirty="0">
              <a:latin typeface="Montserrat" panose="00000500000000000000" pitchFamily="2" charset="0"/>
            </a:endParaRPr>
          </a:p>
        </p:txBody>
      </p:sp>
      <p:sp>
        <p:nvSpPr>
          <p:cNvPr id="103" name="ZoneTexte 4">
            <a:extLst>
              <a:ext uri="{FF2B5EF4-FFF2-40B4-BE49-F238E27FC236}">
                <a16:creationId xmlns:a16="http://schemas.microsoft.com/office/drawing/2014/main" id="{26FAFF5A-A72A-04C2-F5A3-E827F61ECDC1}"/>
              </a:ext>
            </a:extLst>
          </p:cNvPr>
          <p:cNvSpPr txBox="1"/>
          <p:nvPr/>
        </p:nvSpPr>
        <p:spPr>
          <a:xfrm>
            <a:off x="2470244" y="2689315"/>
            <a:ext cx="2418437" cy="5591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rgbClr val="ED7322"/>
                </a:solidFill>
                <a:latin typeface="Montserrat"/>
                <a:ea typeface="Calibri"/>
                <a:cs typeface="Arial"/>
              </a:rPr>
              <a:t>Facteur guichetier (BSCC)</a:t>
            </a:r>
            <a:endParaRPr lang="fr-FR" sz="900" dirty="0">
              <a:solidFill>
                <a:srgbClr val="ED7322"/>
              </a:solidFill>
              <a:ea typeface="Calibri"/>
            </a:endParaRPr>
          </a:p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rgbClr val="ED7322"/>
                </a:solidFill>
                <a:latin typeface="Montserrat"/>
                <a:ea typeface="Calibri"/>
                <a:cs typeface="Calibri"/>
              </a:rPr>
              <a:t>Facteur service expert (BSCC)</a:t>
            </a:r>
          </a:p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rgbClr val="ED7322"/>
                </a:solidFill>
                <a:latin typeface="Montserrat"/>
                <a:ea typeface="Calibri"/>
                <a:cs typeface="Calibri"/>
              </a:rPr>
              <a:t>Facteur (BSCC)</a:t>
            </a:r>
          </a:p>
        </p:txBody>
      </p:sp>
      <p:sp>
        <p:nvSpPr>
          <p:cNvPr id="106" name="ZoneTexte 6">
            <a:extLst>
              <a:ext uri="{FF2B5EF4-FFF2-40B4-BE49-F238E27FC236}">
                <a16:creationId xmlns:a16="http://schemas.microsoft.com/office/drawing/2014/main" id="{A04C1ECC-97DC-08EE-1745-ED96AFA5E8A1}"/>
              </a:ext>
            </a:extLst>
          </p:cNvPr>
          <p:cNvSpPr txBox="1"/>
          <p:nvPr/>
        </p:nvSpPr>
        <p:spPr>
          <a:xfrm>
            <a:off x="1384" y="4204642"/>
            <a:ext cx="4989939" cy="180049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fr-FR" sz="900" dirty="0">
                <a:latin typeface="Montserrat" panose="00000500000000000000" pitchFamily="2" charset="0"/>
                <a:ea typeface="Calibri"/>
                <a:cs typeface="Arial"/>
              </a:rPr>
              <a:t>Dans un contexte de transformations accélérées, </a:t>
            </a:r>
            <a:r>
              <a:rPr lang="fr-FR" sz="1050" b="1" dirty="0">
                <a:solidFill>
                  <a:schemeClr val="accent1"/>
                </a:solidFill>
                <a:latin typeface="Montserrat" panose="00000500000000000000" pitchFamily="2" charset="0"/>
                <a:ea typeface="Calibri"/>
                <a:cs typeface="Arial"/>
              </a:rPr>
              <a:t>58</a:t>
            </a:r>
            <a:r>
              <a:rPr lang="fr-FR" sz="1050" b="1" dirty="0">
                <a:solidFill>
                  <a:schemeClr val="accent1"/>
                </a:solidFill>
                <a:latin typeface="Montserrat" panose="00000500000000000000" pitchFamily="2" charset="0"/>
              </a:rPr>
              <a:t> fonctions prioritaires </a:t>
            </a:r>
            <a:r>
              <a:rPr lang="fr-FR" sz="900" dirty="0">
                <a:latin typeface="Montserrat" panose="00000500000000000000" pitchFamily="2" charset="0"/>
                <a:ea typeface="Calibri"/>
                <a:cs typeface="Arial"/>
              </a:rPr>
              <a:t>ont été identifiées pour </a:t>
            </a:r>
            <a:r>
              <a:rPr lang="fr-FR" sz="900" dirty="0">
                <a:latin typeface="Montserrat" panose="00000500000000000000" pitchFamily="2" charset="0"/>
                <a:cs typeface="Arial"/>
              </a:rPr>
              <a:t>2026.</a:t>
            </a:r>
          </a:p>
          <a:p>
            <a:r>
              <a:rPr lang="fr-FR" sz="900" dirty="0">
                <a:latin typeface="Montserrat" panose="00000500000000000000" pitchFamily="2" charset="0"/>
                <a:cs typeface="Arial"/>
              </a:rPr>
              <a:t>Les fonctions prioritaires sont des métiers essentiels pour La Poste. </a:t>
            </a:r>
            <a:r>
              <a:rPr lang="fr-FR" sz="1050" b="1" dirty="0">
                <a:solidFill>
                  <a:schemeClr val="accent1"/>
                </a:solidFill>
                <a:latin typeface="Montserrat" panose="00000500000000000000" pitchFamily="2" charset="0"/>
              </a:rPr>
              <a:t>Sélectionnées pour répondre à des besoins stratégiques</a:t>
            </a:r>
            <a:r>
              <a:rPr lang="fr-FR" sz="900" dirty="0">
                <a:latin typeface="Montserrat" panose="00000500000000000000" pitchFamily="2" charset="0"/>
                <a:cs typeface="Arial"/>
              </a:rPr>
              <a:t>, elles offrent aux postiers des opportunités uniques d'évolution. </a:t>
            </a:r>
            <a:r>
              <a:rPr lang="fr-FR" sz="900" dirty="0">
                <a:latin typeface="Montserrat" panose="00000500000000000000" pitchFamily="2" charset="0"/>
              </a:rPr>
              <a:t>Vous projeter sur l’une de ces fonctions vous permet de </a:t>
            </a:r>
            <a:r>
              <a:rPr lang="fr-FR" sz="1050" b="1" dirty="0">
                <a:solidFill>
                  <a:schemeClr val="accent1"/>
                </a:solidFill>
                <a:latin typeface="Montserrat" panose="00000500000000000000" pitchFamily="2" charset="0"/>
              </a:rPr>
              <a:t>donner un nouvel élan à votre carrière professionnelle</a:t>
            </a:r>
            <a:r>
              <a:rPr lang="fr-FR" sz="900" dirty="0">
                <a:latin typeface="Montserrat" panose="00000500000000000000" pitchFamily="2" charset="0"/>
              </a:rPr>
              <a:t>. Positionner son projet professionnel ou postuler sur une fonction prioritaire permet de bénéficier :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latin typeface="Montserrat" panose="00000500000000000000" pitchFamily="2" charset="0"/>
              </a:rPr>
              <a:t>de </a:t>
            </a:r>
            <a:r>
              <a:rPr lang="fr-FR" sz="1050" b="1" dirty="0">
                <a:solidFill>
                  <a:schemeClr val="accent1"/>
                </a:solidFill>
                <a:latin typeface="Montserrat" panose="00000500000000000000" pitchFamily="2" charset="0"/>
              </a:rPr>
              <a:t>parcours de formation à la prise de poste </a:t>
            </a:r>
            <a:r>
              <a:rPr lang="fr-FR" sz="900" dirty="0">
                <a:latin typeface="Montserrat" panose="00000500000000000000" pitchFamily="2" charset="0"/>
              </a:rPr>
              <a:t>pour acquérir les compétences nécessaires au poste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latin typeface="Montserrat" panose="00000500000000000000" pitchFamily="2" charset="0"/>
              </a:rPr>
              <a:t>d'un </a:t>
            </a:r>
            <a:r>
              <a:rPr lang="fr-FR" sz="1050" b="1" dirty="0">
                <a:solidFill>
                  <a:schemeClr val="accent1"/>
                </a:solidFill>
                <a:latin typeface="Montserrat" panose="00000500000000000000" pitchFamily="2" charset="0"/>
              </a:rPr>
              <a:t>accompagnement spécifique</a:t>
            </a:r>
          </a:p>
        </p:txBody>
      </p:sp>
      <p:sp>
        <p:nvSpPr>
          <p:cNvPr id="2" name="ZoneTexte 6">
            <a:extLst>
              <a:ext uri="{FF2B5EF4-FFF2-40B4-BE49-F238E27FC236}">
                <a16:creationId xmlns:a16="http://schemas.microsoft.com/office/drawing/2014/main" id="{9BED3BE4-E6C2-B3B0-D9C3-4DCE3722D89B}"/>
              </a:ext>
            </a:extLst>
          </p:cNvPr>
          <p:cNvSpPr txBox="1"/>
          <p:nvPr/>
        </p:nvSpPr>
        <p:spPr>
          <a:xfrm>
            <a:off x="0" y="6153815"/>
            <a:ext cx="3742542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fr-FR" sz="1000" dirty="0">
                <a:latin typeface="Montserrat" panose="00000500000000000000" pitchFamily="2" charset="0"/>
              </a:rPr>
              <a:t>Retrouvez le guide avec la liste des 58 fonctions prioritaires en </a:t>
            </a:r>
            <a:r>
              <a:rPr lang="fr-FR" sz="1000" dirty="0">
                <a:latin typeface="Montserrat" panose="00000500000000000000" pitchFamily="2" charset="0"/>
                <a:hlinkClick r:id="rId2"/>
              </a:rPr>
              <a:t>cliquant ici</a:t>
            </a:r>
            <a:r>
              <a:rPr lang="fr-FR" sz="1000" dirty="0">
                <a:latin typeface="Montserrat" panose="00000500000000000000" pitchFamily="2" charset="0"/>
              </a:rPr>
              <a:t> ou en flashant ce QR Code &gt;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45D784F-1830-8DA1-C6C4-BDC0753A9963}"/>
              </a:ext>
            </a:extLst>
          </p:cNvPr>
          <p:cNvSpPr/>
          <p:nvPr/>
        </p:nvSpPr>
        <p:spPr>
          <a:xfrm>
            <a:off x="3205207" y="1290832"/>
            <a:ext cx="1676385" cy="95410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fr-FR" sz="700" i="1" dirty="0">
                <a:latin typeface="Montserrat"/>
                <a:cs typeface="Arial"/>
              </a:rPr>
              <a:t>BGPN = Branche Grand Public et Numérique ;</a:t>
            </a:r>
            <a:br>
              <a:rPr lang="fr-FR" sz="700" i="1" dirty="0">
                <a:latin typeface="Montserrat" panose="00000500000000000000" pitchFamily="2" charset="0"/>
              </a:rPr>
            </a:br>
            <a:r>
              <a:rPr lang="fr-FR" sz="700" i="1" dirty="0">
                <a:latin typeface="Montserrat"/>
                <a:cs typeface="Arial"/>
              </a:rPr>
              <a:t>BSCC = Branche Services-Courrier-Colis ;</a:t>
            </a:r>
            <a:br>
              <a:rPr lang="fr-FR" sz="700" i="1" dirty="0">
                <a:latin typeface="Montserrat"/>
                <a:cs typeface="Arial"/>
              </a:rPr>
            </a:br>
            <a:r>
              <a:rPr lang="fr-FR" sz="700" i="1" dirty="0">
                <a:latin typeface="Montserrat"/>
                <a:cs typeface="Arial"/>
              </a:rPr>
              <a:t>CREC = Centre de la Relation et de l’Expérience Client ;</a:t>
            </a:r>
            <a:br>
              <a:rPr lang="fr-FR" sz="700" i="1" dirty="0">
                <a:latin typeface="Montserrat"/>
                <a:cs typeface="Arial"/>
              </a:rPr>
            </a:br>
            <a:r>
              <a:rPr lang="fr-FR" sz="700" i="1" dirty="0">
                <a:latin typeface="Montserrat"/>
                <a:cs typeface="Arial"/>
              </a:rPr>
              <a:t>CNMR = Centre National de Mise en Relation</a:t>
            </a:r>
            <a:endParaRPr lang="fr-FR" sz="700" i="1" dirty="0">
              <a:latin typeface="Montserrat" panose="00000500000000000000" pitchFamily="2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E30B2B2-56CA-D386-BE19-ADAF6AB96A0D}"/>
              </a:ext>
            </a:extLst>
          </p:cNvPr>
          <p:cNvSpPr/>
          <p:nvPr/>
        </p:nvSpPr>
        <p:spPr>
          <a:xfrm>
            <a:off x="7002831" y="3790202"/>
            <a:ext cx="2386555" cy="830749"/>
          </a:xfrm>
          <a:prstGeom prst="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defTabSz="457200"/>
            <a:r>
              <a:rPr lang="fr-FR" sz="1000" b="1" dirty="0">
                <a:solidFill>
                  <a:prstClr val="white"/>
                </a:solidFill>
                <a:latin typeface="Montserrat"/>
              </a:rPr>
              <a:t>-CREC</a:t>
            </a:r>
            <a:endParaRPr lang="fr-FR" sz="1000" b="1" dirty="0">
              <a:solidFill>
                <a:prstClr val="white"/>
              </a:solidFill>
              <a:latin typeface="Montserrat" panose="00000500000000000000" pitchFamily="2" charset="0"/>
            </a:endParaRPr>
          </a:p>
          <a:p>
            <a:pPr defTabSz="457200"/>
            <a:r>
              <a:rPr lang="fr-FR" sz="1000" b="1" dirty="0">
                <a:solidFill>
                  <a:prstClr val="white"/>
                </a:solidFill>
                <a:latin typeface="Montserrat" panose="00000500000000000000" pitchFamily="2" charset="0"/>
              </a:rPr>
              <a:t>-Direction des systèmes d’information Banque et Réseau</a:t>
            </a:r>
          </a:p>
          <a:p>
            <a:pPr defTabSz="457200"/>
            <a:r>
              <a:rPr lang="fr-FR" sz="1000" b="1" dirty="0">
                <a:solidFill>
                  <a:prstClr val="white"/>
                </a:solidFill>
                <a:latin typeface="Montserrat"/>
              </a:rPr>
              <a:t>-</a:t>
            </a:r>
            <a:r>
              <a:rPr lang="fr-FR" sz="1000" b="1" dirty="0" err="1">
                <a:solidFill>
                  <a:prstClr val="white"/>
                </a:solidFill>
                <a:latin typeface="Montserrat"/>
              </a:rPr>
              <a:t>Transactis</a:t>
            </a:r>
            <a:endParaRPr lang="fr-FR" sz="1000" b="1" dirty="0">
              <a:solidFill>
                <a:prstClr val="white"/>
              </a:solidFill>
              <a:latin typeface="Montserrat"/>
            </a:endParaRPr>
          </a:p>
          <a:p>
            <a:pPr defTabSz="457200"/>
            <a:r>
              <a:rPr lang="fr-FR" sz="1000" b="1" dirty="0">
                <a:solidFill>
                  <a:prstClr val="white"/>
                </a:solidFill>
                <a:latin typeface="Montserrat" panose="00000500000000000000" pitchFamily="2" charset="0"/>
              </a:rPr>
              <a:t>-Banque des Pros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6B71F8E-1CD4-9C72-3ECD-452EFB051A68}"/>
              </a:ext>
            </a:extLst>
          </p:cNvPr>
          <p:cNvSpPr/>
          <p:nvPr/>
        </p:nvSpPr>
        <p:spPr>
          <a:xfrm>
            <a:off x="8342477" y="3396834"/>
            <a:ext cx="623326" cy="22429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1000" b="1" dirty="0">
                <a:latin typeface="Montserrat"/>
              </a:rPr>
              <a:t>-AR24</a:t>
            </a:r>
            <a:endParaRPr lang="fr-FR" sz="1050" b="1" dirty="0">
              <a:latin typeface="Montserrat" panose="00000500000000000000" pitchFamily="2" charset="0"/>
            </a:endParaRPr>
          </a:p>
        </p:txBody>
      </p: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BE5BD80D-346B-28BD-9619-5B19B2FBC89C}"/>
              </a:ext>
            </a:extLst>
          </p:cNvPr>
          <p:cNvCxnSpPr>
            <a:cxnSpLocks/>
            <a:stCxn id="65" idx="1"/>
            <a:endCxn id="14" idx="2"/>
          </p:cNvCxnSpPr>
          <p:nvPr/>
        </p:nvCxnSpPr>
        <p:spPr>
          <a:xfrm flipH="1" flipV="1">
            <a:off x="6890509" y="2316041"/>
            <a:ext cx="1451968" cy="119294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DD25B408-F283-2171-6BD6-1CC588883289}"/>
              </a:ext>
            </a:extLst>
          </p:cNvPr>
          <p:cNvSpPr/>
          <p:nvPr/>
        </p:nvSpPr>
        <p:spPr>
          <a:xfrm>
            <a:off x="7698705" y="2853880"/>
            <a:ext cx="2104616" cy="30627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defTabSz="457200"/>
            <a:r>
              <a:rPr lang="fr-FR" sz="1000" b="1" dirty="0">
                <a:solidFill>
                  <a:prstClr val="white"/>
                </a:solidFill>
                <a:latin typeface="Montserrat"/>
              </a:rPr>
              <a:t>-Secteurs BGPN Alsace</a:t>
            </a:r>
          </a:p>
          <a:p>
            <a:pPr defTabSz="457200"/>
            <a:r>
              <a:rPr lang="fr-FR" sz="1000" b="1" dirty="0">
                <a:solidFill>
                  <a:prstClr val="white"/>
                </a:solidFill>
                <a:latin typeface="Montserrat"/>
              </a:rPr>
              <a:t>-Maison de l’Habitat</a:t>
            </a:r>
            <a:endParaRPr lang="fr-FR" dirty="0">
              <a:solidFill>
                <a:prstClr val="white"/>
              </a:solidFill>
            </a:endParaRPr>
          </a:p>
        </p:txBody>
      </p:sp>
      <p:pic>
        <p:nvPicPr>
          <p:cNvPr id="59" name="Image 58">
            <a:extLst>
              <a:ext uri="{FF2B5EF4-FFF2-40B4-BE49-F238E27FC236}">
                <a16:creationId xmlns:a16="http://schemas.microsoft.com/office/drawing/2014/main" id="{7B524CC6-A424-A114-FD6F-37B58D27F9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0163" y="5910002"/>
            <a:ext cx="845180" cy="845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484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ZoneTexte 24"/>
          <p:cNvSpPr txBox="1"/>
          <p:nvPr/>
        </p:nvSpPr>
        <p:spPr>
          <a:xfrm>
            <a:off x="184781" y="2679420"/>
            <a:ext cx="4622887" cy="14978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spcAft>
                <a:spcPts val="200"/>
              </a:spcAft>
            </a:pPr>
            <a:r>
              <a:rPr lang="fr-FR" sz="1100" dirty="0">
                <a:latin typeface="Montserrat"/>
                <a:cs typeface="Arial"/>
              </a:rPr>
              <a:t>Les itinéraires balisés ou parcours pionniers permettent de recruter en interne sur des métiers en tension dont le volume de comblement permet de créer un collectif.</a:t>
            </a:r>
          </a:p>
          <a:p>
            <a:pPr algn="just">
              <a:spcAft>
                <a:spcPts val="200"/>
              </a:spcAft>
            </a:pPr>
            <a:r>
              <a:rPr lang="fr-FR" sz="1100" dirty="0">
                <a:latin typeface="Montserrat" panose="00000500000000000000" pitchFamily="2" charset="0"/>
              </a:rPr>
              <a:t>Après sélection, le collectif bénéficiera d’un parcours de formation adapté en vue d’opérer une évolution professionnelle vers le métier concerné.</a:t>
            </a:r>
          </a:p>
          <a:p>
            <a:pPr algn="just">
              <a:spcAft>
                <a:spcPts val="600"/>
              </a:spcAft>
            </a:pPr>
            <a:r>
              <a:rPr lang="fr-FR" sz="1100" b="1" dirty="0">
                <a:solidFill>
                  <a:schemeClr val="accent1"/>
                </a:solidFill>
                <a:latin typeface="Montserrat" panose="00000500000000000000" pitchFamily="2" charset="0"/>
              </a:rPr>
              <a:t>Les conditions de grade sont mentionnées sur les offres dans la Bourse d’emplois.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175227" y="4177266"/>
            <a:ext cx="46171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u="sng" dirty="0">
                <a:latin typeface="Montserrat" panose="00000500000000000000" pitchFamily="2" charset="0"/>
              </a:rPr>
              <a:t>Exemples d’Itinéraires :</a:t>
            </a:r>
            <a:r>
              <a:rPr lang="fr-FR" sz="1000" dirty="0">
                <a:latin typeface="Montserrat" panose="00000500000000000000" pitchFamily="2" charset="0"/>
              </a:rPr>
              <a:t> Conseiller en Service </a:t>
            </a:r>
            <a:r>
              <a:rPr lang="fr-FR" sz="1000">
                <a:latin typeface="Montserrat" panose="00000500000000000000" pitchFamily="2" charset="0"/>
              </a:rPr>
              <a:t>Relation Client, </a:t>
            </a:r>
            <a:r>
              <a:rPr lang="fr-FR" sz="1000" dirty="0">
                <a:latin typeface="Montserrat" panose="00000500000000000000" pitchFamily="2" charset="0"/>
              </a:rPr>
              <a:t>Responsable Clientèle Professionnelle…</a:t>
            </a:r>
          </a:p>
        </p:txBody>
      </p:sp>
      <p:sp>
        <p:nvSpPr>
          <p:cNvPr id="73" name="ZoneTexte 72"/>
          <p:cNvSpPr txBox="1"/>
          <p:nvPr/>
        </p:nvSpPr>
        <p:spPr>
          <a:xfrm>
            <a:off x="184781" y="2371643"/>
            <a:ext cx="41777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3399"/>
                </a:solidFill>
                <a:latin typeface="Montserrat" panose="00000500000000000000" pitchFamily="2" charset="0"/>
              </a:rPr>
              <a:t>L’ITINÉRAIRE </a:t>
            </a:r>
          </a:p>
        </p:txBody>
      </p:sp>
      <p:cxnSp>
        <p:nvCxnSpPr>
          <p:cNvPr id="76" name="Connecteur droit 75"/>
          <p:cNvCxnSpPr/>
          <p:nvPr/>
        </p:nvCxnSpPr>
        <p:spPr>
          <a:xfrm>
            <a:off x="4951475" y="0"/>
            <a:ext cx="0" cy="685800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9352812" y="6562210"/>
            <a:ext cx="5969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>
                <a:latin typeface="Montserrat" panose="00000500000000000000" pitchFamily="2" charset="0"/>
              </a:rPr>
              <a:t>3 / 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961030" y="248554"/>
            <a:ext cx="756275" cy="345718"/>
          </a:xfrm>
          <a:prstGeom prst="rect">
            <a:avLst/>
          </a:prstGeom>
          <a:solidFill>
            <a:srgbClr val="FFC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5145812" y="273293"/>
            <a:ext cx="4177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3399"/>
                </a:solidFill>
                <a:latin typeface="Montserrat" panose="00000500000000000000" pitchFamily="2" charset="0"/>
              </a:rPr>
              <a:t>L’EMRG GRAND EST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5145809" y="782541"/>
            <a:ext cx="46749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3399"/>
                </a:solidFill>
                <a:latin typeface="Montserrat" panose="00000500000000000000" pitchFamily="2" charset="0"/>
              </a:rPr>
              <a:t>NOUS VOUS ACCOMPAGNONS POUR : 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5095283" y="5791256"/>
            <a:ext cx="477849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sz="1000" dirty="0">
                <a:solidFill>
                  <a:schemeClr val="accent2"/>
                </a:solidFill>
                <a:latin typeface="Montserrat" panose="00000500000000000000" pitchFamily="2" charset="0"/>
              </a:rPr>
              <a:t>Retrouvez tous les ateliers à destination des collaborateurs et managers sur notre </a:t>
            </a:r>
            <a:r>
              <a:rPr lang="fr-FR" sz="1000" b="1" dirty="0">
                <a:solidFill>
                  <a:schemeClr val="accent2"/>
                </a:solidFill>
                <a:latin typeface="Montserrat" panose="00000500000000000000" pitchFamily="2" charset="0"/>
                <a:hlinkClick r:id="rId2"/>
              </a:rPr>
              <a:t>page EMRG M@p</a:t>
            </a:r>
            <a:r>
              <a:rPr lang="fr-FR" sz="1000" b="1" dirty="0">
                <a:solidFill>
                  <a:schemeClr val="accent2"/>
                </a:solidFill>
                <a:latin typeface="Montserrat" panose="00000500000000000000" pitchFamily="2" charset="0"/>
              </a:rPr>
              <a:t> </a:t>
            </a:r>
            <a:r>
              <a:rPr lang="fr-FR" sz="1000" dirty="0">
                <a:solidFill>
                  <a:schemeClr val="accent2"/>
                </a:solidFill>
                <a:latin typeface="Montserrat" panose="00000500000000000000" pitchFamily="2" charset="0"/>
              </a:rPr>
              <a:t>ou sur </a:t>
            </a:r>
            <a:r>
              <a:rPr lang="fr-FR" sz="1000" b="1" dirty="0">
                <a:solidFill>
                  <a:schemeClr val="accent2"/>
                </a:solidFill>
                <a:latin typeface="Montserrat" panose="00000500000000000000" pitchFamily="2" charset="0"/>
                <a:hlinkClick r:id="rId3"/>
              </a:rPr>
              <a:t>Maformation</a:t>
            </a:r>
            <a:endParaRPr lang="fr-FR" sz="1000" b="1" dirty="0">
              <a:solidFill>
                <a:schemeClr val="accent2"/>
              </a:solidFill>
              <a:latin typeface="Montserrat" panose="00000500000000000000" pitchFamily="2" charset="0"/>
            </a:endParaRPr>
          </a:p>
          <a:p>
            <a:pPr marL="171450" indent="-171450" algn="ctr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fr-FR" sz="1000" dirty="0">
                <a:solidFill>
                  <a:schemeClr val="accent2"/>
                </a:solidFill>
                <a:latin typeface="Montserrat" panose="00000500000000000000" pitchFamily="2" charset="0"/>
              </a:rPr>
              <a:t>Inscription aux ateliers avec l’accord du manager via </a:t>
            </a:r>
            <a:r>
              <a:rPr lang="fr-FR" sz="1000" b="1" dirty="0">
                <a:solidFill>
                  <a:schemeClr val="accent2"/>
                </a:solidFill>
                <a:latin typeface="Montserrat" panose="00000500000000000000" pitchFamily="2" charset="0"/>
                <a:hlinkClick r:id="rId4"/>
              </a:rPr>
              <a:t>Maformation</a:t>
            </a:r>
            <a:endParaRPr lang="fr-FR" sz="1000" b="1" dirty="0">
              <a:solidFill>
                <a:schemeClr val="accent2"/>
              </a:solidFill>
              <a:latin typeface="Montserrat" panose="00000500000000000000" pitchFamily="2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184781" y="1142291"/>
            <a:ext cx="461716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fr-FR" sz="1100" dirty="0">
                <a:latin typeface="Montserrat" panose="00000500000000000000" pitchFamily="2" charset="0"/>
              </a:rPr>
              <a:t>Les appels à candidatures sont destinés à combler des postes rapidement.</a:t>
            </a:r>
          </a:p>
          <a:p>
            <a:pPr algn="just">
              <a:spcAft>
                <a:spcPts val="600"/>
              </a:spcAft>
            </a:pPr>
            <a:r>
              <a:rPr lang="fr-FR" sz="1100" dirty="0">
                <a:latin typeface="Montserrat" panose="00000500000000000000" pitchFamily="2" charset="0"/>
              </a:rPr>
              <a:t>Les collaborateurs intéressés postulent directement sur la Bourse d’Emplois.</a:t>
            </a:r>
          </a:p>
          <a:p>
            <a:pPr algn="just">
              <a:spcAft>
                <a:spcPts val="600"/>
              </a:spcAft>
            </a:pPr>
            <a:r>
              <a:rPr lang="fr-FR" sz="1100" b="1" dirty="0">
                <a:solidFill>
                  <a:schemeClr val="accent1"/>
                </a:solidFill>
                <a:latin typeface="Montserrat" panose="00000500000000000000" pitchFamily="2" charset="0"/>
              </a:rPr>
              <a:t>Les conditions de grade sont mentionnées sur les offres.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-12538" y="249474"/>
            <a:ext cx="756275" cy="345718"/>
          </a:xfrm>
          <a:prstGeom prst="rect">
            <a:avLst/>
          </a:prstGeom>
          <a:solidFill>
            <a:srgbClr val="FFC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184781" y="817440"/>
            <a:ext cx="41777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3399"/>
                </a:solidFill>
                <a:latin typeface="Montserrat" panose="00000500000000000000" pitchFamily="2" charset="0"/>
              </a:rPr>
              <a:t>L’APPEL A CANDIDATURE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184781" y="267524"/>
            <a:ext cx="4177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3399"/>
                </a:solidFill>
                <a:latin typeface="Montserrat" panose="00000500000000000000" pitchFamily="2" charset="0"/>
              </a:rPr>
              <a:t>POUR EVOLUER AU SEIN DU GROUPE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5145809" y="1097543"/>
            <a:ext cx="4674964" cy="22570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spcAft>
                <a:spcPts val="1000"/>
              </a:spcAft>
              <a:buFont typeface="+mj-lt"/>
              <a:buAutoNum type="arabicPeriod"/>
            </a:pPr>
            <a:r>
              <a:rPr lang="fr-FR" sz="1100" b="1" dirty="0">
                <a:solidFill>
                  <a:schemeClr val="accent1"/>
                </a:solidFill>
                <a:latin typeface="Montserrat" panose="00000500000000000000" pitchFamily="2" charset="0"/>
              </a:rPr>
              <a:t>Définir votre projet professionnel</a:t>
            </a:r>
            <a:r>
              <a:rPr lang="fr-FR" sz="1100" dirty="0">
                <a:latin typeface="Montserrat" panose="00000500000000000000" pitchFamily="2" charset="0"/>
              </a:rPr>
              <a:t> </a:t>
            </a:r>
          </a:p>
          <a:p>
            <a:pPr marL="228600" indent="-228600">
              <a:spcAft>
                <a:spcPts val="1000"/>
              </a:spcAft>
              <a:buFont typeface="+mj-lt"/>
              <a:buAutoNum type="arabicPeriod"/>
            </a:pPr>
            <a:r>
              <a:rPr lang="fr-FR" sz="1100" b="1" dirty="0">
                <a:solidFill>
                  <a:schemeClr val="accent1"/>
                </a:solidFill>
                <a:latin typeface="Montserrat" panose="00000500000000000000" pitchFamily="2" charset="0"/>
              </a:rPr>
              <a:t>Vous orienter vers les métiers qui recrutent </a:t>
            </a:r>
            <a:r>
              <a:rPr lang="fr-FR" sz="1100" dirty="0">
                <a:latin typeface="Montserrat" panose="00000500000000000000" pitchFamily="2" charset="0"/>
              </a:rPr>
              <a:t>au sein du Groupe </a:t>
            </a:r>
          </a:p>
          <a:p>
            <a:pPr marL="228600" indent="-228600">
              <a:spcAft>
                <a:spcPts val="1000"/>
              </a:spcAft>
              <a:buFont typeface="+mj-lt"/>
              <a:buAutoNum type="arabicPeriod"/>
            </a:pPr>
            <a:r>
              <a:rPr lang="fr-FR" sz="1100" b="1" dirty="0">
                <a:solidFill>
                  <a:schemeClr val="accent1"/>
                </a:solidFill>
                <a:latin typeface="Montserrat" panose="00000500000000000000" pitchFamily="2" charset="0"/>
              </a:rPr>
              <a:t>Vous informer sur les dispositifs de mobilité </a:t>
            </a:r>
            <a:r>
              <a:rPr lang="fr-FR" sz="1100" dirty="0">
                <a:latin typeface="Montserrat" panose="00000500000000000000" pitchFamily="2" charset="0"/>
              </a:rPr>
              <a:t>(interne et externe)</a:t>
            </a:r>
          </a:p>
          <a:p>
            <a:pPr marL="228600" indent="-228600">
              <a:spcAft>
                <a:spcPts val="1000"/>
              </a:spcAft>
              <a:buFont typeface="+mj-lt"/>
              <a:buAutoNum type="arabicPeriod"/>
            </a:pPr>
            <a:r>
              <a:rPr lang="fr-FR" sz="1100" b="1" dirty="0">
                <a:solidFill>
                  <a:schemeClr val="accent1"/>
                </a:solidFill>
                <a:latin typeface="Montserrat" panose="00000500000000000000" pitchFamily="2" charset="0"/>
              </a:rPr>
              <a:t>Préparer votre candidature </a:t>
            </a:r>
            <a:r>
              <a:rPr lang="fr-FR" sz="1100" dirty="0">
                <a:latin typeface="Montserrat" panose="00000500000000000000" pitchFamily="2" charset="0"/>
              </a:rPr>
              <a:t>(CV, Lettre de motivation, entretiens)</a:t>
            </a:r>
          </a:p>
          <a:p>
            <a:pPr marL="228600" indent="-228600">
              <a:spcAft>
                <a:spcPts val="1000"/>
              </a:spcAft>
              <a:buFont typeface="+mj-lt"/>
              <a:buAutoNum type="arabicPeriod"/>
            </a:pPr>
            <a:r>
              <a:rPr lang="fr-FR" sz="1100" b="1" dirty="0">
                <a:solidFill>
                  <a:schemeClr val="accent1"/>
                </a:solidFill>
                <a:latin typeface="Montserrat" panose="00000500000000000000" pitchFamily="2" charset="0"/>
              </a:rPr>
              <a:t>Organiser des immersions ou stage </a:t>
            </a:r>
            <a:r>
              <a:rPr lang="fr-FR" sz="1100" dirty="0">
                <a:latin typeface="Montserrat" panose="00000500000000000000" pitchFamily="2" charset="0"/>
              </a:rPr>
              <a:t>de découverte métier </a:t>
            </a:r>
          </a:p>
          <a:p>
            <a:pPr marL="228600" indent="-228600">
              <a:spcAft>
                <a:spcPts val="1000"/>
              </a:spcAft>
              <a:buFont typeface="+mj-lt"/>
              <a:buAutoNum type="arabicPeriod"/>
            </a:pPr>
            <a:r>
              <a:rPr lang="fr-FR" sz="1100" b="1" dirty="0">
                <a:solidFill>
                  <a:schemeClr val="accent1"/>
                </a:solidFill>
                <a:latin typeface="Montserrat" panose="00000500000000000000" pitchFamily="2" charset="0"/>
              </a:rPr>
              <a:t>Organiser votre prise de poste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173410" y="4917814"/>
            <a:ext cx="4674964" cy="17440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latin typeface="Montserrat"/>
                <a:cs typeface="Arial"/>
              </a:rPr>
              <a:t>Pensez à consulter les actualités Mobilité du Grand Est</a:t>
            </a:r>
            <a:br>
              <a:rPr lang="fr-FR" sz="1100" dirty="0">
                <a:latin typeface="Montserrat"/>
                <a:cs typeface="Arial"/>
              </a:rPr>
            </a:br>
            <a:r>
              <a:rPr lang="fr-FR" sz="1100" dirty="0">
                <a:latin typeface="Montserrat"/>
                <a:cs typeface="Arial"/>
              </a:rPr>
              <a:t>sur MAP en </a:t>
            </a:r>
            <a:r>
              <a:rPr lang="fr-FR" sz="1100" dirty="0">
                <a:latin typeface="Montserrat"/>
                <a:cs typeface="Arial"/>
                <a:hlinkClick r:id="rId2"/>
              </a:rPr>
              <a:t>cliquant ici</a:t>
            </a:r>
            <a:r>
              <a:rPr lang="fr-FR" sz="1100" dirty="0">
                <a:latin typeface="Montserrat"/>
                <a:cs typeface="Arial"/>
              </a:rPr>
              <a:t> ou en flashant ce QR Code :</a:t>
            </a:r>
          </a:p>
          <a:p>
            <a:pPr algn="ctr">
              <a:spcAft>
                <a:spcPts val="200"/>
              </a:spcAft>
            </a:pPr>
            <a:endParaRPr lang="fr-FR" sz="1100" b="1" dirty="0">
              <a:solidFill>
                <a:schemeClr val="accent6"/>
              </a:solidFill>
              <a:latin typeface="Montserrat" panose="00000500000000000000" pitchFamily="2" charset="0"/>
            </a:endParaRPr>
          </a:p>
          <a:p>
            <a:pPr algn="ctr">
              <a:spcAft>
                <a:spcPts val="200"/>
              </a:spcAft>
            </a:pPr>
            <a:endParaRPr lang="fr-FR" sz="1100" b="1" dirty="0">
              <a:solidFill>
                <a:schemeClr val="accent6"/>
              </a:solidFill>
              <a:latin typeface="Montserrat" panose="00000500000000000000" pitchFamily="2" charset="0"/>
            </a:endParaRPr>
          </a:p>
          <a:p>
            <a:pPr algn="ctr">
              <a:spcAft>
                <a:spcPts val="200"/>
              </a:spcAft>
            </a:pPr>
            <a:endParaRPr lang="fr-FR" sz="1100" b="1" dirty="0">
              <a:solidFill>
                <a:schemeClr val="accent6"/>
              </a:solidFill>
              <a:latin typeface="Montserrat" panose="00000500000000000000" pitchFamily="2" charset="0"/>
            </a:endParaRPr>
          </a:p>
          <a:p>
            <a:pPr algn="ctr">
              <a:spcAft>
                <a:spcPts val="200"/>
              </a:spcAft>
            </a:pPr>
            <a:endParaRPr lang="fr-FR" sz="1100" b="1" dirty="0">
              <a:solidFill>
                <a:schemeClr val="accent6"/>
              </a:solidFill>
              <a:latin typeface="Montserrat" panose="00000500000000000000" pitchFamily="2" charset="0"/>
            </a:endParaRPr>
          </a:p>
          <a:p>
            <a:pPr algn="ctr">
              <a:spcAft>
                <a:spcPts val="200"/>
              </a:spcAft>
            </a:pPr>
            <a:r>
              <a:rPr lang="fr-FR" sz="1100" b="1" dirty="0">
                <a:solidFill>
                  <a:schemeClr val="accent6"/>
                </a:solidFill>
                <a:latin typeface="Montserrat" panose="00000500000000000000" pitchFamily="2" charset="0"/>
              </a:rPr>
              <a:t>De nombreux collaborateurs ont vu leur projet s’accomplir</a:t>
            </a:r>
            <a:br>
              <a:rPr lang="fr-FR" sz="1100" b="1" dirty="0">
                <a:solidFill>
                  <a:schemeClr val="accent6"/>
                </a:solidFill>
                <a:latin typeface="Montserrat" panose="00000500000000000000" pitchFamily="2" charset="0"/>
              </a:rPr>
            </a:br>
            <a:r>
              <a:rPr lang="fr-FR" sz="1100" b="1" dirty="0">
                <a:solidFill>
                  <a:schemeClr val="accent6"/>
                </a:solidFill>
                <a:latin typeface="Montserrat" panose="00000500000000000000" pitchFamily="2" charset="0"/>
              </a:rPr>
              <a:t>et ont découvert de nouveaux horizons. </a:t>
            </a:r>
          </a:p>
          <a:p>
            <a:pPr algn="ctr">
              <a:spcAft>
                <a:spcPts val="200"/>
              </a:spcAft>
            </a:pPr>
            <a:r>
              <a:rPr lang="fr-FR" sz="1100" b="1" i="1" dirty="0">
                <a:solidFill>
                  <a:schemeClr val="accent6"/>
                </a:solidFill>
                <a:latin typeface="Montserrat" panose="00000500000000000000" pitchFamily="2" charset="0"/>
              </a:rPr>
              <a:t>Alors, pourquoi pas vous ?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DAFF453-F0F7-654B-5421-620C67CE845A}"/>
              </a:ext>
            </a:extLst>
          </p:cNvPr>
          <p:cNvSpPr txBox="1"/>
          <p:nvPr/>
        </p:nvSpPr>
        <p:spPr>
          <a:xfrm>
            <a:off x="5145809" y="3528342"/>
            <a:ext cx="46749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solidFill>
                  <a:srgbClr val="003399"/>
                </a:solidFill>
                <a:latin typeface="Montserrat"/>
                <a:cs typeface="Arial"/>
              </a:rPr>
              <a:t>Contactez vos conseillers et réalisez un entretien découverte de 20 minutes, à distance, pour poser vos questions, et être orienté vers les bonnes ressources !</a:t>
            </a:r>
          </a:p>
          <a:p>
            <a:endParaRPr lang="fr-FR" sz="1100" b="1" dirty="0">
              <a:solidFill>
                <a:srgbClr val="003399"/>
              </a:solidFill>
              <a:latin typeface="Montserrat"/>
              <a:cs typeface="Arial"/>
            </a:endParaRPr>
          </a:p>
          <a:p>
            <a:r>
              <a:rPr lang="fr-FR" sz="1100" b="1" dirty="0">
                <a:solidFill>
                  <a:srgbClr val="003399"/>
                </a:solidFill>
                <a:latin typeface="Montserrat"/>
                <a:cs typeface="Arial"/>
              </a:rPr>
              <a:t>Prenez RDV au créneau de votre choix </a:t>
            </a:r>
            <a:r>
              <a:rPr lang="fr-FR" sz="1100" b="1" dirty="0">
                <a:solidFill>
                  <a:srgbClr val="003399"/>
                </a:solidFill>
                <a:latin typeface="Montserrat"/>
                <a:cs typeface="Arial"/>
                <a:hlinkClick r:id="rId5"/>
              </a:rPr>
              <a:t>en cliquant ici</a:t>
            </a:r>
            <a:r>
              <a:rPr lang="fr-FR" sz="1100" b="1" dirty="0">
                <a:solidFill>
                  <a:srgbClr val="003399"/>
                </a:solidFill>
                <a:latin typeface="Montserrat"/>
                <a:cs typeface="Arial"/>
              </a:rPr>
              <a:t> ou en flashant ce QR Code :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ADD8E14-C9AE-2BA4-88C2-D70E3C56F2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97738" y="5162084"/>
            <a:ext cx="729536" cy="729536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3184F483-8675-0198-84E7-166EA3C2B45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66815" y="4670960"/>
            <a:ext cx="832952" cy="832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3670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EMG 2016">
      <a:dk1>
        <a:srgbClr val="000000"/>
      </a:dk1>
      <a:lt1>
        <a:sysClr val="window" lastClr="FFFFFF"/>
      </a:lt1>
      <a:dk2>
        <a:srgbClr val="EDEBE3"/>
      </a:dk2>
      <a:lt2>
        <a:srgbClr val="FFFFFF"/>
      </a:lt2>
      <a:accent1>
        <a:srgbClr val="209295"/>
      </a:accent1>
      <a:accent2>
        <a:srgbClr val="E94E1B"/>
      </a:accent2>
      <a:accent3>
        <a:srgbClr val="9BBB59"/>
      </a:accent3>
      <a:accent4>
        <a:srgbClr val="C0504D"/>
      </a:accent4>
      <a:accent5>
        <a:srgbClr val="EDEBE3"/>
      </a:accent5>
      <a:accent6>
        <a:srgbClr val="7AB0C2"/>
      </a:accent6>
      <a:hlink>
        <a:srgbClr val="7AB0C2"/>
      </a:hlink>
      <a:folHlink>
        <a:srgbClr val="20929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TaxCatchAll xmlns="d143e7e9-70ee-4527-acc4-ea15912dc26d" xsi:nil="true"/>
    <lcf76f155ced4ddcb4097134ff3c332f xmlns="3bdcb2e6-07f4-445e-9d6d-9890237326c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34F15563415945B01F2D5F0656777D" ma:contentTypeVersion="17" ma:contentTypeDescription="Crée un document." ma:contentTypeScope="" ma:versionID="0f0a1796c2e7729fc98b8e7e8cb8001e">
  <xsd:schema xmlns:xsd="http://www.w3.org/2001/XMLSchema" xmlns:xs="http://www.w3.org/2001/XMLSchema" xmlns:p="http://schemas.microsoft.com/office/2006/metadata/properties" xmlns:ns2="3bdcb2e6-07f4-445e-9d6d-9890237326c7" xmlns:ns3="d143e7e9-70ee-4527-acc4-ea15912dc26d" targetNamespace="http://schemas.microsoft.com/office/2006/metadata/properties" ma:root="true" ma:fieldsID="a28ae86b35f64effdb3657567d838891" ns2:_="" ns3:_="">
    <xsd:import namespace="3bdcb2e6-07f4-445e-9d6d-9890237326c7"/>
    <xsd:import namespace="d143e7e9-70ee-4527-acc4-ea15912dc2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dcb2e6-07f4-445e-9d6d-9890237326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63e13a61-b2c7-4246-b1e6-f08b241a42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43e7e9-70ee-4527-acc4-ea15912dc26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2a40180-fb3d-499b-b1d9-570bdc4ede26}" ma:internalName="TaxCatchAll" ma:showField="CatchAllData" ma:web="d143e7e9-70ee-4527-acc4-ea15912dc2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437F3FE-0641-4734-9446-317DE9C70DE4}">
  <ds:schemaRefs>
    <ds:schemaRef ds:uri="http://purl.org/dc/dcmitype/"/>
    <ds:schemaRef ds:uri="http://schemas.microsoft.com/office/infopath/2007/PartnerControls"/>
    <ds:schemaRef ds:uri="d143e7e9-70ee-4527-acc4-ea15912dc26d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http://schemas.openxmlformats.org/package/2006/metadata/core-properties"/>
    <ds:schemaRef ds:uri="3bdcb2e6-07f4-445e-9d6d-9890237326c7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3AD2D19-AE0C-47A4-9EC1-780A37DEADC3}"/>
</file>

<file path=customXml/itemProps3.xml><?xml version="1.0" encoding="utf-8"?>
<ds:datastoreItem xmlns:ds="http://schemas.openxmlformats.org/officeDocument/2006/customXml" ds:itemID="{CD8C13D7-F198-46A2-B47C-0B88A478508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e0428da-ac0f-4a84-a429-a80e20cb35de}" enabled="1" method="Standard" siteId="{80c03608-5f64-40bb-9c70-9394abe6011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814</Words>
  <Application>Microsoft Office PowerPoint</Application>
  <PresentationFormat>Format A4 (210 x 297 mm)</PresentationFormat>
  <Paragraphs>114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Montserrat</vt:lpstr>
      <vt:lpstr>Montserrat-Bold</vt:lpstr>
      <vt:lpstr>Wingdings</vt:lpstr>
      <vt:lpstr>Thème Office</vt:lpstr>
      <vt:lpstr>Présentation PowerPoint</vt:lpstr>
      <vt:lpstr>Présentation PowerPoint</vt:lpstr>
      <vt:lpstr>Présentation PowerPoint</vt:lpstr>
    </vt:vector>
  </TitlesOfParts>
  <Company>La Poste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Maïté Laal</dc:creator>
  <cp:lastModifiedBy>SALVI Apolline</cp:lastModifiedBy>
  <cp:revision>244</cp:revision>
  <cp:lastPrinted>2023-01-05T22:43:58Z</cp:lastPrinted>
  <dcterms:created xsi:type="dcterms:W3CDTF">2014-07-25T12:06:21Z</dcterms:created>
  <dcterms:modified xsi:type="dcterms:W3CDTF">2026-01-09T11:10:00Z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0x0101000634F15563415945B01F2D5F0656777D</vt:lpwstr>
  </property>
  <property fmtid="{D5CDD505-2E9C-101B-9397-08002B2CF9AE}" pid="3" name="MediaServiceImageTags">
    <vt:lpwstr/>
  </property>
  <property fmtid="{D5CDD505-2E9C-101B-9397-08002B2CF9AE}" pid="4" name="MSIP_Label_ee0428da-ac0f-4a84-a429-a80e20cb35de_Enabled">
    <vt:lpwstr>true</vt:lpwstr>
  </property>
  <property fmtid="{D5CDD505-2E9C-101B-9397-08002B2CF9AE}" pid="5" name="MSIP_Label_ee0428da-ac0f-4a84-a429-a80e20cb35de_SetDate">
    <vt:lpwstr>2024-01-02T10:13:27Z</vt:lpwstr>
  </property>
  <property fmtid="{D5CDD505-2E9C-101B-9397-08002B2CF9AE}" pid="6" name="MSIP_Label_ee0428da-ac0f-4a84-a429-a80e20cb35de_Method">
    <vt:lpwstr>Standard</vt:lpwstr>
  </property>
  <property fmtid="{D5CDD505-2E9C-101B-9397-08002B2CF9AE}" pid="7" name="MSIP_Label_ee0428da-ac0f-4a84-a429-a80e20cb35de_Name">
    <vt:lpwstr>ee0428da-ac0f-4a84-a429-a80e20cb35de</vt:lpwstr>
  </property>
  <property fmtid="{D5CDD505-2E9C-101B-9397-08002B2CF9AE}" pid="8" name="MSIP_Label_ee0428da-ac0f-4a84-a429-a80e20cb35de_SiteId">
    <vt:lpwstr>80c03608-5f64-40bb-9c70-9394abe6011c</vt:lpwstr>
  </property>
  <property fmtid="{D5CDD505-2E9C-101B-9397-08002B2CF9AE}" pid="9" name="MSIP_Label_ee0428da-ac0f-4a84-a429-a80e20cb35de_ActionId">
    <vt:lpwstr>c0f28d40-cbc4-4728-ae15-d48c74ad34ff</vt:lpwstr>
  </property>
  <property fmtid="{D5CDD505-2E9C-101B-9397-08002B2CF9AE}" pid="10" name="MSIP_Label_ee0428da-ac0f-4a84-a429-a80e20cb35de_ContentBits">
    <vt:lpwstr>2</vt:lpwstr>
  </property>
  <property fmtid="{D5CDD505-2E9C-101B-9397-08002B2CF9AE}" pid="11" name="ClassificationContentMarkingFooterLocations">
    <vt:lpwstr>Thème Office:3</vt:lpwstr>
  </property>
  <property fmtid="{D5CDD505-2E9C-101B-9397-08002B2CF9AE}" pid="12" name="ClassificationContentMarkingFooterText">
    <vt:lpwstr>C1 - Interne</vt:lpwstr>
  </property>
</Properties>
</file>