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13" r:id="rId2"/>
  </p:sldMasterIdLst>
  <p:sldIdLst>
    <p:sldId id="2147481300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CE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8CBE46-B1CF-0941-BF4C-A208BA3E916B}" v="80" dt="2026-03-31T08:05:40.2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BOA Eva" userId="3cb4e23c-483c-4900-b6c1-869488c2e0b6" providerId="ADAL" clId="{CF91FF12-5286-4A2B-A7D2-3336CEF1D758}"/>
    <pc:docChg chg="modSld">
      <pc:chgData name="BALBOA Eva" userId="3cb4e23c-483c-4900-b6c1-869488c2e0b6" providerId="ADAL" clId="{CF91FF12-5286-4A2B-A7D2-3336CEF1D758}" dt="2026-03-31T08:09:03.620" v="2" actId="20577"/>
      <pc:docMkLst>
        <pc:docMk/>
      </pc:docMkLst>
      <pc:sldChg chg="modSp mod">
        <pc:chgData name="BALBOA Eva" userId="3cb4e23c-483c-4900-b6c1-869488c2e0b6" providerId="ADAL" clId="{CF91FF12-5286-4A2B-A7D2-3336CEF1D758}" dt="2026-03-31T08:09:03.620" v="2" actId="20577"/>
        <pc:sldMkLst>
          <pc:docMk/>
          <pc:sldMk cId="1239104094" sldId="2147481300"/>
        </pc:sldMkLst>
        <pc:graphicFrameChg chg="modGraphic">
          <ac:chgData name="BALBOA Eva" userId="3cb4e23c-483c-4900-b6c1-869488c2e0b6" providerId="ADAL" clId="{CF91FF12-5286-4A2B-A7D2-3336CEF1D758}" dt="2026-03-31T08:09:03.620" v="2" actId="20577"/>
          <ac:graphicFrameMkLst>
            <pc:docMk/>
            <pc:sldMk cId="1239104094" sldId="2147481300"/>
            <ac:graphicFrameMk id="9" creationId="{BD1887E7-269E-91D2-9E0C-3B5A07915A4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45E81C4-354F-42FC-9F73-D94528F4FE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1718" cy="685950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C3B059D-A96B-48E7-86FA-C61786A86A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9811" y="527752"/>
            <a:ext cx="7200000" cy="2520000"/>
          </a:xfrm>
        </p:spPr>
        <p:txBody>
          <a:bodyPr anchor="b">
            <a:noAutofit/>
          </a:bodyPr>
          <a:lstStyle>
            <a:lvl1pPr algn="r">
              <a:defRPr sz="4500" b="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7557ED-20C1-492E-9DB7-15BF8A14E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9811" y="3009623"/>
            <a:ext cx="7200000" cy="1080000"/>
          </a:xfrm>
        </p:spPr>
        <p:txBody>
          <a:bodyPr>
            <a:noAutofit/>
          </a:bodyPr>
          <a:lstStyle>
            <a:lvl1pPr marL="0" indent="0" algn="r">
              <a:buNone/>
              <a:defRPr sz="30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13199409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0107BA3C-75D2-45A9-A95E-14914659CC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98036" y="5530543"/>
            <a:ext cx="1683758" cy="117926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C3B059D-A96B-48E7-86FA-C61786A86A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4825" y="270576"/>
            <a:ext cx="10800000" cy="2520000"/>
          </a:xfrm>
        </p:spPr>
        <p:txBody>
          <a:bodyPr anchor="b">
            <a:noAutofit/>
          </a:bodyPr>
          <a:lstStyle>
            <a:lvl1pPr algn="l">
              <a:defRPr sz="4500" b="0" cap="none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7557ED-20C1-492E-9DB7-15BF8A14E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4825" y="2911991"/>
            <a:ext cx="10800000" cy="1080000"/>
          </a:xfrm>
        </p:spPr>
        <p:txBody>
          <a:bodyPr>
            <a:noAutofit/>
          </a:bodyPr>
          <a:lstStyle>
            <a:lvl1pPr marL="0" indent="0" algn="l">
              <a:buNone/>
              <a:defRPr sz="30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51AAC824-D376-4CAF-B976-C16CF9ED1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0381AB84-7312-4657-ACDB-435FFF3B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REUNION SOUTIEN OPERATIONNEL  RH ​</a:t>
            </a: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19F52C91-E67C-4BC5-907D-A4EB6A132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F018-3058-4F85-B70C-105277F9FE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11130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2140DD-45D1-41A7-B14C-E4BFEA0E9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E98122-8C3C-4E49-8774-FCDAD1D0D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F698E6-47E6-4E2A-8AF8-D2BE831FE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9EA72B-71AE-4A88-A0CE-87AB44331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REUNION SOUTIEN OPERATIONNEL  RH ​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2D7E5-260E-4F34-BA9D-B88ABCAF5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5CF018-3058-4F85-B70C-105277F9FE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1300659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fo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047D8A8-7D9F-4B3F-BFCD-C875346FB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44073" y="2213478"/>
            <a:ext cx="6247927" cy="331075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12140DD-45D1-41A7-B14C-E4BFEA0E9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F698E6-47E6-4E2A-8AF8-D2BE831FE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9EA72B-71AE-4A88-A0CE-87AB44331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REUNION SOUTIEN OPERATIONNEL  RH ​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2D7E5-260E-4F34-BA9D-B88ABCAF5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5CF018-3058-4F85-B70C-105277F9FE2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384BD181-51FA-40D7-9A02-D0DAEA488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200" y="1176341"/>
            <a:ext cx="6840000" cy="3780000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64970739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sché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16C531-2CFB-4E5B-8F66-A15176016C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4800" y="6239665"/>
            <a:ext cx="1440000" cy="25200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F3019-6813-4BCE-8FD7-8BAD1DDC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0456" y="6239665"/>
            <a:ext cx="4500000" cy="25200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REUNION SOUTIEN OPERATIONNEL  RH ​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150F9-E599-47C6-B00B-9E947515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757" y="6239665"/>
            <a:ext cx="612000" cy="25200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9" name="Espace réservé du texte 8">
            <a:extLst>
              <a:ext uri="{FF2B5EF4-FFF2-40B4-BE49-F238E27FC236}">
                <a16:creationId xmlns:a16="http://schemas.microsoft.com/office/drawing/2014/main" id="{70D1060D-2845-4144-883B-A2BF2FE0E4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68501" y="4976312"/>
            <a:ext cx="1161988" cy="396000"/>
          </a:xfrm>
        </p:spPr>
        <p:txBody>
          <a:bodyPr>
            <a:noAutofit/>
          </a:bodyPr>
          <a:lstStyle>
            <a:lvl1pPr algn="ctr">
              <a:defRPr sz="1900">
                <a:solidFill>
                  <a:schemeClr val="tx1"/>
                </a:solidFill>
                <a:latin typeface="Montserrat Medium" panose="00000600000000000000" pitchFamily="50" charset="0"/>
              </a:defRPr>
            </a:lvl1pPr>
          </a:lstStyle>
          <a:p>
            <a:pPr lvl="0"/>
            <a:r>
              <a:rPr lang="fr-FR"/>
              <a:t>Année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23B956B5-20F2-47B3-9EEA-CAA78A437B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20445" y="4976312"/>
            <a:ext cx="1161988" cy="396000"/>
          </a:xfrm>
        </p:spPr>
        <p:txBody>
          <a:bodyPr>
            <a:noAutofit/>
          </a:bodyPr>
          <a:lstStyle>
            <a:lvl1pPr algn="ctr">
              <a:defRPr sz="1900">
                <a:solidFill>
                  <a:schemeClr val="tx1"/>
                </a:solidFill>
                <a:latin typeface="Montserrat Medium" panose="00000600000000000000" pitchFamily="50" charset="0"/>
              </a:defRPr>
            </a:lvl1pPr>
          </a:lstStyle>
          <a:p>
            <a:pPr lvl="0"/>
            <a:r>
              <a:rPr lang="fr-FR"/>
              <a:t>Année</a:t>
            </a:r>
          </a:p>
        </p:txBody>
      </p:sp>
      <p:sp>
        <p:nvSpPr>
          <p:cNvPr id="21" name="Espace réservé du texte 8">
            <a:extLst>
              <a:ext uri="{FF2B5EF4-FFF2-40B4-BE49-F238E27FC236}">
                <a16:creationId xmlns:a16="http://schemas.microsoft.com/office/drawing/2014/main" id="{63D39F0F-5737-4566-A26A-A46A77C809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148591" y="4976312"/>
            <a:ext cx="1161988" cy="396000"/>
          </a:xfrm>
        </p:spPr>
        <p:txBody>
          <a:bodyPr>
            <a:noAutofit/>
          </a:bodyPr>
          <a:lstStyle>
            <a:lvl1pPr algn="ctr">
              <a:defRPr sz="1900">
                <a:solidFill>
                  <a:schemeClr val="tx1"/>
                </a:solidFill>
                <a:latin typeface="Montserrat Medium" panose="00000600000000000000" pitchFamily="50" charset="0"/>
              </a:defRPr>
            </a:lvl1pPr>
          </a:lstStyle>
          <a:p>
            <a:pPr lvl="0"/>
            <a:r>
              <a:rPr lang="fr-FR"/>
              <a:t>Année</a:t>
            </a:r>
          </a:p>
        </p:txBody>
      </p:sp>
      <p:sp>
        <p:nvSpPr>
          <p:cNvPr id="22" name="Espace réservé du texte 8">
            <a:extLst>
              <a:ext uri="{FF2B5EF4-FFF2-40B4-BE49-F238E27FC236}">
                <a16:creationId xmlns:a16="http://schemas.microsoft.com/office/drawing/2014/main" id="{3C966F48-A6A1-4B57-A2E0-1AF4AAE38B6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0030" y="3619110"/>
            <a:ext cx="3438928" cy="360000"/>
          </a:xfrm>
        </p:spPr>
        <p:txBody>
          <a:bodyPr>
            <a:noAutofit/>
          </a:bodyPr>
          <a:lstStyle>
            <a:lvl1pPr algn="ctr">
              <a:defRPr sz="1300">
                <a:solidFill>
                  <a:schemeClr val="tx1"/>
                </a:solidFill>
                <a:latin typeface="Montserrat SemiBold" panose="00000700000000000000" pitchFamily="2" charset="0"/>
              </a:defRPr>
            </a:lvl1pPr>
          </a:lstStyle>
          <a:p>
            <a:pPr lvl="0"/>
            <a:r>
              <a:rPr lang="fr-FR"/>
              <a:t>Modifier les styles du texte</a:t>
            </a:r>
          </a:p>
        </p:txBody>
      </p:sp>
      <p:sp>
        <p:nvSpPr>
          <p:cNvPr id="23" name="Espace réservé du texte 8">
            <a:extLst>
              <a:ext uri="{FF2B5EF4-FFF2-40B4-BE49-F238E27FC236}">
                <a16:creationId xmlns:a16="http://schemas.microsoft.com/office/drawing/2014/main" id="{3BCC55BE-B085-4A03-9211-B19A9DC9F9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1975" y="3619110"/>
            <a:ext cx="3438928" cy="360000"/>
          </a:xfrm>
        </p:spPr>
        <p:txBody>
          <a:bodyPr>
            <a:noAutofit/>
          </a:bodyPr>
          <a:lstStyle>
            <a:lvl1pPr algn="ctr">
              <a:defRPr sz="1300">
                <a:solidFill>
                  <a:schemeClr val="tx1"/>
                </a:solidFill>
                <a:latin typeface="Montserrat SemiBold" panose="00000700000000000000" pitchFamily="2" charset="0"/>
              </a:defRPr>
            </a:lvl1pPr>
          </a:lstStyle>
          <a:p>
            <a:pPr lvl="0"/>
            <a:r>
              <a:rPr lang="fr-FR"/>
              <a:t>Modifier les styles du texte</a:t>
            </a:r>
          </a:p>
        </p:txBody>
      </p:sp>
      <p:sp>
        <p:nvSpPr>
          <p:cNvPr id="24" name="Espace réservé du texte 8">
            <a:extLst>
              <a:ext uri="{FF2B5EF4-FFF2-40B4-BE49-F238E27FC236}">
                <a16:creationId xmlns:a16="http://schemas.microsoft.com/office/drawing/2014/main" id="{ECAAB81B-E981-40D2-A505-46617FC65FD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10122" y="3619110"/>
            <a:ext cx="3438928" cy="360000"/>
          </a:xfrm>
        </p:spPr>
        <p:txBody>
          <a:bodyPr>
            <a:noAutofit/>
          </a:bodyPr>
          <a:lstStyle>
            <a:lvl1pPr algn="ctr">
              <a:defRPr sz="1300">
                <a:solidFill>
                  <a:schemeClr val="tx1"/>
                </a:solidFill>
                <a:latin typeface="Montserrat SemiBold" panose="00000700000000000000" pitchFamily="2" charset="0"/>
              </a:defRPr>
            </a:lvl1pPr>
          </a:lstStyle>
          <a:p>
            <a:pPr lvl="0"/>
            <a:r>
              <a:rPr lang="fr-FR"/>
              <a:t>Modifier les styles du texte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18F2F89-E71C-4246-9083-C45470142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8FCB1399-8C9B-4E59-BFEA-F2F0D8074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866" y="1360800"/>
            <a:ext cx="11340000" cy="169200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35224032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1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E98122-8C3C-4E49-8774-FCDAD1D0D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600" y="1360800"/>
            <a:ext cx="5519711" cy="468000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F698E6-47E6-4E2A-8AF8-D2BE831FE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9EA72B-71AE-4A88-A0CE-87AB44331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REUNION SOUTIEN OPERATIONNEL  RH ​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2D7E5-260E-4F34-BA9D-B88ABCAF5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5CF018-3058-4F85-B70C-105277F9FE2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graphique 7">
            <a:extLst>
              <a:ext uri="{FF2B5EF4-FFF2-40B4-BE49-F238E27FC236}">
                <a16:creationId xmlns:a16="http://schemas.microsoft.com/office/drawing/2014/main" id="{1DBB2F51-53BE-4976-88F0-FE68A35A7FE7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254249" y="1550741"/>
            <a:ext cx="5467350" cy="4305600"/>
          </a:xfrm>
        </p:spPr>
        <p:txBody>
          <a:bodyPr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26B339BC-0BDF-4B2B-AD81-FAE8B472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578694489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2140DD-45D1-41A7-B14C-E4BFEA0E9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3156" y="151200"/>
            <a:ext cx="5519711" cy="1080000"/>
          </a:xfrm>
        </p:spPr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E98122-8C3C-4E49-8774-FCDAD1D0D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3154" y="1360800"/>
            <a:ext cx="5519711" cy="450000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F698E6-47E6-4E2A-8AF8-D2BE831FE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9EA72B-71AE-4A88-A0CE-87AB44331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REUNION SOUTIEN OPERATIONNEL  RH ​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2D7E5-260E-4F34-BA9D-B88ABCAF5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5CF018-3058-4F85-B70C-105277F9FE2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pour une image  2">
            <a:extLst>
              <a:ext uri="{FF2B5EF4-FFF2-40B4-BE49-F238E27FC236}">
                <a16:creationId xmlns:a16="http://schemas.microsoft.com/office/drawing/2014/main" id="{0FF9319A-A8B5-4490-878A-08277E5171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32593" y="742951"/>
            <a:ext cx="5466557" cy="432000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1643186366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avec 1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F698E6-47E6-4E2A-8AF8-D2BE831FE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9EA72B-71AE-4A88-A0CE-87AB44331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REUNION SOUTIEN OPERATIONNEL  RH ​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2D7E5-260E-4F34-BA9D-B88ABCAF5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5CF018-3058-4F85-B70C-105277F9FE2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pour une image  2">
            <a:extLst>
              <a:ext uri="{FF2B5EF4-FFF2-40B4-BE49-F238E27FC236}">
                <a16:creationId xmlns:a16="http://schemas.microsoft.com/office/drawing/2014/main" id="{0FF9319A-A8B5-4490-878A-08277E5171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32592" y="1285875"/>
            <a:ext cx="11289007" cy="424800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F98E080-A1A4-40DE-9C7A-A21B8E55C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692328212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rase en exer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5CA7D5-9ADC-4DCE-8CFF-00E8C5A05A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6000" y="624983"/>
            <a:ext cx="11160000" cy="4680000"/>
          </a:xfrm>
        </p:spPr>
        <p:txBody>
          <a:bodyPr anchor="ctr">
            <a:noAutofit/>
          </a:bodyPr>
          <a:lstStyle>
            <a:lvl1pPr algn="ctr">
              <a:defRPr sz="4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B335C1-09C4-4AAE-B67C-9255526B3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35EDB20-CAF4-4B29-AE1C-2ED6927DA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REUNION SOUTIEN OPERATIONNEL  RH ​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14C757-0634-4B8B-97D4-1EAF210DB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5CF018-3058-4F85-B70C-105277F9FE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9834670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DA3E629-E5B2-4602-90FE-33150F86EA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1718" cy="685950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C3B059D-A96B-48E7-86FA-C61786A86A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9249" y="765876"/>
            <a:ext cx="6390561" cy="2520000"/>
          </a:xfrm>
        </p:spPr>
        <p:txBody>
          <a:bodyPr anchor="b">
            <a:noAutofit/>
          </a:bodyPr>
          <a:lstStyle>
            <a:lvl1pPr algn="r">
              <a:defRPr sz="4500" b="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018103854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hrase en exergue avec fond u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Une image contenant carré&#10;&#10;Description générée automatiquement">
            <a:extLst>
              <a:ext uri="{FF2B5EF4-FFF2-40B4-BE49-F238E27FC236}">
                <a16:creationId xmlns:a16="http://schemas.microsoft.com/office/drawing/2014/main" id="{E28E5B9E-76C4-4945-974F-56E7B36DA8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5CA7D5-9ADC-4DCE-8CFF-00E8C5A05A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6000" y="551164"/>
            <a:ext cx="11160000" cy="4680000"/>
          </a:xfrm>
        </p:spPr>
        <p:txBody>
          <a:bodyPr anchor="ctr">
            <a:noAutofit/>
          </a:bodyPr>
          <a:lstStyle>
            <a:lvl1pPr algn="ctr">
              <a:defRPr sz="3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14C757-0634-4B8B-97D4-1EAF210DB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01301" y="6239665"/>
            <a:ext cx="612000" cy="25200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5CF018-3058-4F85-B70C-105277F9FE2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Espace réservé du pied de page 4">
            <a:extLst>
              <a:ext uri="{FF2B5EF4-FFF2-40B4-BE49-F238E27FC236}">
                <a16:creationId xmlns:a16="http://schemas.microsoft.com/office/drawing/2014/main" id="{CF21F5EC-02AA-59D3-330F-24142B27C76A}"/>
              </a:ext>
            </a:extLst>
          </p:cNvPr>
          <p:cNvSpPr txBox="1">
            <a:spLocks/>
          </p:cNvSpPr>
          <p:nvPr userDrawn="1"/>
        </p:nvSpPr>
        <p:spPr>
          <a:xfrm>
            <a:off x="1113301" y="6239111"/>
            <a:ext cx="6256199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100000"/>
              </a:lnSpc>
              <a:defRPr sz="1200" b="1" kern="1200" cap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Comité Mobilité et Evolution Professionnelles  #2 – 17 septembre 2024</a:t>
            </a:r>
          </a:p>
        </p:txBody>
      </p:sp>
    </p:spTree>
    <p:extLst>
      <p:ext uri="{BB962C8B-B14F-4D97-AF65-F5344CB8AC3E}">
        <p14:creationId xmlns:p14="http://schemas.microsoft.com/office/powerpoint/2010/main" val="2246571162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u pied de page 13">
            <a:extLst>
              <a:ext uri="{FF2B5EF4-FFF2-40B4-BE49-F238E27FC236}">
                <a16:creationId xmlns:a16="http://schemas.microsoft.com/office/drawing/2014/main" id="{0381AB84-7312-4657-ACDB-435FFF3B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6431" y="6250030"/>
            <a:ext cx="6754373" cy="252000"/>
          </a:xfrm>
        </p:spPr>
        <p:txBody>
          <a:bodyPr/>
          <a:lstStyle/>
          <a:p>
            <a:r>
              <a:rPr lang="fr-FR"/>
              <a:t>REUNION SOUTIEN OPERATIONNEL  RH ​</a:t>
            </a:r>
          </a:p>
        </p:txBody>
      </p:sp>
      <p:sp>
        <p:nvSpPr>
          <p:cNvPr id="7" name="Espace réservé du numéro de diapositive 14">
            <a:extLst>
              <a:ext uri="{FF2B5EF4-FFF2-40B4-BE49-F238E27FC236}">
                <a16:creationId xmlns:a16="http://schemas.microsoft.com/office/drawing/2014/main" id="{19F52C91-E67C-4BC5-907D-A4EB6A132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6309" y="6250030"/>
            <a:ext cx="612000" cy="252000"/>
          </a:xfrm>
        </p:spPr>
        <p:txBody>
          <a:bodyPr/>
          <a:lstStyle/>
          <a:p>
            <a:fld id="{D95CF018-3058-4F85-B70C-105277F9FE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022140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9D9E7E6-F91F-4C43-9E3B-DF1590005598}"/>
              </a:ext>
            </a:extLst>
          </p:cNvPr>
          <p:cNvCxnSpPr/>
          <p:nvPr userDrawn="1"/>
        </p:nvCxnSpPr>
        <p:spPr>
          <a:xfrm>
            <a:off x="662309" y="6376030"/>
            <a:ext cx="54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0D26EA26-CA2F-4CA1-8392-15AE47B029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2309" y="6222207"/>
            <a:ext cx="6754373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lnSpc>
                <a:spcPct val="100000"/>
              </a:lnSpc>
              <a:defRPr sz="1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fr-FR"/>
              <a:t>REUNION SOUTIEN OPERATIONNEL  RH ​</a:t>
            </a:r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6E87BEB3-C1F1-4BED-BFCE-26587CE49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6309" y="6222207"/>
            <a:ext cx="61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lnSpc>
                <a:spcPct val="100000"/>
              </a:lnSpc>
              <a:defRPr sz="1000" b="0">
                <a:solidFill>
                  <a:schemeClr val="accent1"/>
                </a:solidFill>
              </a:defRPr>
            </a:lvl1pPr>
          </a:lstStyle>
          <a:p>
            <a:fld id="{D95CF018-3058-4F85-B70C-105277F9FE2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067085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AA6A6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REUNION SOUTIEN OPERATIONNEL  RH ​</a:t>
            </a: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347735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E31C964A-D519-4CF4-AE7C-916EBDC465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0831" y="5586414"/>
            <a:ext cx="1624013" cy="1271586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39F7212-A1FA-4861-B5CD-C386F7779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247" y="149225"/>
            <a:ext cx="11340000" cy="1080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262299-F215-4257-ACBB-DF26C8F6E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5247" y="1362078"/>
            <a:ext cx="11340000" cy="432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5DD061-AE4A-48D9-821D-97A6069D69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76000" y="6239665"/>
            <a:ext cx="144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lnSpc>
                <a:spcPct val="100000"/>
              </a:lnSpc>
              <a:defRPr sz="1200" b="1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26EA26-CA2F-4CA1-8392-15AE47B029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0456" y="6239665"/>
            <a:ext cx="45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lnSpc>
                <a:spcPct val="100000"/>
              </a:lnSpc>
              <a:defRPr sz="1200" b="1" cap="none" baseline="0">
                <a:solidFill>
                  <a:schemeClr val="tx1"/>
                </a:solidFill>
              </a:defRPr>
            </a:lvl1pPr>
          </a:lstStyle>
          <a:p>
            <a:r>
              <a:rPr lang="fr-FR"/>
              <a:t>REUNION SOUTIEN OPERATIONNEL  RH ​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87BEB3-C1F1-4BED-BFCE-26587CE49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5757" y="6239665"/>
            <a:ext cx="61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lnSpc>
                <a:spcPct val="100000"/>
              </a:lnSpc>
              <a:defRPr sz="1200" b="1">
                <a:solidFill>
                  <a:schemeClr val="tx1"/>
                </a:solidFill>
              </a:defRPr>
            </a:lvl1pPr>
          </a:lstStyle>
          <a:p>
            <a:fld id="{D95CF018-3058-4F85-B70C-105277F9FE2A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39D9E7E6-F91F-4C43-9E3B-DF1590005598}"/>
              </a:ext>
            </a:extLst>
          </p:cNvPr>
          <p:cNvCxnSpPr/>
          <p:nvPr userDrawn="1"/>
        </p:nvCxnSpPr>
        <p:spPr>
          <a:xfrm>
            <a:off x="662309" y="6376030"/>
            <a:ext cx="5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6A62EA7C-FA85-5EAF-1719-C78DEF9AEE49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1962" y="6515100"/>
            <a:ext cx="6365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78D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C1 - Interne</a:t>
            </a:r>
          </a:p>
        </p:txBody>
      </p:sp>
    </p:spTree>
    <p:extLst>
      <p:ext uri="{BB962C8B-B14F-4D97-AF65-F5344CB8AC3E}">
        <p14:creationId xmlns:p14="http://schemas.microsoft.com/office/powerpoint/2010/main" val="175209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4" r:id="rId1"/>
    <p:sldLayoutId id="2147484115" r:id="rId2"/>
    <p:sldLayoutId id="2147484116" r:id="rId3"/>
    <p:sldLayoutId id="2147484117" r:id="rId4"/>
    <p:sldLayoutId id="2147484118" r:id="rId5"/>
    <p:sldLayoutId id="2147484119" r:id="rId6"/>
    <p:sldLayoutId id="2147484120" r:id="rId7"/>
    <p:sldLayoutId id="2147484121" r:id="rId8"/>
    <p:sldLayoutId id="2147484122" r:id="rId9"/>
    <p:sldLayoutId id="2147484123" r:id="rId10"/>
    <p:sldLayoutId id="2147484124" r:id="rId11"/>
    <p:sldLayoutId id="2147484125" r:id="rId12"/>
    <p:sldLayoutId id="2147484126" r:id="rId13"/>
    <p:sldLayoutId id="2147484127" r:id="rId14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1500" kern="1200">
          <a:solidFill>
            <a:schemeClr val="tx1"/>
          </a:solidFill>
          <a:latin typeface="Montserrat SemiBold" panose="00000700000000000000" pitchFamily="2" charset="0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0"/>
        </a:spcBef>
        <a:buFont typeface="Montserrat" panose="02000505000000020004" pitchFamily="2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0"/>
        </a:spcBef>
        <a:buFont typeface="Montserrat" panose="02000505000000020004" pitchFamily="2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B28AA-50AA-EB3A-1002-8F6075F76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59402D39-61CD-E274-2E7F-C0DDA45CD90B}"/>
              </a:ext>
            </a:extLst>
          </p:cNvPr>
          <p:cNvSpPr txBox="1">
            <a:spLocks/>
          </p:cNvSpPr>
          <p:nvPr/>
        </p:nvSpPr>
        <p:spPr>
          <a:xfrm>
            <a:off x="152050" y="131184"/>
            <a:ext cx="11844754" cy="3797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325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fr-FR" sz="2000">
                <a:solidFill>
                  <a:srgbClr val="1F497D"/>
                </a:solidFill>
                <a:latin typeface="Calibri"/>
                <a:ea typeface="Calibri"/>
                <a:cs typeface="Calibri"/>
              </a:rPr>
              <a:t>Synthèse des besoins prioritaires en Occitanie </a:t>
            </a:r>
            <a:r>
              <a:rPr lang="fr-FR" sz="200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mars 2026 </a:t>
            </a:r>
            <a:endParaRPr lang="fr-FR" sz="2000">
              <a:solidFill>
                <a:schemeClr val="tx2"/>
              </a:solidFill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BD1887E7-269E-91D2-9E0C-3B5A07915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390474"/>
              </p:ext>
            </p:extLst>
          </p:nvPr>
        </p:nvGraphicFramePr>
        <p:xfrm>
          <a:off x="371707" y="696950"/>
          <a:ext cx="11461759" cy="5852466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1546003">
                  <a:extLst>
                    <a:ext uri="{9D8B030D-6E8A-4147-A177-3AD203B41FA5}">
                      <a16:colId xmlns:a16="http://schemas.microsoft.com/office/drawing/2014/main" val="4257274284"/>
                    </a:ext>
                  </a:extLst>
                </a:gridCol>
                <a:gridCol w="4949967">
                  <a:extLst>
                    <a:ext uri="{9D8B030D-6E8A-4147-A177-3AD203B41FA5}">
                      <a16:colId xmlns:a16="http://schemas.microsoft.com/office/drawing/2014/main" val="6684294"/>
                    </a:ext>
                  </a:extLst>
                </a:gridCol>
                <a:gridCol w="2229786">
                  <a:extLst>
                    <a:ext uri="{9D8B030D-6E8A-4147-A177-3AD203B41FA5}">
                      <a16:colId xmlns:a16="http://schemas.microsoft.com/office/drawing/2014/main" val="249462051"/>
                    </a:ext>
                  </a:extLst>
                </a:gridCol>
                <a:gridCol w="2736003">
                  <a:extLst>
                    <a:ext uri="{9D8B030D-6E8A-4147-A177-3AD203B41FA5}">
                      <a16:colId xmlns:a16="http://schemas.microsoft.com/office/drawing/2014/main" val="2694280862"/>
                    </a:ext>
                  </a:extLst>
                </a:gridCol>
              </a:tblGrid>
              <a:tr h="45688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</a:rPr>
                        <a:t>Branche/Entité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</a:rPr>
                        <a:t>Poste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</a:rPr>
                        <a:t>Classe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</a:rPr>
                        <a:t>Remarques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189583"/>
                  </a:ext>
                </a:extLst>
              </a:tr>
              <a:tr h="83762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CREC </a:t>
                      </a:r>
                    </a:p>
                  </a:txBody>
                  <a:tcPr marL="9525" marR="9525" marT="9525" anchor="ctr"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u="none" strike="noStrike" kern="1200" dirty="0">
                          <a:solidFill>
                            <a:schemeClr val="accent2"/>
                          </a:solidFill>
                          <a:effectLst/>
                        </a:rPr>
                        <a:t>Conseillers en service relation clients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200" u="none" strike="noStrike" kern="1200" dirty="0">
                          <a:solidFill>
                            <a:srgbClr val="000000"/>
                          </a:solidFill>
                          <a:effectLst/>
                        </a:rPr>
                        <a:t>Chargés de Relation Bancaire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200" u="none" strike="noStrike" kern="1200" dirty="0">
                          <a:solidFill>
                            <a:srgbClr val="000000"/>
                          </a:solidFill>
                          <a:effectLst/>
                        </a:rPr>
                        <a:t> Manager de proximité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200" b="1" u="none" strike="noStrike" kern="1200" dirty="0">
                          <a:solidFill>
                            <a:schemeClr val="accent2"/>
                          </a:solidFill>
                          <a:effectLst/>
                        </a:rPr>
                        <a:t>Responsable Innovation (</a:t>
                      </a:r>
                      <a:r>
                        <a:rPr lang="fr-FR" sz="1200" b="1" u="none" strike="noStrike" kern="1200">
                          <a:solidFill>
                            <a:schemeClr val="accent2"/>
                          </a:solidFill>
                          <a:effectLst/>
                        </a:rPr>
                        <a:t>TLSE ou BDX</a:t>
                      </a:r>
                      <a:r>
                        <a:rPr lang="fr-FR" sz="1200" b="1" u="none" strike="noStrike" kern="1200" dirty="0">
                          <a:solidFill>
                            <a:schemeClr val="accent2"/>
                          </a:solidFill>
                          <a:effectLst/>
                        </a:rPr>
                        <a:t>)</a:t>
                      </a:r>
                    </a:p>
                  </a:txBody>
                  <a:tcPr marL="9525" marR="9525" marT="9525" anchor="ctr"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 Classe 2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Classe 2 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Classe 3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200" b="1" u="none" strike="noStrike" kern="1200">
                          <a:solidFill>
                            <a:schemeClr val="accent2"/>
                          </a:solidFill>
                          <a:effectLst/>
                        </a:rPr>
                        <a:t>Groupe A</a:t>
                      </a:r>
                    </a:p>
                  </a:txBody>
                  <a:tcPr marL="9525" marR="9525" marT="9525" anchor="ctr"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u="none" strike="noStrike" kern="12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9525" marR="9525" marT="9525" anchor="ctr">
                    <a:lnT w="12700">
                      <a:solidFill>
                        <a:schemeClr val="tx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40408858"/>
                  </a:ext>
                </a:extLst>
              </a:tr>
              <a:tr h="44600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Banque à distance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u="none" strike="noStrike" kern="1200">
                          <a:solidFill>
                            <a:schemeClr val="accent2"/>
                          </a:solidFill>
                          <a:effectLst/>
                        </a:rPr>
                        <a:t>Conseiller à distance et CSP à distance</a:t>
                      </a:r>
                      <a:endParaRPr lang="fr-FR" sz="1200" b="1">
                        <a:solidFill>
                          <a:schemeClr val="accent2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fr-FR" sz="1200" b="1" u="none" strike="noStrike" kern="1200">
                          <a:solidFill>
                            <a:schemeClr val="accent2"/>
                          </a:solidFill>
                          <a:effectLst/>
                        </a:rPr>
                        <a:t>Responsable de pôle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3.2 / 3.3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3.3 / Groupe A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Avec prérequis bancaires</a:t>
                      </a:r>
                      <a:endParaRPr lang="fr-FR"/>
                    </a:p>
                    <a:p>
                      <a:pPr lvl="0" algn="ctr">
                        <a:buNone/>
                      </a:pPr>
                      <a:endParaRPr lang="fr-FR" sz="1200" u="none" strike="noStrike" kern="12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84893759"/>
                  </a:ext>
                </a:extLst>
              </a:tr>
              <a:tr h="25019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BGPN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b="1" u="none" strike="noStrike" kern="1200">
                          <a:solidFill>
                            <a:schemeClr val="accent2"/>
                          </a:solidFill>
                          <a:effectLst/>
                        </a:rPr>
                        <a:t>Chargé de clientèle</a:t>
                      </a: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 19 postes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Classe 2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u="none" strike="noStrike" kern="1200" noProof="0">
                          <a:solidFill>
                            <a:srgbClr val="000000"/>
                          </a:solidFill>
                          <a:effectLst/>
                        </a:rPr>
                        <a:t>Interbranche </a:t>
                      </a:r>
                      <a:endParaRPr lang="fr-FR" sz="1200" u="none" strike="noStrike" kern="12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588432580"/>
                  </a:ext>
                </a:extLst>
              </a:tr>
              <a:tr h="4677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Conseiller clients professionnels de proximité 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Classe 3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Interbranche en tension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4193672323"/>
                  </a:ext>
                </a:extLst>
              </a:tr>
              <a:tr h="4677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u="none" strike="noStrike" kern="1200">
                          <a:solidFill>
                            <a:schemeClr val="accent2"/>
                          </a:solidFill>
                          <a:effectLst/>
                        </a:rPr>
                        <a:t>Conseiller Bancaire de Proximité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Classe 3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Interbranche avec prérequis bancaires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53705417"/>
                  </a:ext>
                </a:extLst>
              </a:tr>
              <a:tr h="46776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DSI</a:t>
                      </a:r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Expert Informatique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Architecte Réseau </a:t>
                      </a:r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Groupe A </a:t>
                      </a:r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fr-FR" sz="1200" u="none" strike="noStrike" kern="12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9524" marR="9524" marT="9524" anchor="ctr"/>
                </a:tc>
                <a:extLst>
                  <a:ext uri="{0D108BD9-81ED-4DB2-BD59-A6C34878D82A}">
                    <a16:rowId xmlns:a16="http://schemas.microsoft.com/office/drawing/2014/main" val="5178663"/>
                  </a:ext>
                </a:extLst>
              </a:tr>
              <a:tr h="467762"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BSCC</a:t>
                      </a:r>
                      <a:endParaRPr lang="fr-FR"/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Facteur Guichetier</a:t>
                      </a:r>
                      <a:endParaRPr lang="fr-FR"/>
                    </a:p>
                    <a:p>
                      <a:pPr lvl="0" algn="ctr"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Facteur Service Expert</a:t>
                      </a:r>
                      <a:endParaRPr lang="fr-FR" sz="1200"/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2.1</a:t>
                      </a:r>
                      <a:endParaRPr lang="fr-FR"/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Intrabranche</a:t>
                      </a:r>
                      <a:endParaRPr lang="fr-FR" sz="1200"/>
                    </a:p>
                  </a:txBody>
                  <a:tcPr marL="9524" marR="9524" marT="9524" anchor="ctr"/>
                </a:tc>
                <a:extLst>
                  <a:ext uri="{0D108BD9-81ED-4DB2-BD59-A6C34878D82A}">
                    <a16:rowId xmlns:a16="http://schemas.microsoft.com/office/drawing/2014/main" val="2494671369"/>
                  </a:ext>
                </a:extLst>
              </a:tr>
              <a:tr h="4677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Responsable Opérationnel ROP </a:t>
                      </a:r>
                      <a:endParaRPr lang="fr-FR"/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3.1- 3.2</a:t>
                      </a:r>
                      <a:endParaRPr lang="fr-FR"/>
                    </a:p>
                    <a:p>
                      <a:pPr lvl="0" algn="ctr">
                        <a:buNone/>
                      </a:pPr>
                      <a:endParaRPr lang="fr-FR" sz="1200" u="none" strike="noStrike" kern="12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Intrabranche</a:t>
                      </a:r>
                      <a:endParaRPr lang="fr-FR" sz="1200"/>
                    </a:p>
                  </a:txBody>
                  <a:tcPr marL="9524" marR="9524" marT="9524" anchor="ctr"/>
                </a:tc>
                <a:extLst>
                  <a:ext uri="{0D108BD9-81ED-4DB2-BD59-A6C34878D82A}">
                    <a16:rowId xmlns:a16="http://schemas.microsoft.com/office/drawing/2014/main" val="1184947876"/>
                  </a:ext>
                </a:extLst>
              </a:tr>
              <a:tr h="4568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Directeur d'Etablissement </a:t>
                      </a:r>
                      <a:endParaRPr lang="fr-FR" sz="1200"/>
                    </a:p>
                  </a:txBody>
                  <a:tcPr marL="9524" marR="9524" marT="9524"/>
                </a:tc>
                <a:tc>
                  <a:txBody>
                    <a:bodyPr/>
                    <a:lstStyle/>
                    <a:p>
                      <a:pPr marL="0" lvl="0" indent="0" algn="ctr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  <a:ea typeface="+mn-ea"/>
                          <a:cs typeface="+mn-cs"/>
                        </a:rPr>
                        <a:t>Groupe A</a:t>
                      </a:r>
                      <a:endParaRPr lang="fr-FR" sz="1200" b="0" i="0" u="none" strike="noStrike" kern="1200" baseline="0">
                        <a:solidFill>
                          <a:srgbClr val="000000"/>
                        </a:solidFill>
                        <a:effectLst/>
                        <a:latin typeface="Montserrat"/>
                        <a:ea typeface="+mn-ea"/>
                        <a:cs typeface="+mn-cs"/>
                      </a:endParaRPr>
                    </a:p>
                  </a:txBody>
                  <a:tcPr marL="9524" marR="9524" marT="9524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(plutôt en interne et après RESC)</a:t>
                      </a:r>
                      <a:endParaRPr lang="fr-FR"/>
                    </a:p>
                    <a:p>
                      <a:pPr lvl="0" algn="ctr"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mais ouvert à l’interbranche </a:t>
                      </a:r>
                      <a:endParaRPr lang="fr-FR" sz="1200"/>
                    </a:p>
                  </a:txBody>
                  <a:tcPr marL="9524" marR="9524" marT="9524"/>
                </a:tc>
                <a:extLst>
                  <a:ext uri="{0D108BD9-81ED-4DB2-BD59-A6C34878D82A}">
                    <a16:rowId xmlns:a16="http://schemas.microsoft.com/office/drawing/2014/main" val="654877630"/>
                  </a:ext>
                </a:extLst>
              </a:tr>
              <a:tr h="6091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Opérateur SUPPLY CHAIN, </a:t>
                      </a:r>
                      <a:endParaRPr lang="fr-FR"/>
                    </a:p>
                    <a:p>
                      <a:pPr lvl="0" algn="ctr"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Responsable bureau d'étude LOGISSIMO</a:t>
                      </a:r>
                      <a:endParaRPr lang="fr-FR"/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  <a:ea typeface="+mn-ea"/>
                          <a:cs typeface="+mn-cs"/>
                        </a:rPr>
                        <a:t>Classe 1</a:t>
                      </a:r>
                      <a:endParaRPr lang="fr-FR"/>
                    </a:p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  <a:ea typeface="+mn-ea"/>
                          <a:cs typeface="+mn-cs"/>
                        </a:rPr>
                        <a:t>Groupe A</a:t>
                      </a:r>
                      <a:endParaRPr lang="fr-FR"/>
                    </a:p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endParaRPr lang="fr-FR" sz="1200" b="0" i="0" u="none" strike="noStrike" kern="1200" baseline="0" noProof="0">
                        <a:solidFill>
                          <a:srgbClr val="000000"/>
                        </a:solidFill>
                        <a:effectLst/>
                        <a:latin typeface="Montserrat"/>
                        <a:ea typeface="+mn-ea"/>
                        <a:cs typeface="+mn-cs"/>
                      </a:endParaRPr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fr-FR" sz="1200" b="0" i="0" u="none" strike="noStrike" kern="1200" baseline="0" noProof="0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9524" marR="9524" marT="9524" anchor="ctr"/>
                </a:tc>
                <a:extLst>
                  <a:ext uri="{0D108BD9-81ED-4DB2-BD59-A6C34878D82A}">
                    <a16:rowId xmlns:a16="http://schemas.microsoft.com/office/drawing/2014/main" val="2638824264"/>
                  </a:ext>
                </a:extLst>
              </a:tr>
              <a:tr h="456884">
                <a:tc>
                  <a:txBody>
                    <a:bodyPr/>
                    <a:lstStyle/>
                    <a:p>
                      <a:pPr marL="0" lvl="0" algn="ctr" defTabSz="914400" rtl="0" eaLnBrk="1" latinLnBrk="0" hangingPunct="1">
                        <a:buNone/>
                      </a:pPr>
                      <a:r>
                        <a:rPr lang="fr-FR" sz="12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CHRONOPOST</a:t>
                      </a:r>
                      <a:endParaRPr lang="fr-FR" b="0" i="0">
                        <a:latin typeface="Montserrat"/>
                      </a:endParaRPr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>
                        <a:lnSpc>
                          <a:spcPts val="1275"/>
                        </a:lnSpc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Ouverture agence Rodez </a:t>
                      </a:r>
                      <a:endParaRPr lang="fr-FR" sz="1200" b="0" i="0" u="none" strike="noStrike" kern="1200" baseline="0" noProof="0">
                        <a:solidFill>
                          <a:srgbClr val="003DA5"/>
                        </a:solidFill>
                        <a:effectLst/>
                        <a:latin typeface="Montserrat"/>
                      </a:endParaRPr>
                    </a:p>
                    <a:p>
                      <a:pPr marL="0" lvl="0" algn="ctr" defTabSz="914400" rtl="0" eaLnBrk="1" latinLnBrk="0" hangingPunct="1">
                        <a:lnSpc>
                          <a:spcPts val="1275"/>
                        </a:lnSpc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30 Agent de production</a:t>
                      </a:r>
                      <a:endParaRPr lang="fr-FR" sz="1200" b="0" i="0" u="none" strike="noStrike" kern="1200" baseline="0" noProof="0">
                        <a:solidFill>
                          <a:srgbClr val="003DA5"/>
                        </a:solidFill>
                        <a:effectLst/>
                        <a:latin typeface="Montserrat"/>
                      </a:endParaRPr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fr-FR" sz="12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Montserrat"/>
                          <a:ea typeface="+mn-ea"/>
                          <a:cs typeface="+mn-cs"/>
                        </a:rPr>
                        <a:t>Classe 1</a:t>
                      </a:r>
                    </a:p>
                  </a:txBody>
                  <a:tcPr marL="9524" marR="9524" marT="9524" anchor="ctr"/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>
                        <a:buNone/>
                      </a:pPr>
                      <a:endParaRPr lang="fr-FR" sz="1200" b="0" i="0" u="none" strike="noStrike" kern="1200" baseline="0" noProof="0" dirty="0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9524" marR="9524" marT="9524" anchor="ctr"/>
                </a:tc>
                <a:extLst>
                  <a:ext uri="{0D108BD9-81ED-4DB2-BD59-A6C34878D82A}">
                    <a16:rowId xmlns:a16="http://schemas.microsoft.com/office/drawing/2014/main" val="412349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1040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7_La Poste Groupe - Turquoise">
  <a:themeElements>
    <a:clrScheme name="La Poste Groupe">
      <a:dk1>
        <a:srgbClr val="003DA5"/>
      </a:dk1>
      <a:lt1>
        <a:srgbClr val="FFFFFF"/>
      </a:lt1>
      <a:dk2>
        <a:srgbClr val="FFCB05"/>
      </a:dk2>
      <a:lt2>
        <a:srgbClr val="FFFFFF"/>
      </a:lt2>
      <a:accent1>
        <a:srgbClr val="1AA6A6"/>
      </a:accent1>
      <a:accent2>
        <a:srgbClr val="009739"/>
      </a:accent2>
      <a:accent3>
        <a:srgbClr val="F12535"/>
      </a:accent3>
      <a:accent4>
        <a:srgbClr val="FFCB05"/>
      </a:accent4>
      <a:accent5>
        <a:srgbClr val="003DA5"/>
      </a:accent5>
      <a:accent6>
        <a:srgbClr val="1AA6A6"/>
      </a:accent6>
      <a:hlink>
        <a:srgbClr val="003DA5"/>
      </a:hlink>
      <a:folHlink>
        <a:srgbClr val="FFCB05"/>
      </a:folHlink>
    </a:clrScheme>
    <a:fontScheme name="La Poste Groupe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dirty="0" smtClean="0">
            <a:solidFill>
              <a:schemeClr val="accent5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ITRE TURQUOISE DE.potx" id="{5746EE94-82C4-43E6-9492-F5B83CBDF2E1}" vid="{8B94B0A7-5D96-45FD-AB01-555151BCCA0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Grand écran</PresentationFormat>
  <Paragraphs>54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Montserrat</vt:lpstr>
      <vt:lpstr>Montserrat Medium</vt:lpstr>
      <vt:lpstr>Montserrat SemiBold</vt:lpstr>
      <vt:lpstr>Thème Office</vt:lpstr>
      <vt:lpstr>7_La Poste Groupe - Turquoise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BALBOA Eva</cp:lastModifiedBy>
  <cp:revision>25</cp:revision>
  <dcterms:created xsi:type="dcterms:W3CDTF">2026-03-31T08:00:46Z</dcterms:created>
  <dcterms:modified xsi:type="dcterms:W3CDTF">2026-03-31T08:09:07Z</dcterms:modified>
</cp:coreProperties>
</file>