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7" r:id="rId5"/>
  </p:sldIdLst>
  <p:sldSz cx="7556500" cy="10693400"/>
  <p:notesSz cx="7556500" cy="10693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U Emmanuel" initials="AE" lastIdx="6" clrIdx="0">
    <p:extLst>
      <p:ext uri="{19B8F6BF-5375-455C-9EA6-DF929625EA0E}">
        <p15:presenceInfo xmlns:p15="http://schemas.microsoft.com/office/powerpoint/2012/main" userId="ARU Emmanu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6F6F"/>
    <a:srgbClr val="FFCB05"/>
    <a:srgbClr val="003DA5"/>
    <a:srgbClr val="E4E4E4"/>
    <a:srgbClr val="003EA5"/>
    <a:srgbClr val="E88600"/>
    <a:srgbClr val="767676"/>
    <a:srgbClr val="E3D50D"/>
    <a:srgbClr val="00B8B3"/>
    <a:srgbClr val="E7AE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43" d="100"/>
          <a:sy n="43" d="100"/>
        </p:scale>
        <p:origin x="2196" y="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pic>
        <p:nvPicPr>
          <p:cNvPr id="8" name="Imag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184000" y="8928000"/>
            <a:ext cx="2209800" cy="1707475"/>
          </a:xfrm>
          <a:prstGeom prst="rect">
            <a:avLst/>
          </a:prstGeom>
        </p:spPr>
      </p:pic>
      <p:sp>
        <p:nvSpPr>
          <p:cNvPr id="9" name="ZoneTexte 8">
            <a:extLst>
              <a:ext uri="{FF2B5EF4-FFF2-40B4-BE49-F238E27FC236}">
                <a16:creationId xmlns:a16="http://schemas.microsoft.com/office/drawing/2014/main" id="{66ABBA1E-D16E-A0B6-BF01-A32F6FAD0196}"/>
              </a:ext>
            </a:extLst>
          </p:cNvPr>
          <p:cNvSpPr txBox="1"/>
          <p:nvPr userDrawn="1">
            <p:extLst>
              <p:ext uri="{1162E1C5-73C7-4A58-AE30-91384D911F3F}">
                <p184:classification xmlns:p184="http://schemas.microsoft.com/office/powerpoint/2018/4/main" val="ftr"/>
              </p:ext>
            </p:extLst>
          </p:nvPr>
        </p:nvSpPr>
        <p:spPr>
          <a:xfrm>
            <a:off x="3474212" y="10350500"/>
            <a:ext cx="636588" cy="152400"/>
          </a:xfrm>
          <a:prstGeom prst="rect">
            <a:avLst/>
          </a:prstGeom>
        </p:spPr>
        <p:txBody>
          <a:bodyPr horzOverflow="overflow" lIns="0" tIns="0" rIns="0" bIns="0">
            <a:spAutoFit/>
          </a:bodyPr>
          <a:lstStyle/>
          <a:p>
            <a:pPr algn="l"/>
            <a:r>
              <a:rPr lang="fr-FR" sz="1000">
                <a:solidFill>
                  <a:srgbClr val="0078D7"/>
                </a:solidFill>
                <a:latin typeface="Calibri" panose="020F0502020204030204" pitchFamily="34" charset="0"/>
                <a:cs typeface="Calibri" panose="020F0502020204030204" pitchFamily="34" charset="0"/>
              </a:rPr>
              <a:t>C1 - Interne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94198" y="9017625"/>
            <a:ext cx="2104817" cy="14433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360000" y="165100"/>
            <a:ext cx="3662984" cy="1261884"/>
          </a:xfrm>
          <a:prstGeom prst="rect">
            <a:avLst/>
          </a:prstGeom>
          <a:solidFill>
            <a:schemeClr val="bg1"/>
          </a:solidFill>
        </p:spPr>
        <p:txBody>
          <a:bodyPr wrap="square" rtlCol="0">
            <a:spAutoFit/>
          </a:bodyPr>
          <a:lstStyle/>
          <a:p>
            <a:r>
              <a:rPr lang="fr-FR" sz="4000" b="1" dirty="0">
                <a:solidFill>
                  <a:srgbClr val="003DA5"/>
                </a:solidFill>
                <a:latin typeface="Montserrat" panose="00000500000000000000" pitchFamily="2" charset="0"/>
              </a:rPr>
              <a:t>PRÊT</a:t>
            </a:r>
          </a:p>
          <a:p>
            <a:r>
              <a:rPr lang="fr-FR" sz="3600" b="1" dirty="0">
                <a:solidFill>
                  <a:srgbClr val="FFCB05"/>
                </a:solidFill>
                <a:latin typeface="Montserrat" panose="00000500000000000000" pitchFamily="2" charset="0"/>
              </a:rPr>
              <a:t>À BRIEFER</a:t>
            </a:r>
          </a:p>
        </p:txBody>
      </p:sp>
      <p:sp>
        <p:nvSpPr>
          <p:cNvPr id="18" name="ZoneTexte 17"/>
          <p:cNvSpPr txBox="1"/>
          <p:nvPr/>
        </p:nvSpPr>
        <p:spPr>
          <a:xfrm>
            <a:off x="3473450" y="589516"/>
            <a:ext cx="3657601" cy="1015663"/>
          </a:xfrm>
          <a:prstGeom prst="rect">
            <a:avLst/>
          </a:prstGeom>
          <a:noFill/>
        </p:spPr>
        <p:txBody>
          <a:bodyPr wrap="square" rtlCol="0" anchor="ctr">
            <a:spAutoFit/>
          </a:bodyPr>
          <a:lstStyle/>
          <a:p>
            <a:pPr algn="ctr"/>
            <a:r>
              <a:rPr lang="fr-FR" sz="2000" b="1" dirty="0">
                <a:solidFill>
                  <a:srgbClr val="003DA5"/>
                </a:solidFill>
                <a:latin typeface="Montserrat" panose="00000500000000000000" pitchFamily="2" charset="0"/>
              </a:rPr>
              <a:t>La Fiche Mobilité : un outil indispensable à mon évolution professionnelle</a:t>
            </a:r>
          </a:p>
        </p:txBody>
      </p:sp>
      <p:sp>
        <p:nvSpPr>
          <p:cNvPr id="3" name="ZoneTexte 2"/>
          <p:cNvSpPr txBox="1"/>
          <p:nvPr/>
        </p:nvSpPr>
        <p:spPr>
          <a:xfrm>
            <a:off x="360000" y="1369688"/>
            <a:ext cx="3570650" cy="276999"/>
          </a:xfrm>
          <a:prstGeom prst="rect">
            <a:avLst/>
          </a:prstGeom>
          <a:noFill/>
        </p:spPr>
        <p:txBody>
          <a:bodyPr wrap="square" rtlCol="0">
            <a:spAutoFit/>
          </a:bodyPr>
          <a:lstStyle/>
          <a:p>
            <a:r>
              <a:rPr lang="fr-FR" sz="1200" dirty="0">
                <a:solidFill>
                  <a:srgbClr val="706F6F"/>
                </a:solidFill>
                <a:latin typeface="Montserrat" panose="00000500000000000000" pitchFamily="2" charset="0"/>
              </a:rPr>
              <a:t>L’info </a:t>
            </a:r>
            <a:r>
              <a:rPr lang="fr-FR" sz="1200" b="1" dirty="0">
                <a:solidFill>
                  <a:srgbClr val="706F6F"/>
                </a:solidFill>
                <a:latin typeface="Montserrat" panose="00000500000000000000" pitchFamily="2" charset="0"/>
              </a:rPr>
              <a:t>Prête-à-Partager aux équipes</a:t>
            </a:r>
          </a:p>
        </p:txBody>
      </p:sp>
      <p:sp>
        <p:nvSpPr>
          <p:cNvPr id="6" name="ZoneTexte 5"/>
          <p:cNvSpPr txBox="1"/>
          <p:nvPr/>
        </p:nvSpPr>
        <p:spPr>
          <a:xfrm>
            <a:off x="258003" y="2070100"/>
            <a:ext cx="7298497" cy="350021"/>
          </a:xfrm>
          <a:prstGeom prst="rect">
            <a:avLst/>
          </a:prstGeom>
          <a:solidFill>
            <a:srgbClr val="003DA5"/>
          </a:solidFill>
        </p:spPr>
        <p:txBody>
          <a:bodyPr wrap="square" rtlCol="0" anchor="ctr">
            <a:spAutoFit/>
          </a:bodyPr>
          <a:lstStyle/>
          <a:p>
            <a:r>
              <a:rPr lang="fr-FR" sz="1600" b="1" dirty="0">
                <a:solidFill>
                  <a:schemeClr val="bg1"/>
                </a:solidFill>
                <a:latin typeface="Montserrat" panose="00000500000000000000" pitchFamily="2" charset="0"/>
              </a:rPr>
              <a:t>La Fiche Mobilité, c’est quoi ?</a:t>
            </a:r>
          </a:p>
        </p:txBody>
      </p:sp>
      <p:sp>
        <p:nvSpPr>
          <p:cNvPr id="19" name="ZoneTexte 18"/>
          <p:cNvSpPr txBox="1"/>
          <p:nvPr/>
        </p:nvSpPr>
        <p:spPr>
          <a:xfrm>
            <a:off x="254020" y="7675146"/>
            <a:ext cx="7298497" cy="338554"/>
          </a:xfrm>
          <a:prstGeom prst="rect">
            <a:avLst/>
          </a:prstGeom>
          <a:solidFill>
            <a:srgbClr val="003DA5"/>
          </a:solidFill>
        </p:spPr>
        <p:txBody>
          <a:bodyPr wrap="square" rtlCol="0" anchor="ctr">
            <a:spAutoFit/>
          </a:bodyPr>
          <a:lstStyle/>
          <a:p>
            <a:r>
              <a:rPr lang="fr-FR" sz="1600" b="1" dirty="0">
                <a:solidFill>
                  <a:schemeClr val="bg1"/>
                </a:solidFill>
                <a:latin typeface="Montserrat" panose="00000500000000000000" pitchFamily="2" charset="0"/>
              </a:rPr>
              <a:t>Comment créer ma fiche ? </a:t>
            </a:r>
          </a:p>
        </p:txBody>
      </p:sp>
      <p:sp>
        <p:nvSpPr>
          <p:cNvPr id="4" name="Rectangle 3"/>
          <p:cNvSpPr/>
          <p:nvPr/>
        </p:nvSpPr>
        <p:spPr>
          <a:xfrm>
            <a:off x="2489736" y="2517057"/>
            <a:ext cx="4921595" cy="2031325"/>
          </a:xfrm>
          <a:prstGeom prst="rect">
            <a:avLst/>
          </a:prstGeom>
        </p:spPr>
        <p:txBody>
          <a:bodyPr wrap="square">
            <a:spAutoFit/>
          </a:bodyPr>
          <a:lstStyle/>
          <a:p>
            <a:pPr algn="just"/>
            <a:r>
              <a:rPr lang="fr-FR" dirty="0">
                <a:latin typeface="Montserrat" panose="00000500000000000000" pitchFamily="2" charset="0"/>
              </a:rPr>
              <a:t>La Fiche Mobilité est un support qui permet de créer son profil professionnel en quelques minutes. Elle donne l’occasion aux recruteurs de voir votre parcours, CV, lettre de motivation lorsque vous postulez à une offre d’emploi.</a:t>
            </a:r>
          </a:p>
        </p:txBody>
      </p:sp>
      <p:grpSp>
        <p:nvGrpSpPr>
          <p:cNvPr id="12" name="Groupe 11"/>
          <p:cNvGrpSpPr/>
          <p:nvPr/>
        </p:nvGrpSpPr>
        <p:grpSpPr>
          <a:xfrm>
            <a:off x="370135" y="2520875"/>
            <a:ext cx="2058941" cy="2061127"/>
            <a:chOff x="373238" y="2839582"/>
            <a:chExt cx="2130175" cy="2226847"/>
          </a:xfrm>
        </p:grpSpPr>
        <p:sp>
          <p:nvSpPr>
            <p:cNvPr id="25" name="Rectangle 24"/>
            <p:cNvSpPr/>
            <p:nvPr/>
          </p:nvSpPr>
          <p:spPr>
            <a:xfrm>
              <a:off x="373238" y="2839582"/>
              <a:ext cx="2108179" cy="22268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6" name="Image 25"/>
            <p:cNvPicPr>
              <a:picLocks noChangeAspect="1"/>
            </p:cNvPicPr>
            <p:nvPr/>
          </p:nvPicPr>
          <p:blipFill>
            <a:blip r:embed="rId2"/>
            <a:stretch>
              <a:fillRect/>
            </a:stretch>
          </p:blipFill>
          <p:spPr>
            <a:xfrm>
              <a:off x="480987" y="2924249"/>
              <a:ext cx="596436" cy="503209"/>
            </a:xfrm>
            <a:prstGeom prst="rect">
              <a:avLst/>
            </a:prstGeom>
          </p:spPr>
        </p:pic>
        <p:sp>
          <p:nvSpPr>
            <p:cNvPr id="27" name="ZoneTexte 26"/>
            <p:cNvSpPr txBox="1"/>
            <p:nvPr/>
          </p:nvSpPr>
          <p:spPr>
            <a:xfrm>
              <a:off x="1191581" y="3014986"/>
              <a:ext cx="1308846" cy="304484"/>
            </a:xfrm>
            <a:prstGeom prst="rect">
              <a:avLst/>
            </a:prstGeom>
            <a:noFill/>
          </p:spPr>
          <p:txBody>
            <a:bodyPr wrap="square" rtlCol="0">
              <a:spAutoFit/>
            </a:bodyPr>
            <a:lstStyle/>
            <a:p>
              <a:pPr algn="l"/>
              <a:r>
                <a:rPr lang="fr-FR" sz="1600" b="1" dirty="0">
                  <a:solidFill>
                    <a:schemeClr val="accent5"/>
                  </a:solidFill>
                  <a:latin typeface="Montserrat" panose="00000500000000000000" pitchFamily="2" charset="0"/>
                </a:rPr>
                <a:t>Identité</a:t>
              </a:r>
            </a:p>
          </p:txBody>
        </p:sp>
        <p:sp>
          <p:nvSpPr>
            <p:cNvPr id="28" name="ZoneTexte 27"/>
            <p:cNvSpPr txBox="1"/>
            <p:nvPr/>
          </p:nvSpPr>
          <p:spPr>
            <a:xfrm>
              <a:off x="390419" y="3415605"/>
              <a:ext cx="2112994" cy="1411699"/>
            </a:xfrm>
            <a:prstGeom prst="rect">
              <a:avLst/>
            </a:prstGeom>
            <a:noFill/>
          </p:spPr>
          <p:txBody>
            <a:bodyPr wrap="square" rtlCol="0">
              <a:spAutoFit/>
            </a:bodyPr>
            <a:lstStyle/>
            <a:p>
              <a:pPr algn="l"/>
              <a:r>
                <a:rPr lang="fr-FR" sz="1200" b="1" dirty="0">
                  <a:solidFill>
                    <a:schemeClr val="accent5"/>
                  </a:solidFill>
                  <a:latin typeface="Montserrat" panose="00000500000000000000" pitchFamily="2" charset="0"/>
                </a:rPr>
                <a:t>Filière/Métier/Fonction</a:t>
              </a:r>
            </a:p>
            <a:p>
              <a:pPr algn="l"/>
              <a:endParaRPr lang="fr-FR" sz="1200" b="1" dirty="0">
                <a:solidFill>
                  <a:schemeClr val="accent5"/>
                </a:solidFill>
                <a:latin typeface="Montserrat" panose="00000500000000000000" pitchFamily="2" charset="0"/>
              </a:endParaRPr>
            </a:p>
            <a:p>
              <a:pPr algn="l"/>
              <a:r>
                <a:rPr lang="fr-FR" sz="1200" b="1" dirty="0">
                  <a:solidFill>
                    <a:schemeClr val="accent5"/>
                  </a:solidFill>
                  <a:latin typeface="Montserrat" panose="00000500000000000000" pitchFamily="2" charset="0"/>
                </a:rPr>
                <a:t>Expérience Professionnelle</a:t>
              </a:r>
            </a:p>
            <a:p>
              <a:pPr algn="l"/>
              <a:endParaRPr lang="fr-FR" sz="1200" b="1" dirty="0">
                <a:solidFill>
                  <a:schemeClr val="accent5"/>
                </a:solidFill>
                <a:latin typeface="Montserrat" panose="00000500000000000000" pitchFamily="2" charset="0"/>
              </a:endParaRPr>
            </a:p>
            <a:p>
              <a:pPr algn="l"/>
              <a:r>
                <a:rPr lang="fr-FR" sz="1200" b="1" dirty="0">
                  <a:solidFill>
                    <a:schemeClr val="accent5"/>
                  </a:solidFill>
                  <a:latin typeface="Montserrat" panose="00000500000000000000" pitchFamily="2" charset="0"/>
                </a:rPr>
                <a:t>Formation</a:t>
              </a:r>
            </a:p>
            <a:p>
              <a:pPr algn="l"/>
              <a:endParaRPr lang="fr-FR" sz="1200" b="1" dirty="0">
                <a:solidFill>
                  <a:schemeClr val="accent5"/>
                </a:solidFill>
                <a:latin typeface="Montserrat" panose="00000500000000000000" pitchFamily="2" charset="0"/>
              </a:endParaRPr>
            </a:p>
            <a:p>
              <a:pPr algn="l"/>
              <a:r>
                <a:rPr lang="fr-FR" sz="1200" b="1" dirty="0">
                  <a:solidFill>
                    <a:schemeClr val="accent5"/>
                  </a:solidFill>
                  <a:latin typeface="Montserrat" panose="00000500000000000000" pitchFamily="2" charset="0"/>
                </a:rPr>
                <a:t>Langue</a:t>
              </a:r>
            </a:p>
          </p:txBody>
        </p:sp>
      </p:grpSp>
      <p:sp>
        <p:nvSpPr>
          <p:cNvPr id="33" name="ZoneTexte 32"/>
          <p:cNvSpPr txBox="1"/>
          <p:nvPr/>
        </p:nvSpPr>
        <p:spPr>
          <a:xfrm>
            <a:off x="258003" y="4678938"/>
            <a:ext cx="7298497" cy="338554"/>
          </a:xfrm>
          <a:prstGeom prst="rect">
            <a:avLst/>
          </a:prstGeom>
          <a:solidFill>
            <a:srgbClr val="003DA5"/>
          </a:solidFill>
        </p:spPr>
        <p:txBody>
          <a:bodyPr wrap="square" rtlCol="0" anchor="ctr">
            <a:spAutoFit/>
          </a:bodyPr>
          <a:lstStyle/>
          <a:p>
            <a:pPr algn="just"/>
            <a:r>
              <a:rPr lang="fr-FR" sz="1600" b="1" dirty="0">
                <a:solidFill>
                  <a:schemeClr val="bg1"/>
                </a:solidFill>
                <a:latin typeface="Montserrat" panose="00000500000000000000" pitchFamily="2" charset="0"/>
              </a:rPr>
              <a:t>Pourquoi créer ma fiche ? </a:t>
            </a:r>
          </a:p>
        </p:txBody>
      </p:sp>
      <p:sp>
        <p:nvSpPr>
          <p:cNvPr id="11" name="Rectangle 10"/>
          <p:cNvSpPr/>
          <p:nvPr/>
        </p:nvSpPr>
        <p:spPr>
          <a:xfrm>
            <a:off x="254019" y="5078155"/>
            <a:ext cx="7157312" cy="2554545"/>
          </a:xfrm>
          <a:prstGeom prst="rect">
            <a:avLst/>
          </a:prstGeom>
        </p:spPr>
        <p:txBody>
          <a:bodyPr wrap="square" anchor="ctr">
            <a:spAutoFit/>
          </a:bodyPr>
          <a:lstStyle/>
          <a:p>
            <a:pPr marL="285750" indent="-285750">
              <a:buFont typeface="Wingdings" panose="05000000000000000000" pitchFamily="2" charset="2"/>
              <a:buChar char="Ø"/>
            </a:pPr>
            <a:r>
              <a:rPr lang="fr-FR" sz="1600" dirty="0">
                <a:latin typeface="Montserrat" panose="00000500000000000000" pitchFamily="2" charset="0"/>
              </a:rPr>
              <a:t>Pour être visible par les recruteurs en recherche de compétences spécifiques</a:t>
            </a:r>
          </a:p>
          <a:p>
            <a:pPr marL="285750" indent="-285750" algn="just">
              <a:buFont typeface="Wingdings" panose="05000000000000000000" pitchFamily="2" charset="2"/>
              <a:buChar char="Ø"/>
            </a:pPr>
            <a:endParaRPr lang="fr-FR" sz="1600" dirty="0">
              <a:latin typeface="Montserrat" panose="00000500000000000000" pitchFamily="2" charset="0"/>
            </a:endParaRPr>
          </a:p>
          <a:p>
            <a:pPr marL="285750" indent="-285750" algn="just">
              <a:buFont typeface="Wingdings" panose="05000000000000000000" pitchFamily="2" charset="2"/>
              <a:buChar char="Ø"/>
            </a:pPr>
            <a:r>
              <a:rPr lang="fr-FR" sz="1600" dirty="0">
                <a:latin typeface="Montserrat" panose="00000500000000000000" pitchFamily="2" charset="0"/>
              </a:rPr>
              <a:t>Pour mettre en valeurs vos expériences professionnelles</a:t>
            </a:r>
          </a:p>
          <a:p>
            <a:pPr marL="285750" indent="-285750" algn="just">
              <a:buFont typeface="Wingdings" panose="05000000000000000000" pitchFamily="2" charset="2"/>
              <a:buChar char="Ø"/>
            </a:pPr>
            <a:endParaRPr lang="fr-FR" sz="1600" dirty="0">
              <a:latin typeface="Montserrat" panose="00000500000000000000" pitchFamily="2" charset="0"/>
            </a:endParaRPr>
          </a:p>
          <a:p>
            <a:pPr marL="285750" indent="-285750" algn="just">
              <a:buFont typeface="Wingdings" panose="05000000000000000000" pitchFamily="2" charset="2"/>
              <a:buChar char="Ø"/>
            </a:pPr>
            <a:r>
              <a:rPr lang="fr-FR" sz="1600" dirty="0">
                <a:latin typeface="Montserrat" panose="00000500000000000000" pitchFamily="2" charset="0"/>
              </a:rPr>
              <a:t>Pour mettre en valeur vos compétences</a:t>
            </a:r>
          </a:p>
          <a:p>
            <a:pPr marL="285750" indent="-285750" algn="just">
              <a:buFont typeface="Wingdings" panose="05000000000000000000" pitchFamily="2" charset="2"/>
              <a:buChar char="Ø"/>
            </a:pPr>
            <a:endParaRPr lang="fr-FR" sz="1600" dirty="0">
              <a:latin typeface="Montserrat" panose="00000500000000000000" pitchFamily="2" charset="0"/>
            </a:endParaRPr>
          </a:p>
          <a:p>
            <a:pPr marL="285750" indent="-285750" algn="just">
              <a:buFont typeface="Wingdings" panose="05000000000000000000" pitchFamily="2" charset="2"/>
              <a:buChar char="Ø"/>
            </a:pPr>
            <a:r>
              <a:rPr lang="fr-FR" sz="1600" dirty="0">
                <a:latin typeface="Montserrat" panose="00000500000000000000" pitchFamily="2" charset="0"/>
              </a:rPr>
              <a:t>Pour simplifier votre démarche de recherche d’emploi (vous n’avez pas à intégrer votre CV à chaque fois si votre fiche est bien remplie).</a:t>
            </a:r>
          </a:p>
        </p:txBody>
      </p:sp>
      <p:sp>
        <p:nvSpPr>
          <p:cNvPr id="34" name="Rectangle 33"/>
          <p:cNvSpPr/>
          <p:nvPr/>
        </p:nvSpPr>
        <p:spPr>
          <a:xfrm>
            <a:off x="254020" y="8144520"/>
            <a:ext cx="7157312" cy="2231380"/>
          </a:xfrm>
          <a:prstGeom prst="rect">
            <a:avLst/>
          </a:prstGeom>
        </p:spPr>
        <p:txBody>
          <a:bodyPr wrap="square">
            <a:spAutoFit/>
          </a:bodyPr>
          <a:lstStyle/>
          <a:p>
            <a:pPr algn="just"/>
            <a:r>
              <a:rPr lang="fr-FR" sz="1600" dirty="0">
                <a:latin typeface="Montserrat" panose="00000500000000000000" pitchFamily="2" charset="0"/>
              </a:rPr>
              <a:t>Via la page d’accueil .Com1, se rendre sur : </a:t>
            </a:r>
          </a:p>
          <a:p>
            <a:pPr marL="285750" indent="-285750" algn="just">
              <a:buFont typeface="Wingdings" panose="05000000000000000000" pitchFamily="2" charset="2"/>
              <a:buChar char="Ø"/>
            </a:pPr>
            <a:r>
              <a:rPr lang="fr-FR" sz="1600" b="1" dirty="0" err="1">
                <a:latin typeface="Montserrat" panose="00000500000000000000" pitchFamily="2" charset="0"/>
              </a:rPr>
              <a:t>M@p</a:t>
            </a:r>
            <a:r>
              <a:rPr lang="fr-FR" sz="1600" dirty="0">
                <a:latin typeface="Montserrat" panose="00000500000000000000" pitchFamily="2" charset="0"/>
              </a:rPr>
              <a:t>, rubrique « Ma fiche mobilité  »</a:t>
            </a:r>
          </a:p>
          <a:p>
            <a:pPr algn="just"/>
            <a:endParaRPr lang="fr-FR" sz="900" dirty="0">
              <a:latin typeface="Montserrat" panose="00000500000000000000" pitchFamily="2" charset="0"/>
            </a:endParaRPr>
          </a:p>
          <a:p>
            <a:pPr algn="just"/>
            <a:r>
              <a:rPr lang="fr-FR" sz="1600" u="sng" dirty="0">
                <a:latin typeface="Montserrat" panose="00000500000000000000" pitchFamily="2" charset="0"/>
              </a:rPr>
              <a:t>ou</a:t>
            </a:r>
            <a:r>
              <a:rPr lang="fr-FR" sz="1600" dirty="0">
                <a:latin typeface="Montserrat" panose="00000500000000000000" pitchFamily="2" charset="0"/>
              </a:rPr>
              <a:t> </a:t>
            </a:r>
          </a:p>
          <a:p>
            <a:pPr algn="just"/>
            <a:endParaRPr lang="fr-FR" sz="900" dirty="0">
              <a:latin typeface="Montserrat" panose="00000500000000000000" pitchFamily="2" charset="0"/>
            </a:endParaRPr>
          </a:p>
          <a:p>
            <a:pPr marL="285750" indent="-285750" algn="just">
              <a:buFont typeface="Wingdings" panose="05000000000000000000" pitchFamily="2" charset="2"/>
              <a:buChar char="Ø"/>
            </a:pPr>
            <a:r>
              <a:rPr lang="fr-FR" sz="1600" b="1" dirty="0">
                <a:latin typeface="Montserrat" panose="00000500000000000000" pitchFamily="2" charset="0"/>
              </a:rPr>
              <a:t>M@RH</a:t>
            </a:r>
            <a:r>
              <a:rPr lang="fr-FR" sz="1600" dirty="0">
                <a:latin typeface="Montserrat" panose="00000500000000000000" pitchFamily="2" charset="0"/>
              </a:rPr>
              <a:t>,</a:t>
            </a:r>
            <a:r>
              <a:rPr lang="fr-FR" sz="1600" b="1" dirty="0">
                <a:latin typeface="Montserrat" panose="00000500000000000000" pitchFamily="2" charset="0"/>
              </a:rPr>
              <a:t> </a:t>
            </a:r>
            <a:r>
              <a:rPr lang="fr-FR" sz="1600" dirty="0">
                <a:latin typeface="Montserrat" panose="00000500000000000000" pitchFamily="2" charset="0"/>
              </a:rPr>
              <a:t>rubrique « Menu » et « Ma fiche mobilité »</a:t>
            </a:r>
          </a:p>
          <a:p>
            <a:pPr algn="just"/>
            <a:endParaRPr lang="fr-FR" sz="900" dirty="0">
              <a:latin typeface="Montserrat" panose="00000500000000000000" pitchFamily="2" charset="0"/>
            </a:endParaRPr>
          </a:p>
          <a:p>
            <a:pPr algn="just"/>
            <a:r>
              <a:rPr lang="fr-FR" sz="1600" dirty="0">
                <a:latin typeface="Montserrat" panose="00000500000000000000" pitchFamily="2" charset="0"/>
              </a:rPr>
              <a:t>Pour plus d’informations, vous pouvez vous référer </a:t>
            </a:r>
          </a:p>
          <a:p>
            <a:pPr algn="just"/>
            <a:r>
              <a:rPr lang="fr-FR" sz="1600" dirty="0">
                <a:latin typeface="Montserrat" panose="00000500000000000000" pitchFamily="2" charset="0"/>
              </a:rPr>
              <a:t>à l’ETC et/ou à la fiche dédiée sur le panneau </a:t>
            </a:r>
          </a:p>
          <a:p>
            <a:pPr algn="just"/>
            <a:r>
              <a:rPr lang="fr-FR" sz="1600" dirty="0">
                <a:latin typeface="Montserrat" panose="00000500000000000000" pitchFamily="2" charset="0"/>
              </a:rPr>
              <a:t>d’affichage.</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450" y="9411816"/>
            <a:ext cx="1442565" cy="1033144"/>
          </a:xfrm>
          <a:prstGeom prst="rect">
            <a:avLst/>
          </a:prstGeom>
        </p:spPr>
      </p:pic>
    </p:spTree>
    <p:extLst>
      <p:ext uri="{BB962C8B-B14F-4D97-AF65-F5344CB8AC3E}">
        <p14:creationId xmlns:p14="http://schemas.microsoft.com/office/powerpoint/2010/main" val="3826461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6A6A0F26A1FD45997CFD522C3BC6BD" ma:contentTypeVersion="18" ma:contentTypeDescription="Crée un document." ma:contentTypeScope="" ma:versionID="889d58de250c9dcdbb29f699c28c746f">
  <xsd:schema xmlns:xsd="http://www.w3.org/2001/XMLSchema" xmlns:xs="http://www.w3.org/2001/XMLSchema" xmlns:p="http://schemas.microsoft.com/office/2006/metadata/properties" xmlns:ns3="2c5bd920-f1d9-4a92-902b-2ad76621caa4" xmlns:ns4="e0165850-06ca-4882-a9fc-c5b71284ba37" targetNamespace="http://schemas.microsoft.com/office/2006/metadata/properties" ma:root="true" ma:fieldsID="57cc64143fb56a72b4457f259a08c8bd" ns3:_="" ns4:_="">
    <xsd:import namespace="2c5bd920-f1d9-4a92-902b-2ad76621caa4"/>
    <xsd:import namespace="e0165850-06ca-4882-a9fc-c5b71284ba3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5bd920-f1d9-4a92-902b-2ad76621caa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165850-06ca-4882-a9fc-c5b71284ba37" elementFormDefault="qualified">
    <xsd:import namespace="http://schemas.microsoft.com/office/2006/documentManagement/types"/>
    <xsd:import namespace="http://schemas.microsoft.com/office/infopath/2007/PartnerControls"/>
    <xsd:element name="SharedWithUsers" ma:index="13"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Partagé avec détails" ma:description="" ma:internalName="SharedWithDetails" ma:readOnly="true">
      <xsd:simpleType>
        <xsd:restriction base="dms:Note">
          <xsd:maxLength value="255"/>
        </xsd:restriction>
      </xsd:simpleType>
    </xsd:element>
    <xsd:element name="SharingHintHash" ma:index="15" nillable="true" ma:displayName="Partage du hachage d’indicateur"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c5bd920-f1d9-4a92-902b-2ad76621caa4" xsi:nil="true"/>
  </documentManagement>
</p:properties>
</file>

<file path=customXml/itemProps1.xml><?xml version="1.0" encoding="utf-8"?>
<ds:datastoreItem xmlns:ds="http://schemas.openxmlformats.org/officeDocument/2006/customXml" ds:itemID="{A6F5F75F-0563-418F-ADB0-CA7C0FBED7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5bd920-f1d9-4a92-902b-2ad76621caa4"/>
    <ds:schemaRef ds:uri="e0165850-06ca-4882-a9fc-c5b71284b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3391E6-312B-477E-A316-DEB25E7E420E}">
  <ds:schemaRefs>
    <ds:schemaRef ds:uri="http://schemas.microsoft.com/sharepoint/v3/contenttype/forms"/>
  </ds:schemaRefs>
</ds:datastoreItem>
</file>

<file path=customXml/itemProps3.xml><?xml version="1.0" encoding="utf-8"?>
<ds:datastoreItem xmlns:ds="http://schemas.openxmlformats.org/officeDocument/2006/customXml" ds:itemID="{1A3ABA2E-78BB-4C95-A13E-5C7AC9EB2FBF}">
  <ds:schemaRefs>
    <ds:schemaRef ds:uri="e0165850-06ca-4882-a9fc-c5b71284ba37"/>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2c5bd920-f1d9-4a92-902b-2ad76621caa4"/>
    <ds:schemaRef ds:uri="http://purl.org/dc/elements/1.1/"/>
    <ds:schemaRef ds:uri="http://schemas.microsoft.com/office/2006/metadata/properties"/>
    <ds:schemaRef ds:uri="http://purl.org/dc/dcmitype/"/>
    <ds:schemaRef ds:uri="http://purl.org/dc/terms/"/>
  </ds:schemaRefs>
</ds:datastoreItem>
</file>

<file path=docMetadata/LabelInfo.xml><?xml version="1.0" encoding="utf-8"?>
<clbl:labelList xmlns:clbl="http://schemas.microsoft.com/office/2020/mipLabelMetadata">
  <clbl:label id="{ee0428da-ac0f-4a84-a429-a80e20cb35de}" enabled="1" method="Standard" siteId="{80c03608-5f64-40bb-9c70-9394abe6011c}" contentBits="2" removed="0"/>
</clbl:labelList>
</file>

<file path=docProps/app.xml><?xml version="1.0" encoding="utf-8"?>
<Properties xmlns="http://schemas.openxmlformats.org/officeDocument/2006/extended-properties" xmlns:vt="http://schemas.openxmlformats.org/officeDocument/2006/docPropsVTypes">
  <Template/>
  <TotalTime>13173</TotalTime>
  <Words>192</Words>
  <Application>Microsoft Office PowerPoint</Application>
  <PresentationFormat>Personnalisé</PresentationFormat>
  <Paragraphs>33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Calibri</vt:lpstr>
      <vt:lpstr>Montserrat</vt:lpstr>
      <vt:lpstr>Wingdings</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Votre texte ici</dc:title>
  <dc:creator>LEBAS Camille</dc:creator>
  <cp:lastModifiedBy>CAREL GWenaelle</cp:lastModifiedBy>
  <cp:revision>171</cp:revision>
  <dcterms:created xsi:type="dcterms:W3CDTF">2022-01-27T08:36:10Z</dcterms:created>
  <dcterms:modified xsi:type="dcterms:W3CDTF">2024-10-17T07:19:41Z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2021-09-24T00:00:00Z</vt:filetime>
  </property>
  <property fmtid="{D5CDD505-2E9C-101B-9397-08002B2CF9AE}" pid="3" name="Creator">
    <vt:lpwstr>Microsoft® PowerPoint® 2013</vt:lpwstr>
  </property>
  <property fmtid="{D5CDD505-2E9C-101B-9397-08002B2CF9AE}" pid="4" name="LastSaved">
    <vt:filetime>2022-01-27T00:00:00Z</vt:filetime>
  </property>
  <property fmtid="{D5CDD505-2E9C-101B-9397-08002B2CF9AE}" pid="5" name="ContentTypeId">
    <vt:lpwstr>0x010100066A6A0F26A1FD45997CFD522C3BC6BD</vt:lpwstr>
  </property>
  <property fmtid="{D5CDD505-2E9C-101B-9397-08002B2CF9AE}" pid="6" name="ClassificationContentMarkingFooterLocations">
    <vt:lpwstr>Office Theme:9</vt:lpwstr>
  </property>
  <property fmtid="{D5CDD505-2E9C-101B-9397-08002B2CF9AE}" pid="7" name="ClassificationContentMarkingFooterText">
    <vt:lpwstr>C1 - Interne</vt:lpwstr>
  </property>
</Properties>
</file>