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57" r:id="rId10"/>
    <p:sldMasterId id="2147483769" r:id="rId11"/>
  </p:sldMasterIdLst>
  <p:notesMasterIdLst>
    <p:notesMasterId r:id="rId21"/>
  </p:notesMasterIdLst>
  <p:sldIdLst>
    <p:sldId id="292" r:id="rId12"/>
    <p:sldId id="260" r:id="rId13"/>
    <p:sldId id="276" r:id="rId14"/>
    <p:sldId id="296" r:id="rId15"/>
    <p:sldId id="283" r:id="rId16"/>
    <p:sldId id="295" r:id="rId17"/>
    <p:sldId id="298" r:id="rId18"/>
    <p:sldId id="299" r:id="rId19"/>
    <p:sldId id="290" r:id="rId20"/>
  </p:sldIdLst>
  <p:sldSz cx="9906000" cy="6858000" type="A4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8A0"/>
    <a:srgbClr val="000000"/>
    <a:srgbClr val="F29111"/>
    <a:srgbClr val="FFCC00"/>
    <a:srgbClr val="FFC50D"/>
    <a:srgbClr val="E94E1B"/>
    <a:srgbClr val="B9C407"/>
    <a:srgbClr val="70A3B8"/>
    <a:srgbClr val="D5DFE8"/>
    <a:srgbClr val="A6C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0AB88-D284-4B8C-8148-784A128C6BA5}" v="7" dt="2025-04-25T07:54:3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40" y="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M Esther" userId="a9a49c88-56f8-4265-bd64-439c7b1ab762" providerId="ADAL" clId="{99F0AB88-D284-4B8C-8148-784A128C6BA5}"/>
    <pc:docChg chg="undo custSel modSld">
      <pc:chgData name="BLUM Esther" userId="a9a49c88-56f8-4265-bd64-439c7b1ab762" providerId="ADAL" clId="{99F0AB88-D284-4B8C-8148-784A128C6BA5}" dt="2025-04-25T13:29:59.423" v="54" actId="20577"/>
      <pc:docMkLst>
        <pc:docMk/>
      </pc:docMkLst>
      <pc:sldChg chg="modSp mod">
        <pc:chgData name="BLUM Esther" userId="a9a49c88-56f8-4265-bd64-439c7b1ab762" providerId="ADAL" clId="{99F0AB88-D284-4B8C-8148-784A128C6BA5}" dt="2025-04-25T13:29:59.423" v="54" actId="20577"/>
        <pc:sldMkLst>
          <pc:docMk/>
          <pc:sldMk cId="3957646885" sldId="260"/>
        </pc:sldMkLst>
        <pc:spChg chg="mod">
          <ac:chgData name="BLUM Esther" userId="a9a49c88-56f8-4265-bd64-439c7b1ab762" providerId="ADAL" clId="{99F0AB88-D284-4B8C-8148-784A128C6BA5}" dt="2025-04-25T13:29:59.423" v="54" actId="20577"/>
          <ac:spMkLst>
            <pc:docMk/>
            <pc:sldMk cId="3957646885" sldId="260"/>
            <ac:spMk id="10" creationId="{0A4D3967-3E30-584D-5274-B800656E443E}"/>
          </ac:spMkLst>
        </pc:spChg>
      </pc:sldChg>
      <pc:sldChg chg="modSp mod">
        <pc:chgData name="BLUM Esther" userId="a9a49c88-56f8-4265-bd64-439c7b1ab762" providerId="ADAL" clId="{99F0AB88-D284-4B8C-8148-784A128C6BA5}" dt="2025-04-25T07:46:17.144" v="18" actId="1076"/>
        <pc:sldMkLst>
          <pc:docMk/>
          <pc:sldMk cId="1433160174" sldId="276"/>
        </pc:sldMkLst>
        <pc:spChg chg="mod">
          <ac:chgData name="BLUM Esther" userId="a9a49c88-56f8-4265-bd64-439c7b1ab762" providerId="ADAL" clId="{99F0AB88-D284-4B8C-8148-784A128C6BA5}" dt="2025-04-25T07:46:10.650" v="17" actId="1076"/>
          <ac:spMkLst>
            <pc:docMk/>
            <pc:sldMk cId="1433160174" sldId="276"/>
            <ac:spMk id="24" creationId="{00000000-0000-0000-0000-000000000000}"/>
          </ac:spMkLst>
        </pc:spChg>
        <pc:spChg chg="mod">
          <ac:chgData name="BLUM Esther" userId="a9a49c88-56f8-4265-bd64-439c7b1ab762" providerId="ADAL" clId="{99F0AB88-D284-4B8C-8148-784A128C6BA5}" dt="2025-04-25T07:46:17.144" v="18" actId="1076"/>
          <ac:spMkLst>
            <pc:docMk/>
            <pc:sldMk cId="1433160174" sldId="276"/>
            <ac:spMk id="26" creationId="{00000000-0000-0000-0000-000000000000}"/>
          </ac:spMkLst>
        </pc:spChg>
        <pc:spChg chg="mod">
          <ac:chgData name="BLUM Esther" userId="a9a49c88-56f8-4265-bd64-439c7b1ab762" providerId="ADAL" clId="{99F0AB88-D284-4B8C-8148-784A128C6BA5}" dt="2025-04-25T07:46:10.650" v="17" actId="1076"/>
          <ac:spMkLst>
            <pc:docMk/>
            <pc:sldMk cId="1433160174" sldId="276"/>
            <ac:spMk id="29" creationId="{00000000-0000-0000-0000-000000000000}"/>
          </ac:spMkLst>
        </pc:spChg>
        <pc:spChg chg="mod">
          <ac:chgData name="BLUM Esther" userId="a9a49c88-56f8-4265-bd64-439c7b1ab762" providerId="ADAL" clId="{99F0AB88-D284-4B8C-8148-784A128C6BA5}" dt="2025-04-25T07:46:10.650" v="17" actId="1076"/>
          <ac:spMkLst>
            <pc:docMk/>
            <pc:sldMk cId="1433160174" sldId="276"/>
            <ac:spMk id="30" creationId="{00000000-0000-0000-0000-000000000000}"/>
          </ac:spMkLst>
        </pc:spChg>
        <pc:spChg chg="mod">
          <ac:chgData name="BLUM Esther" userId="a9a49c88-56f8-4265-bd64-439c7b1ab762" providerId="ADAL" clId="{99F0AB88-D284-4B8C-8148-784A128C6BA5}" dt="2025-04-25T07:45:17.350" v="2" actId="1076"/>
          <ac:spMkLst>
            <pc:docMk/>
            <pc:sldMk cId="1433160174" sldId="276"/>
            <ac:spMk id="33" creationId="{00000000-0000-0000-0000-000000000000}"/>
          </ac:spMkLst>
        </pc:spChg>
      </pc:sldChg>
      <pc:sldChg chg="modSp mod">
        <pc:chgData name="BLUM Esther" userId="a9a49c88-56f8-4265-bd64-439c7b1ab762" providerId="ADAL" clId="{99F0AB88-D284-4B8C-8148-784A128C6BA5}" dt="2025-04-25T07:50:53.569" v="29" actId="1076"/>
        <pc:sldMkLst>
          <pc:docMk/>
          <pc:sldMk cId="3505887457" sldId="295"/>
        </pc:sldMkLst>
        <pc:spChg chg="mod">
          <ac:chgData name="BLUM Esther" userId="a9a49c88-56f8-4265-bd64-439c7b1ab762" providerId="ADAL" clId="{99F0AB88-D284-4B8C-8148-784A128C6BA5}" dt="2025-04-25T07:50:53.569" v="29" actId="1076"/>
          <ac:spMkLst>
            <pc:docMk/>
            <pc:sldMk cId="3505887457" sldId="295"/>
            <ac:spMk id="9" creationId="{C9925913-D1F6-3686-3504-1452C0FA932C}"/>
          </ac:spMkLst>
        </pc:spChg>
        <pc:spChg chg="mod">
          <ac:chgData name="BLUM Esther" userId="a9a49c88-56f8-4265-bd64-439c7b1ab762" providerId="ADAL" clId="{99F0AB88-D284-4B8C-8148-784A128C6BA5}" dt="2025-04-25T07:50:39.535" v="28" actId="20577"/>
          <ac:spMkLst>
            <pc:docMk/>
            <pc:sldMk cId="3505887457" sldId="295"/>
            <ac:spMk id="15" creationId="{DE201FD3-E668-1BDB-7427-A97DEC70D3B5}"/>
          </ac:spMkLst>
        </pc:spChg>
      </pc:sldChg>
      <pc:sldChg chg="modSp mod">
        <pc:chgData name="BLUM Esther" userId="a9a49c88-56f8-4265-bd64-439c7b1ab762" providerId="ADAL" clId="{99F0AB88-D284-4B8C-8148-784A128C6BA5}" dt="2025-04-25T07:48:48.785" v="22" actId="1076"/>
        <pc:sldMkLst>
          <pc:docMk/>
          <pc:sldMk cId="2912579414" sldId="296"/>
        </pc:sldMkLst>
        <pc:spChg chg="mod">
          <ac:chgData name="BLUM Esther" userId="a9a49c88-56f8-4265-bd64-439c7b1ab762" providerId="ADAL" clId="{99F0AB88-D284-4B8C-8148-784A128C6BA5}" dt="2025-04-25T07:48:48.785" v="22" actId="1076"/>
          <ac:spMkLst>
            <pc:docMk/>
            <pc:sldMk cId="2912579414" sldId="296"/>
            <ac:spMk id="33" creationId="{00000000-0000-0000-0000-000000000000}"/>
          </ac:spMkLst>
        </pc:spChg>
      </pc:sldChg>
      <pc:sldChg chg="addSp delSp modSp mod">
        <pc:chgData name="BLUM Esther" userId="a9a49c88-56f8-4265-bd64-439c7b1ab762" providerId="ADAL" clId="{99F0AB88-D284-4B8C-8148-784A128C6BA5}" dt="2025-04-25T07:54:45.918" v="45" actId="478"/>
        <pc:sldMkLst>
          <pc:docMk/>
          <pc:sldMk cId="2004546106" sldId="298"/>
        </pc:sldMkLst>
        <pc:spChg chg="add mod">
          <ac:chgData name="BLUM Esther" userId="a9a49c88-56f8-4265-bd64-439c7b1ab762" providerId="ADAL" clId="{99F0AB88-D284-4B8C-8148-784A128C6BA5}" dt="2025-04-25T07:54:39.505" v="43" actId="571"/>
          <ac:spMkLst>
            <pc:docMk/>
            <pc:sldMk cId="2004546106" sldId="298"/>
            <ac:spMk id="2" creationId="{324E3681-63A2-A752-ACAA-585357C244C2}"/>
          </ac:spMkLst>
        </pc:spChg>
        <pc:spChg chg="add mod">
          <ac:chgData name="BLUM Esther" userId="a9a49c88-56f8-4265-bd64-439c7b1ab762" providerId="ADAL" clId="{99F0AB88-D284-4B8C-8148-784A128C6BA5}" dt="2025-04-25T07:54:39.505" v="43" actId="571"/>
          <ac:spMkLst>
            <pc:docMk/>
            <pc:sldMk cId="2004546106" sldId="298"/>
            <ac:spMk id="4" creationId="{50DFD5CB-94D6-E6B8-8F3C-9372D6D3F526}"/>
          </ac:spMkLst>
        </pc:spChg>
        <pc:spChg chg="del mod">
          <ac:chgData name="BLUM Esther" userId="a9a49c88-56f8-4265-bd64-439c7b1ab762" providerId="ADAL" clId="{99F0AB88-D284-4B8C-8148-784A128C6BA5}" dt="2025-04-25T07:54:10.085" v="39" actId="478"/>
          <ac:spMkLst>
            <pc:docMk/>
            <pc:sldMk cId="2004546106" sldId="298"/>
            <ac:spMk id="6" creationId="{A9A82748-DE7F-F718-79FD-FDF90A34139E}"/>
          </ac:spMkLst>
        </pc:spChg>
        <pc:spChg chg="mod">
          <ac:chgData name="BLUM Esther" userId="a9a49c88-56f8-4265-bd64-439c7b1ab762" providerId="ADAL" clId="{99F0AB88-D284-4B8C-8148-784A128C6BA5}" dt="2025-04-25T07:52:10.765" v="34" actId="207"/>
          <ac:spMkLst>
            <pc:docMk/>
            <pc:sldMk cId="2004546106" sldId="298"/>
            <ac:spMk id="10" creationId="{00000000-0000-0000-0000-000000000000}"/>
          </ac:spMkLst>
        </pc:spChg>
        <pc:spChg chg="add del mod">
          <ac:chgData name="BLUM Esther" userId="a9a49c88-56f8-4265-bd64-439c7b1ab762" providerId="ADAL" clId="{99F0AB88-D284-4B8C-8148-784A128C6BA5}" dt="2025-04-25T07:54:45.918" v="45" actId="478"/>
          <ac:spMkLst>
            <pc:docMk/>
            <pc:sldMk cId="2004546106" sldId="298"/>
            <ac:spMk id="11" creationId="{3847395B-DB53-2E12-24BD-2B1AFCF7AD6C}"/>
          </ac:spMkLst>
        </pc:spChg>
        <pc:spChg chg="add del mod">
          <ac:chgData name="BLUM Esther" userId="a9a49c88-56f8-4265-bd64-439c7b1ab762" providerId="ADAL" clId="{99F0AB88-D284-4B8C-8148-784A128C6BA5}" dt="2025-04-25T07:54:45.918" v="45" actId="478"/>
          <ac:spMkLst>
            <pc:docMk/>
            <pc:sldMk cId="2004546106" sldId="298"/>
            <ac:spMk id="12" creationId="{41EF69A3-2109-4277-0A78-E40547EA35D9}"/>
          </ac:spMkLst>
        </pc:spChg>
      </pc:sldChg>
    </pc:docChg>
  </pc:docChgLst>
  <pc:docChgLst>
    <pc:chgData name="BLUM Esther" userId="S::esther.blum@laposte.fr::a9a49c88-56f8-4265-bd64-439c7b1ab762" providerId="AD" clId="Web-{610E7BEC-B3F3-4466-A2B0-0BC5BCAA5E49}"/>
    <pc:docChg chg="modSld">
      <pc:chgData name="BLUM Esther" userId="S::esther.blum@laposte.fr::a9a49c88-56f8-4265-bd64-439c7b1ab762" providerId="AD" clId="Web-{610E7BEC-B3F3-4466-A2B0-0BC5BCAA5E49}" dt="2025-04-24T08:49:13.524" v="14" actId="20577"/>
      <pc:docMkLst>
        <pc:docMk/>
      </pc:docMkLst>
      <pc:sldChg chg="modSp">
        <pc:chgData name="BLUM Esther" userId="S::esther.blum@laposte.fr::a9a49c88-56f8-4265-bd64-439c7b1ab762" providerId="AD" clId="Web-{610E7BEC-B3F3-4466-A2B0-0BC5BCAA5E49}" dt="2025-04-24T08:49:13.524" v="14" actId="20577"/>
        <pc:sldMkLst>
          <pc:docMk/>
          <pc:sldMk cId="1433160174" sldId="276"/>
        </pc:sldMkLst>
        <pc:spChg chg="mod">
          <ac:chgData name="BLUM Esther" userId="S::esther.blum@laposte.fr::a9a49c88-56f8-4265-bd64-439c7b1ab762" providerId="AD" clId="Web-{610E7BEC-B3F3-4466-A2B0-0BC5BCAA5E49}" dt="2025-04-24T08:49:13.524" v="14" actId="20577"/>
          <ac:spMkLst>
            <pc:docMk/>
            <pc:sldMk cId="1433160174" sldId="276"/>
            <ac:spMk id="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3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1807" y="17"/>
            <a:ext cx="3171773" cy="479539"/>
          </a:xfrm>
          <a:prstGeom prst="rect">
            <a:avLst/>
          </a:prstGeom>
        </p:spPr>
        <p:txBody>
          <a:bodyPr vert="horz" lIns="91692" tIns="45847" rIns="91692" bIns="4584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C696018-B478-475A-B2DA-D07E9C6F34C8}" type="datetimeFigureOut">
              <a:rPr lang="fr-FR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20725"/>
            <a:ext cx="519747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92" tIns="45847" rIns="91692" bIns="4584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2836" y="4560091"/>
            <a:ext cx="5851180" cy="4320315"/>
          </a:xfrm>
          <a:prstGeom prst="rect">
            <a:avLst/>
          </a:prstGeom>
        </p:spPr>
        <p:txBody>
          <a:bodyPr vert="horz" lIns="91692" tIns="45847" rIns="91692" bIns="45847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3" y="9118689"/>
            <a:ext cx="3171773" cy="481027"/>
          </a:xfrm>
          <a:prstGeom prst="rect">
            <a:avLst/>
          </a:prstGeom>
        </p:spPr>
        <p:txBody>
          <a:bodyPr vert="horz" lIns="91692" tIns="45847" rIns="91692" bIns="4584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1807" y="9118689"/>
            <a:ext cx="3171773" cy="481027"/>
          </a:xfrm>
          <a:prstGeom prst="rect">
            <a:avLst/>
          </a:prstGeom>
        </p:spPr>
        <p:txBody>
          <a:bodyPr vert="horz" wrap="square" lIns="91692" tIns="45847" rIns="91692" bIns="458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62DE2E-98CA-425D-90A3-E40D3A3E68D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DE2E-98CA-425D-90A3-E40D3A3E68DA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506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2DE2E-98CA-425D-90A3-E40D3A3E68DA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431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70495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9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9195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72" b="1" i="0">
                <a:solidFill>
                  <a:srgbClr val="231F20"/>
                </a:solidFill>
                <a:latin typeface="Helvetica Neue Condensed Bold"/>
                <a:cs typeface="Helvetica Neue Condensed Bold"/>
              </a:defRPr>
            </a:lvl1pPr>
          </a:lstStyle>
          <a:p>
            <a:pPr marL="5758">
              <a:spcBef>
                <a:spcPts val="36"/>
              </a:spcBef>
            </a:pPr>
            <a:r>
              <a:rPr lang="fr-FR" spc="-5"/>
              <a:t>Affiche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363" b="0" i="0">
                <a:solidFill>
                  <a:srgbClr val="034EA2"/>
                </a:solidFill>
                <a:latin typeface="Montserrat"/>
                <a:cs typeface="Montserrat"/>
              </a:defRPr>
            </a:lvl1pPr>
          </a:lstStyle>
          <a:p>
            <a:pPr marL="5758" marR="34261">
              <a:spcBef>
                <a:spcPts val="59"/>
              </a:spcBef>
            </a:pPr>
            <a:r>
              <a:rPr lang="fr-FR"/>
              <a:t>La</a:t>
            </a:r>
            <a:r>
              <a:rPr lang="fr-FR" spc="-5"/>
              <a:t> </a:t>
            </a:r>
            <a:r>
              <a:rPr lang="fr-FR"/>
              <a:t>Poste</a:t>
            </a:r>
            <a:r>
              <a:rPr lang="fr-FR" spc="-5"/>
              <a:t> </a:t>
            </a:r>
            <a:r>
              <a:rPr lang="fr-FR"/>
              <a:t>–</a:t>
            </a:r>
            <a:r>
              <a:rPr lang="fr-FR" spc="-5"/>
              <a:t> </a:t>
            </a:r>
            <a:r>
              <a:rPr lang="fr-FR"/>
              <a:t>SA</a:t>
            </a:r>
            <a:r>
              <a:rPr lang="fr-FR" spc="-5"/>
              <a:t> </a:t>
            </a:r>
            <a:r>
              <a:rPr lang="fr-FR"/>
              <a:t>au</a:t>
            </a:r>
            <a:r>
              <a:rPr lang="fr-FR" spc="-5"/>
              <a:t> </a:t>
            </a:r>
            <a:r>
              <a:rPr lang="fr-FR"/>
              <a:t>capital</a:t>
            </a:r>
            <a:r>
              <a:rPr lang="fr-FR" spc="-5"/>
              <a:t> </a:t>
            </a:r>
            <a:r>
              <a:rPr lang="fr-FR"/>
              <a:t>de</a:t>
            </a:r>
            <a:r>
              <a:rPr lang="fr-FR" spc="-5"/>
              <a:t> </a:t>
            </a:r>
            <a:r>
              <a:rPr lang="fr-FR"/>
              <a:t>5</a:t>
            </a:r>
            <a:r>
              <a:rPr lang="fr-FR" spc="-5"/>
              <a:t> </a:t>
            </a:r>
            <a:r>
              <a:rPr lang="fr-FR"/>
              <a:t>857</a:t>
            </a:r>
            <a:r>
              <a:rPr lang="fr-FR" spc="-5"/>
              <a:t> </a:t>
            </a:r>
            <a:r>
              <a:rPr lang="fr-FR"/>
              <a:t>785</a:t>
            </a:r>
            <a:r>
              <a:rPr lang="fr-FR" spc="-5"/>
              <a:t> </a:t>
            </a:r>
            <a:r>
              <a:rPr lang="fr-FR"/>
              <a:t>892</a:t>
            </a:r>
            <a:r>
              <a:rPr lang="fr-FR" spc="-5"/>
              <a:t> </a:t>
            </a:r>
            <a:r>
              <a:rPr lang="fr-FR"/>
              <a:t>euros</a:t>
            </a:r>
            <a:r>
              <a:rPr lang="fr-FR" spc="-5"/>
              <a:t> </a:t>
            </a:r>
            <a:r>
              <a:rPr lang="fr-FR"/>
              <a:t>–</a:t>
            </a:r>
            <a:r>
              <a:rPr lang="fr-FR" spc="-5"/>
              <a:t> </a:t>
            </a:r>
            <a:r>
              <a:rPr lang="fr-FR"/>
              <a:t>356</a:t>
            </a:r>
            <a:r>
              <a:rPr lang="fr-FR" spc="-5"/>
              <a:t> </a:t>
            </a:r>
            <a:r>
              <a:rPr lang="fr-FR"/>
              <a:t>000</a:t>
            </a:r>
            <a:r>
              <a:rPr lang="fr-FR" spc="-5"/>
              <a:t> </a:t>
            </a:r>
            <a:r>
              <a:rPr lang="fr-FR"/>
              <a:t>000</a:t>
            </a:r>
            <a:r>
              <a:rPr lang="fr-FR" spc="-5"/>
              <a:t> </a:t>
            </a:r>
            <a:r>
              <a:rPr lang="fr-FR"/>
              <a:t>RCS</a:t>
            </a:r>
            <a:r>
              <a:rPr lang="fr-FR" spc="-5"/>
              <a:t> Paris </a:t>
            </a:r>
            <a:r>
              <a:rPr lang="fr-FR"/>
              <a:t>Siège</a:t>
            </a:r>
            <a:r>
              <a:rPr lang="fr-FR" spc="-7"/>
              <a:t> </a:t>
            </a:r>
            <a:r>
              <a:rPr lang="fr-FR"/>
              <a:t>social</a:t>
            </a:r>
            <a:r>
              <a:rPr lang="fr-FR" spc="-5"/>
              <a:t> </a:t>
            </a:r>
            <a:r>
              <a:rPr lang="fr-FR"/>
              <a:t>:</a:t>
            </a:r>
            <a:r>
              <a:rPr lang="fr-FR" spc="-5"/>
              <a:t> </a:t>
            </a:r>
            <a:r>
              <a:rPr lang="fr-FR"/>
              <a:t>9</a:t>
            </a:r>
            <a:r>
              <a:rPr lang="fr-FR" spc="-5"/>
              <a:t> </a:t>
            </a:r>
            <a:r>
              <a:rPr lang="fr-FR"/>
              <a:t>RUE</a:t>
            </a:r>
            <a:r>
              <a:rPr lang="fr-FR" spc="-7"/>
              <a:t> </a:t>
            </a:r>
            <a:r>
              <a:rPr lang="fr-FR"/>
              <a:t>DU</a:t>
            </a:r>
            <a:r>
              <a:rPr lang="fr-FR" spc="-5"/>
              <a:t> COLONEL </a:t>
            </a:r>
            <a:r>
              <a:rPr lang="fr-FR"/>
              <a:t>PIERRE</a:t>
            </a:r>
            <a:r>
              <a:rPr lang="fr-FR" spc="-5"/>
              <a:t> AVIA </a:t>
            </a:r>
            <a:r>
              <a:rPr lang="fr-FR"/>
              <a:t>–</a:t>
            </a:r>
            <a:r>
              <a:rPr lang="fr-FR" spc="-7"/>
              <a:t> </a:t>
            </a:r>
            <a:r>
              <a:rPr lang="fr-FR"/>
              <a:t>75015</a:t>
            </a:r>
            <a:r>
              <a:rPr lang="fr-FR" spc="-5"/>
              <a:t> PARIS</a:t>
            </a:r>
          </a:p>
          <a:p>
            <a:pPr marL="5758"/>
            <a:r>
              <a:rPr lang="fr-FR"/>
              <a:t>EMRG</a:t>
            </a:r>
            <a:r>
              <a:rPr lang="fr-FR" spc="-7"/>
              <a:t> </a:t>
            </a:r>
            <a:r>
              <a:rPr lang="fr-FR" spc="-11"/>
              <a:t>PACA-</a:t>
            </a:r>
            <a:r>
              <a:rPr lang="fr-FR"/>
              <a:t>CORSE</a:t>
            </a:r>
            <a:r>
              <a:rPr lang="fr-FR" spc="-5"/>
              <a:t> </a:t>
            </a:r>
            <a:r>
              <a:rPr lang="fr-FR"/>
              <a:t>-</a:t>
            </a:r>
            <a:r>
              <a:rPr lang="fr-FR" spc="-7"/>
              <a:t> </a:t>
            </a:r>
            <a:r>
              <a:rPr lang="fr-FR"/>
              <a:t>Crédit</a:t>
            </a:r>
            <a:r>
              <a:rPr lang="fr-FR" spc="-5"/>
              <a:t> </a:t>
            </a:r>
            <a:r>
              <a:rPr lang="fr-FR"/>
              <a:t>photo</a:t>
            </a:r>
            <a:r>
              <a:rPr lang="fr-FR" spc="-5"/>
              <a:t> </a:t>
            </a:r>
            <a:r>
              <a:rPr lang="fr-FR"/>
              <a:t>:</a:t>
            </a:r>
            <a:r>
              <a:rPr lang="fr-FR" spc="-7"/>
              <a:t> </a:t>
            </a:r>
            <a:r>
              <a:rPr lang="fr-FR"/>
              <a:t>Adobe</a:t>
            </a:r>
            <a:r>
              <a:rPr lang="fr-FR" spc="-5"/>
              <a:t> </a:t>
            </a:r>
            <a:r>
              <a:rPr lang="fr-FR"/>
              <a:t>Stock</a:t>
            </a:r>
            <a:r>
              <a:rPr lang="fr-FR" spc="-7"/>
              <a:t> </a:t>
            </a:r>
            <a:r>
              <a:rPr lang="fr-FR"/>
              <a:t>-</a:t>
            </a:r>
            <a:r>
              <a:rPr lang="fr-FR" spc="-5"/>
              <a:t> </a:t>
            </a:r>
            <a:r>
              <a:rPr lang="fr-FR"/>
              <a:t>Avril</a:t>
            </a:r>
            <a:r>
              <a:rPr lang="fr-FR" spc="-5"/>
              <a:t> </a:t>
            </a:r>
            <a:r>
              <a:rPr lang="fr-FR"/>
              <a:t>2024</a:t>
            </a:r>
            <a:r>
              <a:rPr lang="fr-FR" spc="-7"/>
              <a:t> </a:t>
            </a:r>
            <a:r>
              <a:rPr lang="fr-FR"/>
              <a:t>-</a:t>
            </a:r>
            <a:r>
              <a:rPr lang="fr-FR" spc="-5"/>
              <a:t> </a:t>
            </a:r>
            <a:r>
              <a:rPr lang="fr-FR"/>
              <a:t>PRC</a:t>
            </a:r>
            <a:r>
              <a:rPr lang="fr-FR" spc="-5"/>
              <a:t> </a:t>
            </a:r>
            <a:r>
              <a:rPr lang="fr-FR" spc="-9"/>
              <a:t>PACA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26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29790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37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5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0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6222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730297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57272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5743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7124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3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65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4025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6461CBB-4C0C-470D-847A-D852A5E5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009261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613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4AF233-EE1D-44FC-9EA4-B41E7B0FA1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A10E9-DF38-4BD0-8246-980001F4D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648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46C7650-6C61-48D0-829C-B8432DBA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59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2027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011AB2F4-6E98-437F-93B3-7480D705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119439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99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04847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7550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52FA9A5F-7652-4AE3-9131-EB6893AA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13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C4FBD3D-282F-4BD5-B39C-11DF55D2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694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775409C-B406-432E-B42F-49E3C8AEF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80432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92C8634-0936-4F06-81C7-C4D16C9D1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5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8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92989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778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7C88EF9-CF12-4D4B-BBFE-B8551B67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8" cy="4699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2294CA-CB1B-40C0-B018-795579471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98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3D408108-6915-4533-B0F3-015048570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5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0876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99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F59E5750-C5C1-4775-A5F4-74F7198F5A5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306956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2277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141850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5E6D991-6AC3-41BA-BD94-67D1956BE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28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0A751F2-D8ED-45B8-B8CC-6430981BD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085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319EFE-D536-40DA-8C5D-CA32ADAA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5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76913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638C4610-9B6C-4B79-8212-E1277B038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2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803061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18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77DDCE6-6692-475A-A995-D0CC8C06F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578B7E5-0F89-44DF-B5AA-3205E7E6F2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858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86128B2-5975-444A-847D-EE7FAB373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2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Atelier  / Date de dernière mise à jour par le porteur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7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7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2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0" y="4427674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99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415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7079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du graphique 7">
            <a:extLst>
              <a:ext uri="{FF2B5EF4-FFF2-40B4-BE49-F238E27FC236}">
                <a16:creationId xmlns:a16="http://schemas.microsoft.com/office/drawing/2014/main" id="{C2E71DD0-9C3D-484B-9611-63D334EE7BA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688053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0454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>
                <a:solidFill>
                  <a:srgbClr val="003DA5"/>
                </a:solidFill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06524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A1A46CC-A089-47D3-9DCC-8A40447B4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810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167E34F-9E04-4BFF-AA1D-C847F864F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Date de dernière mise à jour par porteur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>
                <a:solidFill>
                  <a:srgbClr val="FFCB05"/>
                </a:solidFill>
              </a:rPr>
              <a:t>Atelier  / Date de dernière mise à jour par le porteur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5CF018-3058-4F85-B70C-105277F9FE2A}" type="slidenum">
              <a:rPr lang="fr-FR" smtClean="0">
                <a:solidFill>
                  <a:srgbClr val="FFCB05"/>
                </a:solidFill>
              </a:rPr>
              <a:pPr/>
              <a:t>‹N°›</a:t>
            </a:fld>
            <a:endParaRPr lang="fr-FR">
              <a:solidFill>
                <a:srgbClr val="FFCB0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2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72D43AA-F02F-4708-9E68-442AC935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265091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72634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197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74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1" y="142082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1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7" y="1550741"/>
            <a:ext cx="4442222" cy="4305600"/>
          </a:xfrm>
        </p:spPr>
        <p:txBody>
          <a:bodyPr anchor="ctr"/>
          <a:lstStyle>
            <a:lvl1pPr algn="ctr">
              <a:defRPr sz="1138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99796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72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487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026389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67444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13489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7569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027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5335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5796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3491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5" y="142082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3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772079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08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31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8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03360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409575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270283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25634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984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3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606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2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1285876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8">
                <a:solidFill>
                  <a:schemeClr val="tx1"/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10201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6867B9-D1C8-424C-9A6E-FE4B8545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557ED-20C1-492E-9DB7-15BF8A14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254" y="3583504"/>
            <a:ext cx="8921250" cy="720000"/>
          </a:xfrm>
        </p:spPr>
        <p:txBody>
          <a:bodyPr>
            <a:noAutofit/>
          </a:bodyPr>
          <a:lstStyle>
            <a:lvl1pPr marL="0" indent="0" algn="r">
              <a:buNone/>
              <a:defRPr sz="1787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371464" indent="0" algn="ctr">
              <a:buNone/>
              <a:defRPr sz="1625"/>
            </a:lvl2pPr>
            <a:lvl3pPr marL="742927" indent="0" algn="ctr">
              <a:buNone/>
              <a:defRPr sz="1462"/>
            </a:lvl3pPr>
            <a:lvl4pPr marL="1114391" indent="0" algn="ctr">
              <a:buNone/>
              <a:defRPr sz="1300"/>
            </a:lvl4pPr>
            <a:lvl5pPr marL="1485854" indent="0" algn="ctr">
              <a:buNone/>
              <a:defRPr sz="1300"/>
            </a:lvl5pPr>
            <a:lvl6pPr marL="1857318" indent="0" algn="ctr">
              <a:buNone/>
              <a:defRPr sz="1300"/>
            </a:lvl6pPr>
            <a:lvl7pPr marL="2228781" indent="0" algn="ctr">
              <a:buNone/>
              <a:defRPr sz="1300"/>
            </a:lvl7pPr>
            <a:lvl8pPr marL="2600245" indent="0" algn="ctr">
              <a:buNone/>
              <a:defRPr sz="1300"/>
            </a:lvl8pPr>
            <a:lvl9pPr marL="2971709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87433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517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A3C28F0-2A3E-48B8-8E6E-32F0C7DEE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3683" y="2159000"/>
            <a:ext cx="8187929" cy="469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DA4B9A-7D07-4389-9526-0E13E090D3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C036B80-8596-40C5-9403-82DF681AD58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1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D047C62-8D97-451E-82F6-1C0CF7F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33313E-A1D1-4E33-870B-8294F1ED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BC759D-0F33-49D5-AE83-E3A08B5D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48" y="1016795"/>
            <a:ext cx="9067500" cy="1800000"/>
          </a:xfrm>
        </p:spPr>
        <p:txBody>
          <a:bodyPr anchor="b">
            <a:noAutofit/>
          </a:bodyPr>
          <a:lstStyle>
            <a:lvl1pPr algn="r">
              <a:defRPr sz="3656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6F6951-4184-4913-9147-C398D5400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648" y="2806699"/>
            <a:ext cx="9067500" cy="1440000"/>
          </a:xfrm>
        </p:spPr>
        <p:txBody>
          <a:bodyPr>
            <a:noAutofit/>
          </a:bodyPr>
          <a:lstStyle>
            <a:lvl1pPr marL="0" indent="0" algn="r">
              <a:buNone/>
              <a:defRPr sz="2844" cap="none" baseline="0">
                <a:solidFill>
                  <a:schemeClr val="tx1"/>
                </a:solidFill>
              </a:defRPr>
            </a:lvl1pPr>
            <a:lvl2pPr marL="37146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27" indent="0">
              <a:buNone/>
              <a:defRPr sz="1462">
                <a:solidFill>
                  <a:schemeClr val="tx1">
                    <a:tint val="75000"/>
                  </a:schemeClr>
                </a:solidFill>
              </a:defRPr>
            </a:lvl3pPr>
            <a:lvl4pPr marL="11143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8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7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2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7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2C6319-4719-428A-91E6-301A2F33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EB618-24E5-4C5A-A185-0531E24E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BEC91FD-4451-40E3-8208-33D1A68BBEAB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9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sché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6C531-2CFB-4E5B-8F66-A1517601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7025" y="6239665"/>
            <a:ext cx="117000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46" y="6239665"/>
            <a:ext cx="3656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2803" y="6239665"/>
            <a:ext cx="497250" cy="25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70D1060D-2845-4144-883B-A2BF2FE0E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9408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23B956B5-20F2-47B3-9EEA-CAA78A437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363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63D39F0F-5737-4566-A26A-A46A77C809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3231" y="4427673"/>
            <a:ext cx="944115" cy="347747"/>
          </a:xfrm>
        </p:spPr>
        <p:txBody>
          <a:bodyPr>
            <a:noAutofit/>
          </a:bodyPr>
          <a:lstStyle>
            <a:lvl1pPr algn="ctr">
              <a:defRPr sz="1544">
                <a:solidFill>
                  <a:schemeClr val="tx1"/>
                </a:solidFill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fr-FR"/>
              <a:t>Année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3C966F48-A6A1-4B57-A2E0-1AF4AAE38B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400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3BCC55BE-B085-4A03-9211-B19A9DC9F9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0354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ECAAB81B-E981-40D2-A505-46617FC65F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08225" y="3059516"/>
            <a:ext cx="2794129" cy="504000"/>
          </a:xfrm>
        </p:spPr>
        <p:txBody>
          <a:bodyPr>
            <a:noAutofit/>
          </a:bodyPr>
          <a:lstStyle>
            <a:lvl1pPr algn="ctr">
              <a:defRPr sz="1056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18F2F89-E71C-4246-9083-C454701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FCB1399-8C9B-4E59-BFEA-F2F0D807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79" y="1176341"/>
            <a:ext cx="9213750" cy="1692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4155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2" y="142083"/>
            <a:ext cx="9213749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52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1DBB2F51-53BE-4976-88F0-FE68A35A7FE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81578" y="1550741"/>
            <a:ext cx="4442222" cy="4305600"/>
          </a:xfrm>
        </p:spPr>
        <p:txBody>
          <a:bodyPr anchor="ctr"/>
          <a:lstStyle>
            <a:lvl1pPr algn="ctr">
              <a:defRPr sz="1137"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485392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66" y="142083"/>
            <a:ext cx="4484765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E98122-8C3C-4E49-8774-FCDAD1D0D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64" y="1176341"/>
            <a:ext cx="4484765" cy="46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2" y="742951"/>
            <a:ext cx="4441578" cy="4305300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531151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vec un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140DD-45D1-41A7-B14C-E4BFEA0E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49" y="142083"/>
            <a:ext cx="9213750" cy="108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F698E6-47E6-4E2A-8AF8-D2BE831F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EA72B-71AE-4A88-A0CE-87AB4433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D7E5-260E-4F34-BA9D-B88ABCAF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0FF9319A-A8B5-4490-878A-08277E51713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1483" y="1285877"/>
            <a:ext cx="9172318" cy="4570465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37">
                <a:solidFill>
                  <a:schemeClr val="tx1"/>
                </a:solidFill>
              </a:defRPr>
            </a:lvl1pPr>
            <a:lvl2pPr marL="371464" indent="0">
              <a:buNone/>
              <a:defRPr sz="2275"/>
            </a:lvl2pPr>
            <a:lvl3pPr marL="742927" indent="0">
              <a:buNone/>
              <a:defRPr sz="1950"/>
            </a:lvl3pPr>
            <a:lvl4pPr marL="1114391" indent="0">
              <a:buNone/>
              <a:defRPr sz="1625"/>
            </a:lvl4pPr>
            <a:lvl5pPr marL="1485854" indent="0">
              <a:buNone/>
              <a:defRPr sz="1625"/>
            </a:lvl5pPr>
            <a:lvl6pPr marL="1857318" indent="0">
              <a:buNone/>
              <a:defRPr sz="1625"/>
            </a:lvl6pPr>
            <a:lvl7pPr marL="2228781" indent="0">
              <a:buNone/>
              <a:defRPr sz="1625"/>
            </a:lvl7pPr>
            <a:lvl8pPr marL="2600245" indent="0">
              <a:buNone/>
              <a:defRPr sz="1625"/>
            </a:lvl8pPr>
            <a:lvl9pPr marL="2971709" indent="0">
              <a:buNone/>
              <a:defRPr sz="1625"/>
            </a:lvl9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6336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379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674A91-9338-4837-8DA3-31951353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87663B-2831-C04E-A854-9DAD74294853}" type="datetimeFigureOut">
              <a:rPr lang="fr-FR" smtClean="0">
                <a:solidFill>
                  <a:srgbClr val="003DA5"/>
                </a:solidFill>
              </a:rPr>
              <a:pPr/>
              <a:t>25/04/2025</a:t>
            </a:fld>
            <a:endParaRPr lang="fr-FR">
              <a:solidFill>
                <a:srgbClr val="003DA5"/>
              </a:solidFill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03DA5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07C266-F1CF-294A-8189-F3E573259E34}" type="slidenum">
              <a:rPr lang="fr-FR" smtClean="0">
                <a:solidFill>
                  <a:srgbClr val="003DA5"/>
                </a:solidFill>
              </a:rPr>
              <a:pPr/>
              <a:t>‹N°›</a:t>
            </a:fld>
            <a:endParaRPr lang="fr-FR">
              <a:solidFill>
                <a:srgbClr val="003DA5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A70F730-134D-4BCA-9FEE-F0F624457B26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6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rase en exergue avec fond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rré&#10;&#10;Description générée automatiquement">
            <a:extLst>
              <a:ext uri="{FF2B5EF4-FFF2-40B4-BE49-F238E27FC236}">
                <a16:creationId xmlns:a16="http://schemas.microsoft.com/office/drawing/2014/main" id="{E28E5B9E-76C4-4945-974F-56E7B36DA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CA7D5-9ADC-4DCE-8CFF-00E8C5A0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250" y="551164"/>
            <a:ext cx="9067500" cy="4680000"/>
          </a:xfrm>
        </p:spPr>
        <p:txBody>
          <a:bodyPr anchor="ctr">
            <a:noAutofit/>
          </a:bodyPr>
          <a:lstStyle>
            <a:lvl1pPr algn="ctr">
              <a:defRPr sz="2844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335C1-09C4-4AAE-B67C-9255526B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EDB20-CAF4-4B29-AE1C-2ED6927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14C757-0634-4B8B-97D4-1EAF210D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DA88185-D0DB-4141-94D5-8F3293D6B70F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820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BB4171D-494C-4AF7-9AF7-C5764BD48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C3B059D-A96B-48E7-86FA-C61786A86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254" y="327600"/>
            <a:ext cx="8921250" cy="3240000"/>
          </a:xfrm>
        </p:spPr>
        <p:txBody>
          <a:bodyPr anchor="b">
            <a:noAutofit/>
          </a:bodyPr>
          <a:lstStyle>
            <a:lvl1pPr algn="r">
              <a:defRPr sz="4875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684387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Titre et contenu_ E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9560" y="199611"/>
            <a:ext cx="8915400" cy="224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462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86100" y="1133613"/>
            <a:ext cx="9133800" cy="48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SzPct val="130000"/>
              <a:defRPr sz="1462"/>
            </a:lvl1pPr>
            <a:lvl2pPr>
              <a:buClr>
                <a:schemeClr val="accent6"/>
              </a:buClr>
              <a:defRPr sz="1300"/>
            </a:lvl2pPr>
            <a:lvl3pPr>
              <a:defRPr sz="1137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5661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A026CA-B994-4AC0-A896-928A05D5BC13}" type="datetimeFigureOut">
              <a:rPr lang="fr-FR" smtClean="0"/>
              <a:pPr>
                <a:defRPr/>
              </a:pPr>
              <a:t>25/04/2025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88DF12AF-35D4-4DE5-8031-658E482282C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IPCMContentMarking" descr="{&quot;HashCode&quot;:722694439,&quot;Placement&quot;:&quot;Footer&quot;}"/>
          <p:cNvSpPr txBox="1"/>
          <p:nvPr userDrawn="1"/>
        </p:nvSpPr>
        <p:spPr>
          <a:xfrm>
            <a:off x="4509981" y="6595656"/>
            <a:ext cx="8860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218994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82" r:id="rId12"/>
  </p:sldLayoutIdLst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50EDF8D-0625-44EE-B591-266A111B8D9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855791E-DA24-47D8-9D47-B141A23037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2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79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r>
              <a:rPr lang="fr-FR"/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fld id="{D95CF018-3058-4F85-B70C-105277F9FE2A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0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50" rtl="0" eaLnBrk="1" latinLnBrk="0" hangingPunct="1">
        <a:lnSpc>
          <a:spcPct val="100000"/>
        </a:lnSpc>
        <a:spcBef>
          <a:spcPts val="1138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50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5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500" indent="-146250" algn="l" defTabSz="742950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3F418ED-72C8-434D-9492-BF90981C9C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3DA5"/>
                </a:solidFill>
                <a:latin typeface="Montserrat"/>
                <a:cs typeface="+mn-cs"/>
              </a:rPr>
              <a:t>Date de dernière mise à jour par porteur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srgbClr val="003DA5"/>
                </a:solidFill>
                <a:latin typeface="Montserrat"/>
                <a:cs typeface="+mn-cs"/>
              </a:rPr>
              <a:t>Atelier  / Date de dernière mise à jour par le porteur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742927" fontAlgn="auto">
              <a:spcBef>
                <a:spcPts val="0"/>
              </a:spcBef>
              <a:spcAft>
                <a:spcPts val="0"/>
              </a:spcAft>
            </a:pPr>
            <a:fld id="{D95CF018-3058-4F85-B70C-105277F9FE2A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742927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7887663B-2831-C04E-A854-9DAD74294853}" type="datetimeFigureOut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25/04/2025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5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7887663B-2831-C04E-A854-9DAD74294853}" type="datetimeFigureOut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25/04/2025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F62C4F5-15C6-4FEA-93AB-A9418BE6845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1272" y="5877771"/>
            <a:ext cx="918061" cy="73734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9F7212-A1FA-4861-B5CD-C386F777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9" y="142083"/>
            <a:ext cx="9213750" cy="108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262299-F215-4257-ACBB-DF26C8F6E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080" y="1176341"/>
            <a:ext cx="9213749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DD061-AE4A-48D9-821D-97A6069D6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000" y="6239665"/>
            <a:ext cx="117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975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7887663B-2831-C04E-A854-9DAD74294853}" type="datetimeFigureOut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25/04/2025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6EA26-CA2F-4CA1-8392-15AE47B0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246" y="6239665"/>
            <a:ext cx="3656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 cap="none" baseline="0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7BEB3-C1F1-4BED-BFCE-26587CE4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2803" y="6239665"/>
            <a:ext cx="49725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975" b="1">
                <a:solidFill>
                  <a:schemeClr val="tx1"/>
                </a:solidFill>
              </a:defRPr>
            </a:lvl1pPr>
          </a:lstStyle>
          <a:p>
            <a:pPr defTabSz="495285" fontAlgn="auto">
              <a:spcBef>
                <a:spcPts val="0"/>
              </a:spcBef>
              <a:spcAft>
                <a:spcPts val="0"/>
              </a:spcAft>
            </a:pPr>
            <a:fld id="{2607C266-F1CF-294A-8189-F3E573259E34}" type="slidenum">
              <a:rPr lang="fr-FR" smtClean="0">
                <a:solidFill>
                  <a:srgbClr val="003DA5"/>
                </a:solidFill>
                <a:latin typeface="Montserrat"/>
                <a:cs typeface="+mn-cs"/>
              </a:rPr>
              <a:pPr defTabSz="495285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srgbClr val="003DA5"/>
              </a:solidFill>
              <a:latin typeface="Montserrat"/>
              <a:cs typeface="+mn-cs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9D9E7E6-F91F-4C43-9E3B-DF1590005598}"/>
              </a:ext>
            </a:extLst>
          </p:cNvPr>
          <p:cNvCxnSpPr/>
          <p:nvPr/>
        </p:nvCxnSpPr>
        <p:spPr>
          <a:xfrm>
            <a:off x="538126" y="6376031"/>
            <a:ext cx="43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742927" rtl="0" eaLnBrk="1" latinLnBrk="0" hangingPunct="1">
        <a:lnSpc>
          <a:spcPct val="100000"/>
        </a:lnSpc>
        <a:spcBef>
          <a:spcPct val="0"/>
        </a:spcBef>
        <a:buNone/>
        <a:defRPr sz="2519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742927" rtl="0" eaLnBrk="1" latinLnBrk="0" hangingPunct="1">
        <a:lnSpc>
          <a:spcPct val="100000"/>
        </a:lnSpc>
        <a:spcBef>
          <a:spcPts val="1137"/>
        </a:spcBef>
        <a:spcAft>
          <a:spcPts val="569"/>
        </a:spcAft>
        <a:buFont typeface="Arial" panose="020B0604020202020204" pitchFamily="34" charset="0"/>
        <a:buNone/>
        <a:defRPr sz="1869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0" indent="0" algn="l" defTabSz="742927" rtl="0" eaLnBrk="1" latinLnBrk="0" hangingPunct="1">
        <a:lnSpc>
          <a:spcPct val="100000"/>
        </a:lnSpc>
        <a:spcBef>
          <a:spcPts val="0"/>
        </a:spcBef>
        <a:spcAft>
          <a:spcPts val="569"/>
        </a:spcAft>
        <a:buFont typeface="Arial" panose="020B0604020202020204" pitchFamily="34" charset="0"/>
        <a:buNone/>
        <a:defRPr sz="1219" kern="1200">
          <a:solidFill>
            <a:schemeClr val="tx1"/>
          </a:solidFill>
          <a:latin typeface="+mn-lt"/>
          <a:ea typeface="+mn-ea"/>
          <a:cs typeface="+mn-cs"/>
        </a:defRPr>
      </a:lvl3pPr>
      <a:lvl4pPr marL="146246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•"/>
        <a:defRPr sz="1219" kern="1200">
          <a:solidFill>
            <a:schemeClr val="tx1"/>
          </a:solidFill>
          <a:latin typeface="+mn-lt"/>
          <a:ea typeface="+mn-ea"/>
          <a:cs typeface="+mn-cs"/>
        </a:defRPr>
      </a:lvl4pPr>
      <a:lvl5pPr marL="292491" indent="-146246" algn="l" defTabSz="742927" rtl="0" eaLnBrk="1" latinLnBrk="0" hangingPunct="1">
        <a:lnSpc>
          <a:spcPct val="100000"/>
        </a:lnSpc>
        <a:spcBef>
          <a:spcPts val="0"/>
        </a:spcBef>
        <a:buFont typeface="Montserrat" panose="02000505000000020004" pitchFamily="2" charset="0"/>
        <a:buChar char="–"/>
        <a:defRPr sz="1219" kern="1200">
          <a:solidFill>
            <a:schemeClr val="tx1"/>
          </a:solidFill>
          <a:latin typeface="+mn-lt"/>
          <a:ea typeface="+mn-ea"/>
          <a:cs typeface="+mn-cs"/>
        </a:defRPr>
      </a:lvl5pPr>
      <a:lvl6pPr marL="204305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513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5977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440" indent="-185732" algn="l" defTabSz="74292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6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27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39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854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318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781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245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709" algn="l" defTabSz="742927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.laposte.fr/" TargetMode="External"/><Relationship Id="rId7" Type="http://schemas.openxmlformats.org/officeDocument/2006/relationships/hyperlink" Target="https://laposte.sharepoint.com/sites/hubpointcom1-filieres/EMR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legroupelaposte.csod.com/ui/lms-learner-home/home?tab_page_id=-200300006&amp;tab_id=-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20cf2d5-0ea6-4829-ad01-014e16238e21" TargetMode="External"/><Relationship Id="rId3" Type="http://schemas.openxmlformats.org/officeDocument/2006/relationships/hyperlink" Target="https://legroupelaposte.csod.com/ui/lms-learning-details/app/event/3ea92240-79f7-4947-9e81-71bd7ccfbc55" TargetMode="External"/><Relationship Id="rId7" Type="http://schemas.openxmlformats.org/officeDocument/2006/relationships/hyperlink" Target="https://legroupelaposte.csod.com/ui/lms-learning-details/app/event/5ef8d0a5-8d3b-4059-8fad-874e6294bd6f" TargetMode="External"/><Relationship Id="rId2" Type="http://schemas.openxmlformats.org/officeDocument/2006/relationships/hyperlink" Target="https://legroupelaposte.csod.com/ui/lms-learning-details/app/event/ffc0582e-74a7-4de5-af89-dc1deea4e86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priam.groupe.extra.laposte.fr/samlv2/SSOIDPInit/CSOD?spEntityID=https://legroupelaposte.csod.com&amp;NameIDFormat=unspecified&amp;rsrcLevel=1&amp;RelayState=https://legroupelaposte.csod.com/DeepLink/ProcessRedirect.aspx?module%3dlodetails%26lo%3d962c6ddd-9ca1-40e9-8590-126319a20122" TargetMode="External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hyperlink" Target="https://legroupelaposte.csod.com/ui/lms-learning-details/app/event/832b7bd6-431e-4e80-9ae5-da6eaf01d3b0" TargetMode="External"/><Relationship Id="rId10" Type="http://schemas.openxmlformats.org/officeDocument/2006/relationships/hyperlink" Target="https://legroupelaposte.csod.com/ui/lms-learning-details/app/event/f6ac8abc-806c-494e-b81e-52518460d663" TargetMode="External"/><Relationship Id="rId4" Type="http://schemas.openxmlformats.org/officeDocument/2006/relationships/hyperlink" Target="https://legroupelaposte.csod.com/ui/lms-learning-details/app/event/b1e6fe00-31c3-4959-85d2-7d23da64554d" TargetMode="External"/><Relationship Id="rId9" Type="http://schemas.openxmlformats.org/officeDocument/2006/relationships/hyperlink" Target="https://legroupelaposte.csod.com/ui/lms-learning-details/app/event/6c481d10-fe27-4851-8201-23d0e5dd826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course/62027fa0-7922-45eb-98c6-87b9b1b15780" TargetMode="External"/><Relationship Id="rId18" Type="http://schemas.openxmlformats.org/officeDocument/2006/relationships/hyperlink" Target="https://legroupelaposte.csod.com/ui/lms-learning-details/app/event/1698e5d4-f20d-48f3-845e-9eef3b19223f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f8712f43-f492-4ee9-b600-4a4a645aaa91" TargetMode="External"/><Relationship Id="rId17" Type="http://schemas.openxmlformats.org/officeDocument/2006/relationships/hyperlink" Target="https://legroupelaposte.csod.com/ui/lms-learning-details/app/course/e75ed415-bc35-4666-b42a-df4d5fcfd088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a3a53cb9-66b7-4dfa-bb34-dc43b74595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44d8cdc0-abe2-4a0c-90be-1ac3ff601948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event/a162f40e-9b06-407e-a028-5670aab98f8c" TargetMode="External"/><Relationship Id="rId10" Type="http://schemas.openxmlformats.org/officeDocument/2006/relationships/image" Target="../media/image27.png"/><Relationship Id="rId19" Type="http://schemas.openxmlformats.org/officeDocument/2006/relationships/hyperlink" Target="https://legroupelaposte.csod.com/ui/lms-learning-details/app/event/f168ecf0-a355-4c1d-9862-91afad3f654e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legroupelaposte.csod.com/ui/lms-learning-details/app/event/c2835039-21dd-43b5-9a31-a95ec1c263d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e0839bf0-6ef8-41c9-8a4d-7aebfc9075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746030c9-abd9-425c-bc06-bca458637737" TargetMode="External"/><Relationship Id="rId3" Type="http://schemas.openxmlformats.org/officeDocument/2006/relationships/hyperlink" Target="https://legroupelaposte.csod.com/ui/lms-learning-details/app/event/4b9985b1-6db6-499e-91cc-3ade1716f67c" TargetMode="External"/><Relationship Id="rId7" Type="http://schemas.openxmlformats.org/officeDocument/2006/relationships/hyperlink" Target="https://legroupelaposte.csod.com/ui/lms-learning-details/app/event/41059c94-6ecb-4235-b1f5-9c28eb7536d7" TargetMode="External"/><Relationship Id="rId12" Type="http://schemas.openxmlformats.org/officeDocument/2006/relationships/hyperlink" Target="https://legroupelaposte.csod.com/ui/lms-learning-details/app/curriculum/62300d94-5dff-43dd-9e73-3b15356b8b21" TargetMode="External"/><Relationship Id="rId2" Type="http://schemas.openxmlformats.org/officeDocument/2006/relationships/hyperlink" Target="https://legroupelaposte.csod.com/ui/lms-learning-details/app/event/1add2f01-d795-4d2b-9aa8-991fc9808b4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646b9ba7-2d00-40b8-8515-23d8d82e830a" TargetMode="External"/><Relationship Id="rId11" Type="http://schemas.openxmlformats.org/officeDocument/2006/relationships/hyperlink" Target="https://legroupelaposte.csod.com/ui/lms-learning-details/app/event/de5ef75f-cbbb-4632-8903-dd590dddf515" TargetMode="External"/><Relationship Id="rId5" Type="http://schemas.openxmlformats.org/officeDocument/2006/relationships/hyperlink" Target="https://legroupelaposte.csod.com/ui/lms-learning-details/app/event/e64b8374-35fe-47ff-a058-562b59954b59" TargetMode="External"/><Relationship Id="rId10" Type="http://schemas.openxmlformats.org/officeDocument/2006/relationships/hyperlink" Target="https://legroupelaposte.csod.com/ui/lms-learning-details/app/event/2ab3e10c-90e3-43d9-b9e5-4e15f8006979" TargetMode="External"/><Relationship Id="rId4" Type="http://schemas.openxmlformats.org/officeDocument/2006/relationships/hyperlink" Target="https://legroupelaposte.csod.com/ui/lms-learning-details/app/event/fdbbf135-05fd-4b41-b4c5-de878915c98b" TargetMode="External"/><Relationship Id="rId9" Type="http://schemas.openxmlformats.org/officeDocument/2006/relationships/hyperlink" Target="https://legroupelaposte.csod.com/ui/lms-learning-details/app/event/960a56f7-e97d-4fca-b155-a4c218bb47c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68f67871-8721-4b4e-a2f9-36ab318708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.laposte.fr/contact-region?region=8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BC31-FDE0-741B-F7BF-F0A55FC6E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3138CB1-F407-A446-6FA7-57A423EC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50"/>
              <a:t>Les ateliers collectifs de l’EMRG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08F9E6-84F6-4E66-8C9B-F4EFD3EF5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r-FR" sz="2800"/>
              <a:t>Pour des animations en présence et à distance, disponibles toute l’année ! 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24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5510" y="1319975"/>
            <a:ext cx="3613600" cy="2567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>
                <a:solidFill>
                  <a:srgbClr val="ED7322"/>
                </a:solidFill>
                <a:latin typeface="Montserrat"/>
                <a:ea typeface="Verdana"/>
                <a:cs typeface="Verdana" panose="020B0604030504040204" pitchFamily="34" charset="0"/>
              </a:rPr>
              <a:t>Inscription aux ateliers avec l’accord du manager via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45" y="3925166"/>
            <a:ext cx="1043391" cy="402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542" y="4334747"/>
            <a:ext cx="2160240" cy="2755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7345" indent="-34734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100">
                <a:latin typeface="Calibri"/>
                <a:ea typeface="Calibri" panose="020F0502020204030204" pitchFamily="34" charset="0"/>
                <a:cs typeface="Calibri"/>
                <a:hlinkClick r:id="rId3"/>
              </a:rPr>
              <a:t>https://www.rh.laposte.fr/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684379" y="6310477"/>
            <a:ext cx="4693493" cy="4337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000" i="1">
                <a:latin typeface="Montserrat"/>
                <a:ea typeface="Verdana"/>
                <a:cs typeface="Verdana"/>
              </a:rPr>
              <a:t>Les ateliers présentiels font l’objet d’un code BOFORM et peuvent être pris en charge au titre de la formation continue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5732" y="3531518"/>
            <a:ext cx="48343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ctr">
              <a:buFont typeface="Arial"/>
              <a:buChar char="•"/>
              <a:defRPr/>
            </a:pPr>
            <a:r>
              <a:rPr lang="fr-FR" altLang="fr-FR" sz="1000" b="1">
                <a:solidFill>
                  <a:srgbClr val="003DA5"/>
                </a:solidFill>
                <a:latin typeface="Montserrat"/>
                <a:ea typeface="Verdana"/>
                <a:cs typeface="Calibri"/>
              </a:rPr>
              <a:t>Retrouvez l’ensemble des informations et actions pour accompagner votre </a:t>
            </a:r>
            <a:r>
              <a:rPr lang="fr-FR" altLang="fr-FR" sz="1000" b="1">
                <a:solidFill>
                  <a:srgbClr val="003DA5"/>
                </a:solidFill>
                <a:latin typeface="Montserrat"/>
                <a:ea typeface="Verdana"/>
                <a:cs typeface="Verdana" panose="020B0604030504040204" pitchFamily="34" charset="0"/>
              </a:rPr>
              <a:t>projet sur :</a:t>
            </a:r>
            <a:endParaRPr lang="fr-FR"/>
          </a:p>
        </p:txBody>
      </p:sp>
      <p:pic>
        <p:nvPicPr>
          <p:cNvPr id="9" name="Image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66" y="1636670"/>
            <a:ext cx="1981318" cy="46015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61727" y="2182204"/>
            <a:ext cx="6411194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ctr">
              <a:buFont typeface="Arial"/>
              <a:buChar char="•"/>
            </a:pP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</a:rPr>
              <a:t>Retrouvez plus de dates et de thématiques en distanciel (Teams) dans </a:t>
            </a:r>
            <a:r>
              <a:rPr lang="fr-FR" sz="1050" b="1" err="1">
                <a:latin typeface="Montserrat"/>
                <a:ea typeface="Verdana"/>
                <a:cs typeface="Verdana" panose="020B0604030504040204" pitchFamily="34" charset="0"/>
              </a:rPr>
              <a:t>maformation</a:t>
            </a:r>
            <a:endParaRPr lang="fr-FR" sz="1050" b="1">
              <a:latin typeface="Montserrat"/>
              <a:ea typeface="Verdana"/>
              <a:cs typeface="Verdana" panose="020B0604030504040204" pitchFamily="34" charset="0"/>
            </a:endParaRPr>
          </a:p>
          <a:p>
            <a:pPr algn="ctr"/>
            <a:endParaRPr lang="fr-FR" sz="1050" b="1"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050" b="1">
                <a:latin typeface="Montserrat"/>
                <a:ea typeface="Verdana"/>
                <a:cs typeface="Verdana" panose="020B0604030504040204" pitchFamily="34" charset="0"/>
              </a:rPr>
              <a:t>Pour y accéder, suivez ce lien </a:t>
            </a: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  <a:hlinkClick r:id="rId4"/>
              </a:rPr>
              <a:t>https://</a:t>
            </a:r>
            <a:r>
              <a:rPr lang="fr-FR" sz="1050" b="1">
                <a:latin typeface="Montserrat"/>
                <a:ea typeface="Verdana"/>
                <a:cs typeface="Calibri"/>
                <a:hlinkClick r:id="rId4"/>
              </a:rPr>
              <a:t>legroupelaposte</a:t>
            </a: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  <a:hlinkClick r:id="rId4"/>
              </a:rPr>
              <a:t>.</a:t>
            </a:r>
            <a:r>
              <a:rPr lang="fr-FR" sz="1050" b="1">
                <a:latin typeface="Montserrat"/>
                <a:ea typeface="Verdana"/>
                <a:cs typeface="Calibri"/>
                <a:hlinkClick r:id="rId4"/>
              </a:rPr>
              <a:t>csod.com</a:t>
            </a:r>
            <a:r>
              <a:rPr lang="fr-FR" sz="1050" b="1">
                <a:latin typeface="Montserrat"/>
                <a:ea typeface="Verdana"/>
                <a:cs typeface="Verdana" panose="020B0604030504040204" pitchFamily="34" charset="0"/>
                <a:hlinkClick r:id="rId4"/>
              </a:rPr>
              <a:t>/</a:t>
            </a:r>
          </a:p>
          <a:p>
            <a:pPr algn="ctr"/>
            <a:endParaRPr lang="fr-FR" sz="1050" b="1"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1050" b="1">
                <a:latin typeface="Montserrat"/>
                <a:ea typeface="Verdana"/>
                <a:cs typeface="Verdana" panose="020B0604030504040204" pitchFamily="34" charset="0"/>
              </a:rPr>
              <a:t>puis tapez votre mot clé dans le champ de recherche (un lien Teams sera envoyé après votre inscription)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9313" y="181436"/>
            <a:ext cx="96097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>
                <a:solidFill>
                  <a:srgbClr val="003399"/>
                </a:solidFill>
                <a:latin typeface="Montserrat"/>
                <a:cs typeface="Arial"/>
              </a:rPr>
              <a:t>LES ATELIERS COLLECTIFS de votre Espace Mobilité et Recrutement Groupe</a:t>
            </a:r>
            <a:endParaRPr lang="fr-FR" sz="2800">
              <a:latin typeface="Montserrat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D3967-3E30-584D-5274-B800656E443E}"/>
              </a:ext>
            </a:extLst>
          </p:cNvPr>
          <p:cNvSpPr/>
          <p:nvPr/>
        </p:nvSpPr>
        <p:spPr>
          <a:xfrm>
            <a:off x="109342" y="5976091"/>
            <a:ext cx="965587" cy="55887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900" i="1" dirty="0">
                <a:latin typeface="Montserrat"/>
                <a:ea typeface="Verdana"/>
                <a:cs typeface="Verdana"/>
              </a:rPr>
              <a:t>Mise à jour  mai 2025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B7BF1-DF00-FCB8-8376-22B7C5587ACC}"/>
              </a:ext>
            </a:extLst>
          </p:cNvPr>
          <p:cNvSpPr/>
          <p:nvPr/>
        </p:nvSpPr>
        <p:spPr>
          <a:xfrm>
            <a:off x="2475461" y="4792653"/>
            <a:ext cx="4834321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ctr">
              <a:buFont typeface="Arial"/>
              <a:buChar char="•"/>
              <a:defRPr/>
            </a:pPr>
            <a:r>
              <a:rPr lang="fr-FR" altLang="fr-FR" sz="1000" b="1">
                <a:solidFill>
                  <a:srgbClr val="003DA5"/>
                </a:solidFill>
                <a:latin typeface="Montserrat"/>
                <a:ea typeface="Verdana"/>
                <a:cs typeface="Verdana" panose="020B0604030504040204" pitchFamily="34" charset="0"/>
              </a:rPr>
              <a:t>La plateforme digitale des EMRG qui accompagne votre projet professionnel :</a:t>
            </a:r>
            <a:endParaRPr lang="fr-FR"/>
          </a:p>
        </p:txBody>
      </p:sp>
      <p:pic>
        <p:nvPicPr>
          <p:cNvPr id="8" name="Image 7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id="{97B2AF55-053C-6F52-E963-AD1EB93EE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016" y="5191411"/>
            <a:ext cx="912195" cy="38745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59FCF02-6D30-FE2B-78BB-AD66813060A1}"/>
              </a:ext>
            </a:extLst>
          </p:cNvPr>
          <p:cNvSpPr txBox="1"/>
          <p:nvPr/>
        </p:nvSpPr>
        <p:spPr>
          <a:xfrm>
            <a:off x="3172599" y="5577095"/>
            <a:ext cx="359265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>
                <a:latin typeface="Calibri"/>
                <a:ea typeface="Calibri"/>
                <a:cs typeface="Calibri"/>
                <a:hlinkClick r:id="rId7"/>
              </a:rPr>
              <a:t>CAP² : Comment Agir sur mon Projet Professionnel - Accueil</a:t>
            </a:r>
            <a:endParaRPr lang="fr-FR" sz="11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64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5293486" y="1385208"/>
            <a:ext cx="5380523" cy="1631216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Concrétiser SON PROJET PROFESSIONNEL EN 4 ETAPES (1H)</a:t>
            </a:r>
          </a:p>
          <a:p>
            <a:pPr defTabSz="852488">
              <a:spcBef>
                <a:spcPts val="0"/>
              </a:spcBef>
              <a:tabLst>
                <a:tab pos="1616075" algn="l"/>
                <a:tab pos="2962275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2"/>
              </a:rPr>
              <a:t>inscrire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Clic droit et ouvrir le lien hypertexte.</a:t>
            </a: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2"/>
            </a:endParaRPr>
          </a:p>
          <a:p>
            <a:pPr defTabSz="852488" eaLnBrk="0" hangingPunct="0">
              <a:spcBef>
                <a:spcPts val="0"/>
              </a:spcBef>
              <a:spcAft>
                <a:spcPts val="0"/>
              </a:spcAft>
              <a:tabLst>
                <a:tab pos="1616075" algn="l"/>
                <a:tab pos="2962275" algn="l"/>
              </a:tabLst>
              <a:defRPr/>
            </a:pPr>
            <a:endParaRPr lang="fr-FR" sz="800" b="1" cap="all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Identifier VOS leviers de MOTIVATION (3H30)</a:t>
            </a:r>
            <a:endParaRPr lang="fr-FR" sz="900" b="1" cap="all" dirty="0">
              <a:solidFill>
                <a:srgbClr val="00206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3"/>
              </a:rPr>
              <a:t>Pour vous inscrire : Clic droit et ouvrir le lien hypertexte</a:t>
            </a:r>
          </a:p>
          <a:p>
            <a:pPr>
              <a:spcBef>
                <a:spcPts val="0"/>
              </a:spcBef>
              <a:tabLst>
                <a:tab pos="1609725" algn="l"/>
                <a:tab pos="3230563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ÉLABORER SON PORTEFEUILLE DE COMPÉTENCES (3H30)</a:t>
            </a:r>
            <a:endParaRPr lang="fr-FR" sz="85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</a:t>
            </a: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</a:rPr>
              <a:t>s</a:t>
            </a: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inscrire : Clic droit et ouvrir le lien hypertext</a:t>
            </a: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</a:rPr>
              <a:t>e   </a:t>
            </a:r>
          </a:p>
          <a:p>
            <a:endParaRPr lang="fr-FR" sz="800" i="1" u="sng" dirty="0">
              <a:solidFill>
                <a:srgbClr val="000000"/>
              </a:solidFill>
              <a:latin typeface="Montserrat"/>
              <a:cs typeface="Arial"/>
            </a:endParaRPr>
          </a:p>
          <a:p>
            <a:r>
              <a:rPr lang="fr-FR" sz="900" b="1" dirty="0">
                <a:solidFill>
                  <a:srgbClr val="002060"/>
                </a:solidFill>
                <a:latin typeface="Montserrat"/>
                <a:cs typeface="Arial"/>
              </a:rPr>
              <a:t> ELABORER MON PROJET PROFESSIONNEL EN GROUPE (21H)</a:t>
            </a:r>
            <a:endParaRPr lang="en-US" sz="900" dirty="0">
              <a:solidFill>
                <a:srgbClr val="003DA5"/>
              </a:solidFill>
              <a:latin typeface="Montserrat" panose="00000500000000000000" pitchFamily="2" charset="0"/>
            </a:endParaRPr>
          </a:p>
          <a:p>
            <a:pPr marL="171450" indent="-171450">
              <a:spcBef>
                <a:spcPts val="0"/>
              </a:spcBef>
              <a:buFont typeface="Calibri,Sans-Serif"/>
              <a:buChar char="-"/>
            </a:pPr>
            <a:r>
              <a:rPr lang="fr-FR" sz="800" b="1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REGIONAL Présentiel 3 jours :</a:t>
            </a:r>
            <a:endParaRPr lang="en-US" sz="800" b="1" cap="all" dirty="0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rgbClr val="003DA5"/>
                </a:solidFill>
                <a:latin typeface="Montserrat" panose="00000500000000000000" pitchFamily="2" charset="0"/>
                <a:hlinkClick r:id="rId5"/>
              </a:rPr>
              <a:t>Pour vous inscrire : Clic droit et ouvrir le lien hypertexte.</a:t>
            </a:r>
            <a:endParaRPr lang="fr-FR" dirty="0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809087" y="874783"/>
            <a:ext cx="3900048" cy="2591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CONNAITRE mon Marché DE L’emploi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24" name="Espace réservé du contenu 4"/>
          <p:cNvSpPr txBox="1">
            <a:spLocks/>
          </p:cNvSpPr>
          <p:nvPr/>
        </p:nvSpPr>
        <p:spPr>
          <a:xfrm>
            <a:off x="5817181" y="849539"/>
            <a:ext cx="4181448" cy="2919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solidFill>
                  <a:srgbClr val="003DA5"/>
                </a:solidFill>
                <a:latin typeface="Montserrat" panose="00000500000000000000" pitchFamily="2" charset="0"/>
              </a:rPr>
              <a:t>Identifier mon projet professionnel </a:t>
            </a:r>
            <a:endParaRPr lang="fr-FR" sz="1100" b="0" cap="none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67200" y="1141533"/>
            <a:ext cx="4490006" cy="330841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5116787" y="831845"/>
            <a:ext cx="595406" cy="2995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870" y="1127487"/>
            <a:ext cx="4453277" cy="342526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49939" y="834163"/>
            <a:ext cx="586223" cy="29834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6186294" y="5066798"/>
            <a:ext cx="1122461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90363" y="1385208"/>
            <a:ext cx="4737344" cy="2769989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 GROUPE LA POSTE, BRANCHES, FILIALES ET STRATEGIES (2H)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6"/>
              </a:rPr>
              <a:t>Pour vous inscrire : Clic droit et ouvrir le lien hypertexte.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 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VISION DE L'EMPLOI, LES METIERS QUI RECRUTENT (2H)</a:t>
            </a:r>
          </a:p>
          <a:p>
            <a:pPr>
              <a:spcBef>
                <a:spcPts val="0"/>
              </a:spcBef>
            </a:pPr>
            <a:r>
              <a:rPr lang="fr-FR" sz="800" b="1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cs typeface="Arial"/>
              </a:rPr>
              <a:t>REGIONAL- Classe Virtuelle 2H :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chemeClr val="accent5"/>
                </a:solidFill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fr-FR" sz="800" dirty="0">
              <a:solidFill>
                <a:schemeClr val="accent5"/>
              </a:solidFill>
              <a:ea typeface="Calibri"/>
              <a:cs typeface="Calibri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LES DISPOSITIFS DE MOBILITE EXTERNE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8"/>
              </a:rPr>
              <a:t>Pour vous inscrire : Clic droit et ouvrir le lien hypertexte.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endParaRPr lang="fr-FR" dirty="0">
              <a:solidFill>
                <a:srgbClr val="003DA5"/>
              </a:solidFill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FONCTION PUBLIQUE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9"/>
              </a:rPr>
              <a:t>Pour vous inscrire : Clic droit et ouvrir le lien hypertexte.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</a:rPr>
              <a:t> 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ESS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10"/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CRÉER SON ENTREPRISE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16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4"/>
          <p:cNvSpPr txBox="1">
            <a:spLocks/>
          </p:cNvSpPr>
          <p:nvPr/>
        </p:nvSpPr>
        <p:spPr>
          <a:xfrm>
            <a:off x="719491" y="961496"/>
            <a:ext cx="4350055" cy="2548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APPROFONDIR MA VISION D’UNE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FONCTION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49" name="Pentagone 48"/>
          <p:cNvSpPr/>
          <p:nvPr/>
        </p:nvSpPr>
        <p:spPr>
          <a:xfrm>
            <a:off x="0" y="237773"/>
            <a:ext cx="3030046" cy="324764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COLLABORATEURS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3269" y="1462798"/>
            <a:ext cx="4467607" cy="350723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95690" y="1111669"/>
            <a:ext cx="586223" cy="2983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5" name="AutoShape 2" descr="https://frc-powerpoint.officeapps.live.com/pods/GetClipboardImage.ashx?Id=3ddb1e08-8c23-48be-9cd9-d9079016b174&amp;DC=GFR1&amp;pkey=0d580d7b-e1cf-44eb-9cb0-878c6baac506&amp;wdwaccluster=GFR1"/>
          <p:cNvSpPr>
            <a:spLocks noChangeAspect="1" noChangeArrowheads="1"/>
          </p:cNvSpPr>
          <p:nvPr/>
        </p:nvSpPr>
        <p:spPr bwMode="auto">
          <a:xfrm>
            <a:off x="6186294" y="5066798"/>
            <a:ext cx="1122461" cy="11224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79610" y="1615304"/>
            <a:ext cx="4632003" cy="3477875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APPROFONDIR SA VISION D’UN METIER (1H)</a:t>
            </a:r>
            <a:endParaRPr lang="en-US" sz="900" dirty="0">
              <a:solidFill>
                <a:srgbClr val="002060"/>
              </a:solidFill>
              <a:latin typeface="Montserrat"/>
              <a:cs typeface="Arial"/>
            </a:endParaRPr>
          </a:p>
          <a:p>
            <a:pPr lvl="0">
              <a:spcBef>
                <a:spcPts val="0"/>
              </a:spcBef>
            </a:pPr>
            <a:r>
              <a:rPr lang="fr-FR" sz="800" i="1" dirty="0">
                <a:solidFill>
                  <a:srgbClr val="003DA5"/>
                </a:solidFill>
                <a:latin typeface="Montserrat"/>
                <a:cs typeface="Arial"/>
                <a:hlinkClick r:id="rId2"/>
              </a:rPr>
              <a:t>Pour vous inscrire : Clic droit et ouvrir le lien hypertexte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2"/>
              </a:rPr>
              <a:t>.</a:t>
            </a:r>
            <a:endParaRPr lang="fr-FR" sz="800" dirty="0">
              <a:solidFill>
                <a:srgbClr val="003DA5"/>
              </a:solidFill>
              <a:cs typeface="Arial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850" b="1" cap="all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CONSEILLER SERVICE RELATION CLIENTS (1H)</a:t>
            </a:r>
            <a:endParaRPr lang="fr-FR" sz="900" b="1" cap="all" dirty="0">
              <a:solidFill>
                <a:srgbClr val="002060"/>
              </a:solidFill>
              <a:latin typeface="Montserrat"/>
              <a:ea typeface="Verdana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chemeClr val="accent5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fr-FR" sz="800" i="1" dirty="0">
              <a:solidFill>
                <a:schemeClr val="accent5"/>
              </a:solidFill>
              <a:latin typeface="Montserrat"/>
            </a:endParaRPr>
          </a:p>
          <a:p>
            <a:pPr marL="171450" indent="-171450" defTabSz="785813">
              <a:spcBef>
                <a:spcPts val="0"/>
              </a:spcBef>
              <a:buFont typeface="Calibri,Sans-Serif"/>
              <a:buChar char="-"/>
              <a:tabLst>
                <a:tab pos="1616075" algn="l"/>
                <a:tab pos="3143250" algn="l"/>
              </a:tabLst>
              <a:defRPr/>
            </a:pPr>
            <a:endParaRPr lang="fr-FR" sz="850" b="1" cap="all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 defTabSz="785813"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MEMBRE DE CODIR DE SECTEUR (3H30)</a:t>
            </a:r>
            <a:endParaRPr lang="en-US" sz="900" b="1" cap="all" dirty="0">
              <a:solidFill>
                <a:srgbClr val="00206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chemeClr val="accent5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endParaRPr lang="fr-FR" sz="800" i="1" dirty="0">
              <a:solidFill>
                <a:schemeClr val="accent5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CHARGÉ DE CLIENTÈLE A LA BGPN (1H</a:t>
            </a:r>
            <a:endParaRPr lang="en-US" sz="900" b="1" cap="all" dirty="0">
              <a:solidFill>
                <a:srgbClr val="002060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  <a:p>
            <a:pPr marL="171450" indent="-171450">
              <a:spcBef>
                <a:spcPts val="0"/>
              </a:spcBef>
              <a:buFont typeface="Calibri"/>
              <a:buChar char="-"/>
            </a:pPr>
            <a:r>
              <a:rPr lang="fr-FR" sz="800" b="1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REGIONAL- Classe Virtuelle 1H :</a:t>
            </a:r>
            <a:endParaRPr lang="en-US" sz="800" b="1" cap="all" dirty="0">
              <a:solidFill>
                <a:schemeClr val="accent3">
                  <a:lumMod val="60000"/>
                  <a:lumOff val="40000"/>
                </a:schemeClr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chemeClr val="accent5"/>
                </a:solidFill>
                <a:latin typeface="Montserrat"/>
                <a:hlinkClick r:id="rId5"/>
              </a:rPr>
              <a:t>Pour vous inscrire : Clic droit et ouvrir le lien hypertexte</a:t>
            </a:r>
            <a:endParaRPr lang="fr-FR" sz="800" i="1" dirty="0">
              <a:solidFill>
                <a:schemeClr val="accent5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endParaRPr lang="fr-FR" sz="800" cap="all" dirty="0">
              <a:solidFill>
                <a:srgbClr val="003DA5"/>
              </a:solidFill>
              <a:latin typeface="Montserrat"/>
              <a:ea typeface="Verdana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Devenir FACTEUR GUICHETIER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6"/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Arial"/>
              </a:rPr>
              <a:t>DEVENIR ROP A LA BSCC (1H)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7"/>
              </a:rPr>
              <a:t>Pour vous inscrire : Clic droit et ouvrir le lien hypertexte.</a:t>
            </a: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DEVELOPPER SA POSTURE COMMERCIALE EN TANT QUE CHARGE DE CLIENTELE EN BGPN (2H)</a:t>
            </a:r>
            <a:endParaRPr lang="en-US" sz="900" dirty="0">
              <a:solidFill>
                <a:srgbClr val="003DA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  <a:hlinkClick r:id="rId8"/>
              </a:rPr>
              <a:t>Pour vous inscrire : Clic droit et ouvrir le lien hypertexte</a:t>
            </a:r>
            <a:endParaRPr lang="fr-FR" sz="800" i="1" dirty="0">
              <a:solidFill>
                <a:srgbClr val="00000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800" i="1" dirty="0">
              <a:solidFill>
                <a:schemeClr val="accent5"/>
              </a:solidFill>
              <a:latin typeface="Montserra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0654" y="1388901"/>
            <a:ext cx="4519482" cy="41839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3727" y="1129632"/>
            <a:ext cx="3322608" cy="37798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84644" y="1121530"/>
            <a:ext cx="586223" cy="298341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FF7BC6-1A54-7F76-0953-D797982E6A4C}"/>
              </a:ext>
            </a:extLst>
          </p:cNvPr>
          <p:cNvSpPr txBox="1"/>
          <p:nvPr/>
        </p:nvSpPr>
        <p:spPr>
          <a:xfrm>
            <a:off x="5118735" y="1539308"/>
            <a:ext cx="4192592" cy="39241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REALISER UN CV PERCUTANT _ E-LEARNING</a:t>
            </a:r>
            <a:endParaRPr lang="fr-FR" sz="900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 dirty="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RÉDIGER UNE LETTRE DE MOTIVATION EFFICACE _ E-LEARNING</a:t>
            </a:r>
            <a:endParaRPr lang="fr-FR" sz="900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endParaRPr lang="fr-FR" sz="800" dirty="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SE PRÉPARER À L’ENTRETIEN DE RECRUTEMENT</a:t>
            </a:r>
            <a:endParaRPr lang="en-US" sz="900" dirty="0">
              <a:solidFill>
                <a:srgbClr val="002060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buFont typeface="Arial,Sans-Serif"/>
              <a:buChar char="•"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La théorie _ E-Learning</a:t>
            </a: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le e-learning</a:t>
            </a:r>
            <a:r>
              <a:rPr lang="fr-FR" sz="800" i="1" dirty="0">
                <a:solidFill>
                  <a:srgbClr val="002060"/>
                </a:solidFill>
                <a:latin typeface="Montserrat"/>
                <a:cs typeface="Arial"/>
              </a:rPr>
              <a:t> </a:t>
            </a:r>
            <a:endParaRPr lang="fr-FR" sz="800" dirty="0">
              <a:solidFill>
                <a:srgbClr val="002060"/>
              </a:solidFill>
              <a:latin typeface="Montserrat"/>
              <a:cs typeface="Arial"/>
            </a:endParaRPr>
          </a:p>
          <a:p>
            <a:pPr marL="171450" indent="-171450">
              <a:spcBef>
                <a:spcPts val="0"/>
              </a:spcBef>
              <a:buFont typeface="Arial,Sans-Serif"/>
              <a:buChar char="•"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La pratique (2H)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en-US" sz="800" dirty="0">
              <a:solidFill>
                <a:schemeClr val="accent5"/>
              </a:solidFill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MARKETING DE SOI : THÉORIE + TRAINING (3H30)</a:t>
            </a:r>
            <a:endParaRPr lang="en-US" sz="900" dirty="0">
              <a:solidFill>
                <a:srgbClr val="002060"/>
              </a:solidFill>
              <a:latin typeface="Montserrat"/>
              <a:cs typeface="Arial"/>
            </a:endParaRPr>
          </a:p>
          <a:p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hypertexte.</a:t>
            </a:r>
            <a:endParaRPr lang="fr-FR" sz="800" dirty="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000000"/>
              </a:solidFill>
              <a:latin typeface="Montserra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RECRUTEMENT : TOUT SAVOIR SUR LES PROCESSUS DE SELECTION (1H)</a:t>
            </a:r>
            <a:endParaRPr lang="en-US" sz="900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r>
              <a:rPr lang="fr-FR" sz="800" i="1" dirty="0">
                <a:solidFill>
                  <a:schemeClr val="accent5"/>
                </a:solidFill>
                <a:latin typeface="Montserrat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Pour vous inscrire : Clic droit et ouvrir le lien hypertexte</a:t>
            </a:r>
            <a:endParaRPr lang="fr-FR" sz="800" dirty="0">
              <a:solidFill>
                <a:schemeClr val="accent5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</a:pPr>
            <a:endParaRPr lang="fr-FR" sz="1000" dirty="0">
              <a:solidFill>
                <a:schemeClr val="accent5"/>
              </a:solidFill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PROMOUVOIR SON PROJET À TRAVERS SON RÉSEAU _ E-learning</a:t>
            </a:r>
          </a:p>
          <a:p>
            <a:pPr lvl="0"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  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7"/>
              </a:rPr>
              <a:t>Clic droit et ouvrir le lien hypertexte</a:t>
            </a:r>
            <a:endParaRPr lang="fr-FR" sz="800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endParaRPr lang="fr-FR" sz="800" b="1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tabLst>
                <a:tab pos="1343025" algn="l"/>
              </a:tabLst>
            </a:pPr>
            <a:r>
              <a:rPr lang="fr-FR" sz="900" b="1" dirty="0">
                <a:solidFill>
                  <a:srgbClr val="002060"/>
                </a:solidFill>
                <a:latin typeface="Montserrat"/>
                <a:cs typeface="Verdana"/>
              </a:rPr>
              <a:t>TRAVAILLER SON PITCH (1H)</a:t>
            </a:r>
            <a:endParaRPr lang="fr-FR" sz="900" i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lvl="0">
              <a:spcBef>
                <a:spcPts val="0"/>
              </a:spcBef>
              <a:tabLst>
                <a:tab pos="1343025" algn="l"/>
              </a:tabLst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Arial"/>
              </a:rPr>
              <a:t> 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18"/>
              </a:rPr>
              <a:t>Clic droit et ouvrir le lien hypertexte</a:t>
            </a:r>
          </a:p>
          <a:p>
            <a:pPr>
              <a:spcBef>
                <a:spcPts val="0"/>
              </a:spcBef>
              <a:tabLst>
                <a:tab pos="1343025" algn="l"/>
              </a:tabLst>
            </a:pPr>
            <a:endParaRPr lang="fr-FR" sz="900" b="1" dirty="0">
              <a:solidFill>
                <a:srgbClr val="002060"/>
              </a:solidFill>
              <a:latin typeface="Montserrat"/>
            </a:endParaRPr>
          </a:p>
          <a:p>
            <a:pPr>
              <a:spcBef>
                <a:spcPts val="0"/>
              </a:spcBef>
              <a:tabLst>
                <a:tab pos="1343025" algn="l"/>
              </a:tabLst>
            </a:pPr>
            <a:r>
              <a:rPr lang="fr-FR" sz="900" b="1" dirty="0">
                <a:solidFill>
                  <a:srgbClr val="002060"/>
                </a:solidFill>
                <a:latin typeface="Montserrat"/>
                <a:cs typeface="Arial"/>
              </a:rPr>
              <a:t>REBONDIR (7H) </a:t>
            </a:r>
          </a:p>
          <a:p>
            <a:pPr marL="171450" indent="-171450">
              <a:spcBef>
                <a:spcPts val="0"/>
              </a:spcBef>
              <a:buFont typeface="Calibri"/>
              <a:buChar char="-"/>
              <a:tabLst>
                <a:tab pos="1343025" algn="l"/>
              </a:tabLst>
            </a:pPr>
            <a:r>
              <a:rPr lang="fr-FR" sz="800" b="1" cap="all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"/>
                <a:ea typeface="Verdana"/>
                <a:cs typeface="Arial"/>
              </a:rPr>
              <a:t>REGIONAL – PRESENTIEL 7H :</a:t>
            </a:r>
          </a:p>
          <a:p>
            <a:pPr>
              <a:spcBef>
                <a:spcPts val="0"/>
              </a:spcBef>
              <a:tabLst>
                <a:tab pos="1343025" algn="l"/>
              </a:tabLst>
            </a:pPr>
            <a:r>
              <a:rPr lang="fr-FR" sz="800" i="1" dirty="0">
                <a:solidFill>
                  <a:srgbClr val="003DA5"/>
                </a:solidFill>
                <a:latin typeface="Montserrat"/>
                <a:cs typeface="Arial"/>
                <a:hlinkClick r:id="rId19"/>
              </a:rPr>
              <a:t>Pour vous inscrire : Clic droit et ouvrir le lien hypertexte</a:t>
            </a:r>
            <a:endParaRPr lang="fr-FR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57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318" y="894415"/>
            <a:ext cx="589922" cy="286105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001" y="1149327"/>
            <a:ext cx="4235707" cy="1976900"/>
          </a:xfrm>
          <a:prstGeom prst="rect">
            <a:avLst/>
          </a:prstGeom>
          <a:noFill/>
          <a:ln w="571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4318" y="1430283"/>
            <a:ext cx="4269960" cy="600164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LES ESSENTIELS DE LA PRISE DE POSTE (1H)</a:t>
            </a:r>
            <a:endParaRPr lang="fr-FR" sz="9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 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  <a:hlinkClick r:id="rId3"/>
              </a:rPr>
              <a:t>Clic droit et ouvrir le lien hypertexte</a:t>
            </a:r>
            <a:endParaRPr lang="fr-FR" sz="800" i="1" dirty="0">
              <a:solidFill>
                <a:srgbClr val="000000"/>
              </a:solidFill>
              <a:latin typeface="Montserrat"/>
              <a:cs typeface="Verdana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</a:endParaRPr>
          </a:p>
          <a:p>
            <a:pPr>
              <a:spcBef>
                <a:spcPts val="0"/>
              </a:spcBef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</a:endParaRP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849499" y="898850"/>
            <a:ext cx="2939598" cy="2730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600" b="1" kern="1200" cap="all" baseline="0">
                <a:solidFill>
                  <a:schemeClr val="tx2"/>
                </a:solidFill>
                <a:latin typeface="Montserrat ExtraBold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3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400">
                <a:solidFill>
                  <a:srgbClr val="003DA5"/>
                </a:solidFill>
                <a:latin typeface="Montserrat"/>
                <a:ea typeface="Verdana"/>
              </a:rPr>
              <a:t>Réussir ma prise de poste </a:t>
            </a:r>
            <a:endParaRPr lang="fr-FR" sz="1400">
              <a:solidFill>
                <a:srgbClr val="003DA5"/>
              </a:solidFill>
              <a:latin typeface="Montserrat" panose="00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500"/>
            <a:ext cx="3029975" cy="3779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490" y="307531"/>
            <a:ext cx="4651651" cy="512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490" y="919284"/>
            <a:ext cx="4562897" cy="284419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080866" y="1132475"/>
            <a:ext cx="4628917" cy="2585323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SE PREPARER AUX ENTRETIENS D’ADMISSION </a:t>
            </a:r>
          </a:p>
          <a:p>
            <a:pPr>
              <a:spcBef>
                <a:spcPts val="0"/>
              </a:spcBef>
              <a:defRPr/>
            </a:pPr>
            <a:endParaRPr lang="fr-FR" sz="850" b="1" cap="all" dirty="0">
              <a:solidFill>
                <a:srgbClr val="000000"/>
              </a:solidFill>
              <a:latin typeface="Montserrat"/>
              <a:ea typeface="Verdana"/>
              <a:cs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i="1" cap="all" dirty="0">
                <a:latin typeface="Calibri"/>
                <a:ea typeface="Verdana"/>
                <a:cs typeface="Calibri"/>
              </a:rPr>
              <a:t>Ateliers programmés en fonction des calendriers annuels D'ouverture</a:t>
            </a:r>
            <a:endParaRPr lang="fr-FR" sz="800" i="1" dirty="0">
              <a:solidFill>
                <a:srgbClr val="000000"/>
              </a:solidFill>
              <a:latin typeface="Montserrat"/>
              <a:cs typeface="Verdana"/>
            </a:endParaRPr>
          </a:p>
          <a:p>
            <a:pPr>
              <a:spcBef>
                <a:spcPts val="0"/>
              </a:spcBef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>
              <a:spcBef>
                <a:spcPts val="0"/>
              </a:spcBef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EPREUVRE ORALE DE LA RPP GROUPE A.</a:t>
            </a:r>
          </a:p>
          <a:p>
            <a:pPr>
              <a:spcBef>
                <a:spcPts val="0"/>
              </a:spcBef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>
              <a:spcBef>
                <a:spcPts val="0"/>
              </a:spcBef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marL="17145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00" b="1" i="1" dirty="0">
                <a:solidFill>
                  <a:srgbClr val="000000"/>
                </a:solidFill>
                <a:latin typeface="Montserrat"/>
                <a:cs typeface="Verdana"/>
              </a:rPr>
              <a:t>La théorie (1h).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 En E-learning  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b="1" i="1" dirty="0">
              <a:solidFill>
                <a:srgbClr val="000000"/>
              </a:solidFill>
              <a:latin typeface="Montserrat"/>
              <a:cs typeface="Verdana"/>
            </a:endParaRPr>
          </a:p>
          <a:p>
            <a:pPr marL="17145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800" b="1" i="1" dirty="0">
                <a:solidFill>
                  <a:srgbClr val="000000"/>
                </a:solidFill>
                <a:latin typeface="Montserrat"/>
                <a:cs typeface="Verdana"/>
              </a:rPr>
              <a:t>La pratique (2h30).</a:t>
            </a: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  En Classe Virtuelle TEAMS.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i="1" dirty="0">
                <a:solidFill>
                  <a:srgbClr val="000000"/>
                </a:solidFill>
                <a:latin typeface="Montserrat"/>
                <a:cs typeface="Verdana"/>
              </a:rPr>
              <a:t>Animé par un CEDP et en groupe de 5, pour s''entrainer et bénéficier du retour du collectif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lvl="0" eaLnBrk="0" hangingPunct="0">
              <a:spcBef>
                <a:spcPts val="0"/>
              </a:spcBef>
              <a:defRPr/>
            </a:pPr>
            <a:r>
              <a:rPr lang="fr-FR" sz="850" b="1" cap="all" dirty="0">
                <a:solidFill>
                  <a:srgbClr val="000000"/>
                </a:solidFill>
                <a:latin typeface="Montserrat"/>
                <a:ea typeface="Verdana"/>
                <a:cs typeface="Verdana" panose="020B0604030504040204" pitchFamily="34" charset="0"/>
              </a:rPr>
              <a:t>SESSIONS PROGRAMMEES AOUT SEPTEMBRE</a:t>
            </a:r>
          </a:p>
          <a:p>
            <a:pPr eaLnBrk="0" hangingPunct="0">
              <a:spcBef>
                <a:spcPts val="0"/>
              </a:spcBef>
              <a:defRPr/>
            </a:pPr>
            <a:endParaRPr lang="fr-FR" sz="850" b="1" cap="all" dirty="0">
              <a:solidFill>
                <a:srgbClr val="00000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b="1" cap="all" dirty="0">
              <a:solidFill>
                <a:srgbClr val="000000"/>
              </a:solidFill>
              <a:latin typeface="Montserrat" panose="000005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marL="171450" lvl="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800" i="1" dirty="0">
              <a:solidFill>
                <a:srgbClr val="000000"/>
              </a:solidFill>
              <a:latin typeface="Montserrat" panose="00000500000000000000" pitchFamily="2" charset="0"/>
              <a:cs typeface="Verdana"/>
            </a:endParaRPr>
          </a:p>
          <a:p>
            <a:pPr marL="171450" lvl="0" indent="-171450" eaLnBrk="0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800" dirty="0">
              <a:solidFill>
                <a:srgbClr val="000000"/>
              </a:solidFill>
              <a:latin typeface="Montserrat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756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e 18">
            <a:extLst>
              <a:ext uri="{FF2B5EF4-FFF2-40B4-BE49-F238E27FC236}">
                <a16:creationId xmlns:a16="http://schemas.microsoft.com/office/drawing/2014/main" id="{1028CC75-1AA9-8F24-10A9-D8D6F4EAAF96}"/>
              </a:ext>
            </a:extLst>
          </p:cNvPr>
          <p:cNvSpPr/>
          <p:nvPr/>
        </p:nvSpPr>
        <p:spPr>
          <a:xfrm>
            <a:off x="367610" y="171951"/>
            <a:ext cx="2958583" cy="382533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MANAGERS - RRH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57DA1CE-A60C-7CF3-FE4C-B27EE7072385}"/>
              </a:ext>
            </a:extLst>
          </p:cNvPr>
          <p:cNvSpPr txBox="1">
            <a:spLocks/>
          </p:cNvSpPr>
          <p:nvPr/>
        </p:nvSpPr>
        <p:spPr>
          <a:xfrm>
            <a:off x="367610" y="815728"/>
            <a:ext cx="4223641" cy="3573391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216000" tIns="216000" rIns="216000" bIns="216000" numCol="2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buFont typeface="Arial" pitchFamily="34" charset="0"/>
              <a:buNone/>
              <a:defRPr sz="1400" b="1" kern="1200" cap="all" baseline="0">
                <a:solidFill>
                  <a:schemeClr val="tx2"/>
                </a:solidFill>
                <a:latin typeface="Barlow" pitchFamily="2" charset="0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 typeface="Arial" pitchFamily="34" charset="0"/>
              <a:buChar char="•"/>
              <a:defRPr sz="11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100" b="0" cap="none">
              <a:solidFill>
                <a:srgbClr val="003DA5"/>
              </a:solidFill>
              <a:latin typeface="Barlow Light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925913-D1F6-3686-3504-1452C0FA932C}"/>
              </a:ext>
            </a:extLst>
          </p:cNvPr>
          <p:cNvSpPr txBox="1"/>
          <p:nvPr/>
        </p:nvSpPr>
        <p:spPr>
          <a:xfrm>
            <a:off x="367610" y="1108228"/>
            <a:ext cx="4223641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GESTION DES OFFRES D'EMPLOI (2h00) – CLASSE VIRTUELLE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2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GESTION DES CANDIDATURES (2h00) – CLASSE VIRTUELLE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4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CONDUITE D'ENTRETIEN MEMBRES DE JURY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Présentiel 4h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5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DISTANCIEL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6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D65DED5F-CED1-78DB-5427-07EBB3604550}"/>
              </a:ext>
            </a:extLst>
          </p:cNvPr>
          <p:cNvSpPr txBox="1">
            <a:spLocks/>
          </p:cNvSpPr>
          <p:nvPr/>
        </p:nvSpPr>
        <p:spPr>
          <a:xfrm>
            <a:off x="5060628" y="815728"/>
            <a:ext cx="4504623" cy="3573391"/>
          </a:xfrm>
          <a:prstGeom prst="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lIns="216000" tIns="216000" rIns="216000" bIns="216000" numCol="2" rtlCol="0">
            <a:no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ct val="20000"/>
              </a:spcBef>
              <a:buFont typeface="Arial" pitchFamily="34" charset="0"/>
              <a:buNone/>
              <a:defRPr sz="1400" b="1" kern="1200" cap="all" baseline="0">
                <a:solidFill>
                  <a:schemeClr val="tx2"/>
                </a:solidFill>
                <a:latin typeface="Barlow" pitchFamily="2" charset="0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lnSpc>
                <a:spcPts val="1100"/>
              </a:lnSpc>
              <a:spcBef>
                <a:spcPts val="0"/>
              </a:spcBef>
              <a:buFont typeface="Arial" pitchFamily="34" charset="0"/>
              <a:buChar char="•"/>
              <a:defRPr sz="1100" kern="1200">
                <a:solidFill>
                  <a:schemeClr val="tx2"/>
                </a:solidFill>
                <a:latin typeface="Barlow Light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Barlow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100" b="0" cap="none">
              <a:solidFill>
                <a:srgbClr val="003DA5"/>
              </a:solidFill>
              <a:latin typeface="Barlow Light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201FD3-E668-1BDB-7427-A97DEC70D3B5}"/>
              </a:ext>
            </a:extLst>
          </p:cNvPr>
          <p:cNvSpPr txBox="1"/>
          <p:nvPr/>
        </p:nvSpPr>
        <p:spPr>
          <a:xfrm>
            <a:off x="5156882" y="879628"/>
            <a:ext cx="4408370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Calibri"/>
              </a:rPr>
              <a:t>PDP PLAN DE DÉVELOPPEMENT PROFESSIONNEL </a:t>
            </a:r>
          </a:p>
          <a:p>
            <a:pPr>
              <a:spcBef>
                <a:spcPts val="0"/>
              </a:spcBef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Calibri"/>
              </a:rPr>
              <a:t>Classe Virtuelle 1H </a:t>
            </a:r>
          </a:p>
          <a:p>
            <a:pPr>
              <a:spcBef>
                <a:spcPts val="0"/>
              </a:spcBef>
              <a:defRPr/>
            </a:pPr>
            <a:r>
              <a:rPr lang="fr-FR" sz="800" i="1" dirty="0">
                <a:solidFill>
                  <a:srgbClr val="002060"/>
                </a:solidFill>
                <a:latin typeface="Montserrat"/>
                <a:cs typeface="Calibri"/>
                <a:hlinkClick r:id="rId7"/>
              </a:rPr>
              <a:t>Pour vous inscrire : Clic droit et ouvrir le lien hypertexte</a:t>
            </a: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  <a:hlinkClick r:id="rId8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DETECTER LE POTENTIEL D'UN COLLABORATEUR </a:t>
            </a: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MODULE 1 (DISTANCIEL 3H30)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9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marL="628650" lvl="1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MODULE 2 (DISTANCIEL 3H30)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10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ATELIER ONBOARDING - COMMENT GARANTIR L'INTEGRATION D'UN COLLABORATEUR DANS UN ENVIRONNEMENT EN CONSTANTE EVOLUTION ? - CLASSE VIRTUELLE (2H)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FF0000"/>
                </a:solidFill>
                <a:latin typeface="Montserrat"/>
                <a:ea typeface="Verdana"/>
                <a:cs typeface="Verdana" panose="020B0604030504040204" pitchFamily="34" charset="0"/>
              </a:rPr>
              <a:t>SUR DEMANDE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11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ea typeface="Verdana"/>
                <a:cs typeface="Verdana" panose="020B0604030504040204" pitchFamily="34" charset="0"/>
              </a:rPr>
              <a:t>LES ESSENTIELS DE LA MOBILITE EXTERNE _ E-learning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cs typeface="Verdana"/>
                <a:hlinkClick r:id="rId12"/>
              </a:rPr>
              <a:t>Clic droit et ouvrir le lien hypertexte</a:t>
            </a:r>
            <a:endParaRPr lang="fr-FR" sz="900" i="1" dirty="0">
              <a:solidFill>
                <a:srgbClr val="000000"/>
              </a:solidFill>
              <a:latin typeface="Montserrat"/>
              <a:cs typeface="Verdana"/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8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39749" y="596766"/>
            <a:ext cx="9426502" cy="3549433"/>
          </a:xfrm>
          <a:prstGeom prst="rect">
            <a:avLst/>
          </a:prstGeom>
          <a:noFill/>
        </p:spPr>
        <p:txBody>
          <a:bodyPr wrap="square" lIns="91440" tIns="45720" rIns="91440" bIns="45720" numCol="1" spcCol="360000" rtlCol="0" anchor="t">
            <a:spAutoFit/>
          </a:bodyPr>
          <a:lstStyle/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Atelier ELABORER MON PROJET PROFESSIONNEL EN GROUPE  (en présentiel, sur inscription via votre CEDP)</a:t>
            </a:r>
          </a:p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dirty="0">
                <a:solidFill>
                  <a:srgbClr val="002060"/>
                </a:solidFill>
                <a:latin typeface="Montserrat"/>
                <a:cs typeface="Times New Roman"/>
              </a:rPr>
              <a:t>Vous souhaitez structurer votre démarche de projet professionnel en bénéficiant d’un cadre collectif ? L’EMRG vous propose un atelier collectif pour amorcer la formalisation de votre projet professionnel, d’identifier sa faisabilité, et de planifier des actions pour le mettre en œuvre.</a:t>
            </a:r>
          </a:p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</a:pPr>
            <a:r>
              <a:rPr lang="fr-FR" sz="900" b="1" i="1" cap="all" dirty="0">
                <a:solidFill>
                  <a:srgbClr val="002060"/>
                </a:solidFill>
                <a:latin typeface="Montserrat"/>
                <a:cs typeface="Arial"/>
              </a:rPr>
              <a:t>Classe III- </a:t>
            </a:r>
            <a:r>
              <a:rPr lang="fr-FR" sz="900" b="1" i="1" cap="all" dirty="0" err="1">
                <a:solidFill>
                  <a:srgbClr val="002060"/>
                </a:solidFill>
                <a:latin typeface="Montserrat"/>
                <a:cs typeface="Arial"/>
              </a:rPr>
              <a:t>GPE</a:t>
            </a:r>
            <a:r>
              <a:rPr lang="fr-FR" sz="900" b="1" i="1" cap="all" dirty="0">
                <a:solidFill>
                  <a:srgbClr val="002060"/>
                </a:solidFill>
                <a:latin typeface="Montserrat"/>
                <a:cs typeface="Arial"/>
              </a:rPr>
              <a:t> A : 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24 25 JUIN &amp; 10 JUILLET </a:t>
            </a:r>
            <a:r>
              <a:rPr lang="fr-FR" sz="900" b="1" i="1" cap="all" dirty="0">
                <a:solidFill>
                  <a:srgbClr val="002060"/>
                </a:solidFill>
                <a:latin typeface="Montserrat"/>
                <a:cs typeface="Arial"/>
              </a:rPr>
              <a:t>/ 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30 SEPT 1</a:t>
            </a:r>
            <a:r>
              <a:rPr lang="fr-FR" sz="900" b="1" i="1" cap="all" baseline="30000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ER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 OCT &amp; 14 OCT</a:t>
            </a:r>
          </a:p>
          <a:p>
            <a:pPr>
              <a:lnSpc>
                <a:spcPct val="107000"/>
              </a:lnSpc>
            </a:pPr>
            <a:r>
              <a:rPr lang="fr-FR" sz="900" b="1" i="1" cap="all" dirty="0">
                <a:solidFill>
                  <a:srgbClr val="002060"/>
                </a:solidFill>
                <a:latin typeface="Montserrat"/>
                <a:cs typeface="Arial"/>
              </a:rPr>
              <a:t>Classe I&amp; II : 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21 22 MAI &amp; 5 JUIN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fr-FR" sz="12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Atelier REBONDIR (en présentiel, sur inscription via votre CEDP)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rgbClr val="002060"/>
                </a:solidFill>
                <a:latin typeface="Montserrat"/>
                <a:cs typeface="Times New Roman"/>
              </a:rPr>
              <a:t>Vous avez candidaté mais vous n’avez pas été retenu et vous ressentez  le  besoin de vous  remobiliser 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dirty="0">
                <a:solidFill>
                  <a:srgbClr val="002060"/>
                </a:solidFill>
                <a:latin typeface="Montserrat"/>
                <a:cs typeface="Times New Roman"/>
              </a:rPr>
              <a:t>L’EMRG vous propose un atelier collectif pour travailler un  projet et un plan d’actions pour se remobiliser ainsi qu’une boîte à outils pour le concrétiser.</a:t>
            </a: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lnSpc>
                <a:spcPct val="107000"/>
              </a:lnSpc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lnSpc>
                <a:spcPct val="107000"/>
              </a:lnSpc>
              <a:defRPr/>
            </a:pPr>
            <a:r>
              <a:rPr lang="fr-FR" sz="900" b="1" i="1" cap="all" dirty="0">
                <a:solidFill>
                  <a:srgbClr val="002060"/>
                </a:solidFill>
                <a:latin typeface="Montserrat"/>
                <a:cs typeface="Arial"/>
              </a:rPr>
              <a:t>CLASSE I&amp; II </a:t>
            </a:r>
            <a:r>
              <a:rPr lang="fr-FR" sz="900" b="1" i="1" cap="all" dirty="0">
                <a:solidFill>
                  <a:schemeClr val="accent2"/>
                </a:solidFill>
                <a:latin typeface="Montserrat"/>
                <a:cs typeface="Arial"/>
              </a:rPr>
              <a:t>22 MAI</a:t>
            </a:r>
            <a:endParaRPr lang="fr-FR" sz="1200" b="1" i="1" dirty="0">
              <a:solidFill>
                <a:schemeClr val="accent2"/>
              </a:solidFill>
              <a:latin typeface="Montserrat-Light"/>
              <a:cs typeface="Times New Roman"/>
            </a:endParaRPr>
          </a:p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endParaRPr lang="fr-FR" sz="1200" b="1" dirty="0">
              <a:solidFill>
                <a:srgbClr val="002060"/>
              </a:solidFill>
              <a:latin typeface="Montserrat-Light"/>
              <a:cs typeface="Times New Roman"/>
            </a:endParaRPr>
          </a:p>
          <a:p>
            <a:pPr defTabSz="785813">
              <a:lnSpc>
                <a:spcPct val="107000"/>
              </a:lnSpc>
              <a:spcBef>
                <a:spcPts val="0"/>
              </a:spcBef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Atelier VISION DE L'EMPLOI, LES METIERS QUI RECRUTENT (en </a:t>
            </a:r>
            <a:r>
              <a:rPr lang="fr-FR" sz="900" b="1" cap="all" dirty="0" err="1">
                <a:solidFill>
                  <a:srgbClr val="002060"/>
                </a:solidFill>
                <a:latin typeface="Montserrat"/>
                <a:cs typeface="Arial"/>
              </a:rPr>
              <a:t>distanciel</a:t>
            </a: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)</a:t>
            </a: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r>
              <a:rPr lang="fr-FR" sz="900" dirty="0">
                <a:solidFill>
                  <a:srgbClr val="002060"/>
                </a:solidFill>
                <a:latin typeface="Montserrat"/>
                <a:cs typeface="Times New Roman"/>
              </a:rPr>
              <a:t>Vous souhaitez connaitre les opportunités d’emploi en Auvergne Rhône Alpes ? </a:t>
            </a: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r>
              <a:rPr lang="fr-FR" sz="900" dirty="0">
                <a:solidFill>
                  <a:srgbClr val="002060"/>
                </a:solidFill>
                <a:latin typeface="Montserrat"/>
                <a:cs typeface="Times New Roman"/>
              </a:rPr>
              <a:t>L’EMRG vous propose un atelier collectif pour acquérir une vision de l’emploi et des fonctions qui recrutent , savoir </a:t>
            </a:r>
            <a:r>
              <a:rPr lang="fr-FR" sz="1200" dirty="0">
                <a:solidFill>
                  <a:srgbClr val="002060"/>
                </a:solidFill>
                <a:latin typeface="Montserrat"/>
                <a:cs typeface="Times New Roman"/>
              </a:rPr>
              <a:t>comment et où s'informer.</a:t>
            </a:r>
            <a:endParaRPr lang="fr-FR" sz="1200" dirty="0">
              <a:solidFill>
                <a:srgbClr val="002060"/>
              </a:solidFill>
              <a:latin typeface="Montserrat-Light"/>
              <a:cs typeface="Times New Roman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endParaRPr lang="fr-FR" sz="900" b="1" i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24 JUIN 15 JUILLET 19 AOUT 23 SEPT (2h)</a:t>
            </a: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900" dirty="0">
              <a:solidFill>
                <a:srgbClr val="002060"/>
              </a:solidFill>
              <a:latin typeface="Montserrat-Light"/>
              <a:cs typeface="Times New Roman"/>
            </a:endParaRPr>
          </a:p>
          <a:p>
            <a:pPr>
              <a:spcBef>
                <a:spcPts val="0"/>
              </a:spcBef>
              <a:tabLst>
                <a:tab pos="1616075" algn="l"/>
                <a:tab pos="2693988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ea typeface="Verdana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fr-FR" sz="800" i="1" dirty="0">
              <a:solidFill>
                <a:srgbClr val="000000"/>
              </a:solidFill>
              <a:latin typeface="Montserrat"/>
              <a:cs typeface="Verdana"/>
            </a:endParaRPr>
          </a:p>
        </p:txBody>
      </p:sp>
      <p:sp>
        <p:nvSpPr>
          <p:cNvPr id="7" name="Pentagone 18">
            <a:extLst>
              <a:ext uri="{FF2B5EF4-FFF2-40B4-BE49-F238E27FC236}">
                <a16:creationId xmlns:a16="http://schemas.microsoft.com/office/drawing/2014/main" id="{1028CC75-1AA9-8F24-10A9-D8D6F4EAAF96}"/>
              </a:ext>
            </a:extLst>
          </p:cNvPr>
          <p:cNvSpPr/>
          <p:nvPr/>
        </p:nvSpPr>
        <p:spPr>
          <a:xfrm>
            <a:off x="175580" y="103717"/>
            <a:ext cx="2958583" cy="382533"/>
          </a:xfrm>
          <a:prstGeom prst="homePlat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ATELIERS REGIONAUX AURA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30A18-ACBB-8C84-500B-8543720066AE}"/>
              </a:ext>
            </a:extLst>
          </p:cNvPr>
          <p:cNvSpPr/>
          <p:nvPr/>
        </p:nvSpPr>
        <p:spPr>
          <a:xfrm>
            <a:off x="175580" y="596766"/>
            <a:ext cx="9317740" cy="3041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7395B-DB53-2E12-24BD-2B1AFCF7AD6C}"/>
              </a:ext>
            </a:extLst>
          </p:cNvPr>
          <p:cNvSpPr/>
          <p:nvPr/>
        </p:nvSpPr>
        <p:spPr>
          <a:xfrm>
            <a:off x="175580" y="3961022"/>
            <a:ext cx="9426502" cy="190524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EF69A3-2109-4277-0A78-E40547EA35D9}"/>
              </a:ext>
            </a:extLst>
          </p:cNvPr>
          <p:cNvSpPr txBox="1"/>
          <p:nvPr/>
        </p:nvSpPr>
        <p:spPr>
          <a:xfrm>
            <a:off x="303918" y="4053843"/>
            <a:ext cx="4953000" cy="1812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ATELIER DEVENIR CHARGE DE CLIENTELE A LA </a:t>
            </a:r>
            <a:r>
              <a:rPr lang="fr-FR" sz="900" b="1" cap="all" dirty="0" err="1">
                <a:solidFill>
                  <a:srgbClr val="002060"/>
                </a:solidFill>
                <a:latin typeface="Montserrat"/>
                <a:cs typeface="Arial"/>
              </a:rPr>
              <a:t>BGPN</a:t>
            </a: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19 JUIN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16H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17H</a:t>
            </a:r>
            <a:endParaRPr lang="fr-FR" sz="900" b="1" i="1" cap="all" dirty="0">
              <a:solidFill>
                <a:schemeClr val="accent2">
                  <a:lumMod val="75000"/>
                </a:schemeClr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1ER JUILLET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16H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17H</a:t>
            </a:r>
            <a:endParaRPr lang="fr-FR" sz="900" b="1" i="1" cap="all" dirty="0">
              <a:solidFill>
                <a:schemeClr val="accent2">
                  <a:lumMod val="75000"/>
                </a:schemeClr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12 AOUT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16H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17H</a:t>
            </a:r>
            <a:endParaRPr lang="fr-FR" sz="900" b="1" i="1" cap="all" dirty="0">
              <a:solidFill>
                <a:schemeClr val="accent2">
                  <a:lumMod val="75000"/>
                </a:schemeClr>
              </a:solidFill>
              <a:latin typeface="Montserrat"/>
              <a:cs typeface="Arial"/>
            </a:endParaRPr>
          </a:p>
          <a:p>
            <a:pPr defTabSz="785813">
              <a:lnSpc>
                <a:spcPct val="107000"/>
              </a:lnSpc>
              <a:tabLst>
                <a:tab pos="1616075" algn="l"/>
                <a:tab pos="3143250" algn="l"/>
              </a:tabLst>
              <a:defRPr/>
            </a:pPr>
            <a:endParaRPr lang="fr-FR" sz="900" b="1" cap="all" dirty="0">
              <a:solidFill>
                <a:srgbClr val="002060"/>
              </a:solidFill>
              <a:latin typeface="Montserrat"/>
              <a:cs typeface="Arial"/>
            </a:endParaRP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LES CANDIDATS CHANGENT, ET vous </a:t>
            </a:r>
            <a:r>
              <a:rPr lang="fr-FR" sz="900" b="1" cap="all" dirty="0" err="1">
                <a:solidFill>
                  <a:srgbClr val="002060"/>
                </a:solidFill>
                <a:latin typeface="Montserrat"/>
                <a:cs typeface="Arial"/>
              </a:rPr>
              <a:t>recruteurS</a:t>
            </a:r>
            <a:r>
              <a:rPr lang="fr-FR" sz="900" b="1" cap="all" dirty="0">
                <a:solidFill>
                  <a:srgbClr val="002060"/>
                </a:solidFill>
                <a:latin typeface="Montserrat"/>
                <a:cs typeface="Arial"/>
              </a:rPr>
              <a:t> ?</a:t>
            </a: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r>
              <a:rPr lang="fr-FR" sz="900" i="1" dirty="0">
                <a:solidFill>
                  <a:srgbClr val="000000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EMRG - ATELIER LES CANDIDATS CHANGENT, ET VOUS RECRUTEURS ? COMPLEXE THEORIE ET PRATIQUE (DISTANCIEL) </a:t>
            </a:r>
            <a:r>
              <a:rPr lang="fr-FR" sz="900" i="1" dirty="0" err="1">
                <a:solidFill>
                  <a:srgbClr val="000000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3H30</a:t>
            </a:r>
            <a:endParaRPr lang="fr-FR" sz="900" i="1" dirty="0">
              <a:solidFill>
                <a:srgbClr val="000000"/>
              </a:solidFill>
              <a:latin typeface="Montserrat"/>
            </a:endParaRP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endParaRPr lang="fr-FR" sz="900" b="1" cap="all" dirty="0">
              <a:solidFill>
                <a:schemeClr val="accent2">
                  <a:lumMod val="75000"/>
                </a:schemeClr>
              </a:solidFill>
              <a:latin typeface="Montserrat"/>
              <a:cs typeface="Arial"/>
            </a:endParaRP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18 JUIN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13H30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17H00</a:t>
            </a:r>
            <a:endParaRPr lang="fr-FR" sz="900" b="1" i="1" cap="all" dirty="0">
              <a:solidFill>
                <a:schemeClr val="accent2">
                  <a:lumMod val="75000"/>
                </a:schemeClr>
              </a:solidFill>
              <a:latin typeface="Montserrat"/>
              <a:cs typeface="Arial"/>
            </a:endParaRPr>
          </a:p>
          <a:p>
            <a:pPr defTabSz="785813">
              <a:spcBef>
                <a:spcPts val="0"/>
              </a:spcBef>
              <a:spcAft>
                <a:spcPts val="0"/>
              </a:spcAft>
              <a:tabLst>
                <a:tab pos="1616075" algn="l"/>
                <a:tab pos="3143250" algn="l"/>
              </a:tabLst>
              <a:defRPr/>
            </a:pP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22 JUILLET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13H30</a:t>
            </a:r>
            <a:r>
              <a:rPr lang="fr-FR" sz="900" b="1" i="1" cap="all" dirty="0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 </a:t>
            </a:r>
            <a:r>
              <a:rPr lang="fr-FR" sz="900" b="1" i="1" cap="all" dirty="0" err="1">
                <a:solidFill>
                  <a:schemeClr val="accent2">
                    <a:lumMod val="75000"/>
                  </a:schemeClr>
                </a:solidFill>
                <a:latin typeface="Montserrat"/>
                <a:cs typeface="Arial"/>
              </a:rPr>
              <a:t>17H00</a:t>
            </a:r>
            <a:endParaRPr lang="fr-FR" sz="900" b="1" i="1" cap="all" dirty="0">
              <a:solidFill>
                <a:schemeClr val="accent2">
                  <a:lumMod val="75000"/>
                </a:schemeClr>
              </a:solidFill>
              <a:latin typeface="Montserra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54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87352" y="250108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>
                <a:solidFill>
                  <a:srgbClr val="003DA5"/>
                </a:solidFill>
                <a:latin typeface="Montserrat"/>
                <a:ea typeface="Verdana"/>
                <a:cs typeface="+mn-cs"/>
              </a:rPr>
              <a:t>Nos équipes peuvent vous proposer des prestations à la carte : </a:t>
            </a:r>
          </a:p>
          <a:p>
            <a:pPr algn="ctr"/>
            <a:endParaRPr lang="fr-FR" sz="1400" b="1" cap="all" dirty="0">
              <a:solidFill>
                <a:srgbClr val="003DA5"/>
              </a:solidFill>
              <a:latin typeface="Montserrat"/>
              <a:ea typeface="Verdana"/>
              <a:cs typeface="+mn-cs"/>
            </a:endParaRPr>
          </a:p>
          <a:p>
            <a:pPr algn="ctr"/>
            <a:endParaRPr lang="fr-FR" sz="1400" b="1" cap="all" dirty="0">
              <a:solidFill>
                <a:srgbClr val="003DA5"/>
              </a:solidFill>
              <a:latin typeface="Montserrat"/>
              <a:ea typeface="Verdana"/>
              <a:cs typeface="+mn-cs"/>
            </a:endParaRPr>
          </a:p>
          <a:p>
            <a:pPr algn="ctr"/>
            <a:r>
              <a:rPr lang="fr-FR" sz="1400" b="1" cap="all" dirty="0">
                <a:solidFill>
                  <a:srgbClr val="003DA5"/>
                </a:solidFill>
                <a:latin typeface="Montserrat"/>
                <a:ea typeface="Verdana"/>
                <a:cs typeface="+mn-cs"/>
              </a:rPr>
              <a:t>alors n’hésitez pas 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821980-EF00-83DF-1734-8F58C75B7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" y="1635103"/>
            <a:ext cx="952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E980602-8AD5-94CB-E03E-8812B9B9A629}"/>
              </a:ext>
            </a:extLst>
          </p:cNvPr>
          <p:cNvSpPr txBox="1"/>
          <p:nvPr/>
        </p:nvSpPr>
        <p:spPr>
          <a:xfrm>
            <a:off x="2688955" y="6130903"/>
            <a:ext cx="4954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Pour nous contacter pour un autre sujet c'est </a:t>
            </a:r>
            <a:r>
              <a:rPr lang="fr-FR" sz="1800" dirty="0">
                <a:hlinkClick r:id="rId3"/>
              </a:rPr>
              <a:t>ICI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5123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z="3600" i="1"/>
              <a:t>A bientôt !</a:t>
            </a:r>
          </a:p>
        </p:txBody>
      </p:sp>
    </p:spTree>
    <p:extLst>
      <p:ext uri="{BB962C8B-B14F-4D97-AF65-F5344CB8AC3E}">
        <p14:creationId xmlns:p14="http://schemas.microsoft.com/office/powerpoint/2010/main" val="257377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2.xml><?xml version="1.0" encoding="utf-8"?>
<a:theme xmlns:a="http://schemas.openxmlformats.org/drawingml/2006/main" name="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3.xml><?xml version="1.0" encoding="utf-8"?>
<a:theme xmlns:a="http://schemas.openxmlformats.org/drawingml/2006/main" name="La Poste Groupe - Jaun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3E5A90D8-207C-43EE-B395-7016A3FA2E02}"/>
    </a:ext>
  </a:extLst>
</a:theme>
</file>

<file path=ppt/theme/theme4.xml><?xml version="1.0" encoding="utf-8"?>
<a:theme xmlns:a="http://schemas.openxmlformats.org/drawingml/2006/main" name="La Poste Groupe - Rouge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5094C0E9-5D39-4B0B-B445-4B406EE7ACD7}"/>
    </a:ext>
  </a:extLst>
</a:theme>
</file>

<file path=ppt/theme/theme5.xml><?xml version="1.0" encoding="utf-8"?>
<a:theme xmlns:a="http://schemas.openxmlformats.org/drawingml/2006/main" name="1_La Poste Groupe - Vert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11022_lpg_ppt_turquoise-6172884996638.potx" id="{6BFA7BC0-DE42-4D69-9355-CF364BF57558}" vid="{2CF916CF-4FAF-4083-9675-A46084BD21F2}"/>
    </a:ext>
  </a:extLst>
</a:theme>
</file>

<file path=ppt/theme/theme6.xml><?xml version="1.0" encoding="utf-8"?>
<a:theme xmlns:a="http://schemas.openxmlformats.org/drawingml/2006/main" name="1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7.xml><?xml version="1.0" encoding="utf-8"?>
<a:theme xmlns:a="http://schemas.openxmlformats.org/drawingml/2006/main" name="2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2CD67DEF-2DCE-4EB0-A8A1-F8D2E356F582}" vid="{4A432250-DDC4-4F4D-89AF-111B4592AC76}"/>
    </a:ext>
  </a:extLst>
</a:theme>
</file>

<file path=ppt/theme/theme8.xml><?xml version="1.0" encoding="utf-8"?>
<a:theme xmlns:a="http://schemas.openxmlformats.org/drawingml/2006/main" name="3_Thème1">
  <a:themeElements>
    <a:clrScheme name="La Poste Groupe">
      <a:dk1>
        <a:srgbClr val="003DA5"/>
      </a:dk1>
      <a:lt1>
        <a:srgbClr val="FFFFFF"/>
      </a:lt1>
      <a:dk2>
        <a:srgbClr val="FFCB05"/>
      </a:dk2>
      <a:lt2>
        <a:srgbClr val="FFFFFF"/>
      </a:lt2>
      <a:accent1>
        <a:srgbClr val="1AA6A6"/>
      </a:accent1>
      <a:accent2>
        <a:srgbClr val="009739"/>
      </a:accent2>
      <a:accent3>
        <a:srgbClr val="F12535"/>
      </a:accent3>
      <a:accent4>
        <a:srgbClr val="FFCB05"/>
      </a:accent4>
      <a:accent5>
        <a:srgbClr val="003DA5"/>
      </a:accent5>
      <a:accent6>
        <a:srgbClr val="1AA6A6"/>
      </a:accent6>
      <a:hlink>
        <a:srgbClr val="003DA5"/>
      </a:hlink>
      <a:folHlink>
        <a:srgbClr val="FFCB05"/>
      </a:folHlink>
    </a:clrScheme>
    <a:fontScheme name="La Poste Group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ème1" id="{7C5575A1-603A-459B-9EC6-9A93603A9E1A}" vid="{E880089A-9B33-40E9-8253-CCF25C3507B5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77494A956E049A4B1D197F3DDCEB5" ma:contentTypeVersion="25" ma:contentTypeDescription="Crée un document." ma:contentTypeScope="" ma:versionID="6e38fa755ae1acc8487d8fd1659a06c6">
  <xsd:schema xmlns:xsd="http://www.w3.org/2001/XMLSchema" xmlns:xs="http://www.w3.org/2001/XMLSchema" xmlns:p="http://schemas.microsoft.com/office/2006/metadata/properties" xmlns:ns2="da4dd767-5c61-408d-b356-65af96559faa" xmlns:ns3="4b29261c-4875-4632-9bd4-c0a616209121" targetNamespace="http://schemas.microsoft.com/office/2006/metadata/properties" ma:root="true" ma:fieldsID="9dac1cc5e73bca172b28f8da5cff2e0b" ns2:_="" ns3:_="">
    <xsd:import namespace="da4dd767-5c61-408d-b356-65af96559faa"/>
    <xsd:import namespace="4b29261c-4875-4632-9bd4-c0a616209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datedarchivage" minOccurs="0"/>
                <xsd:element ref="ns2:Cr_x00e9_ateur_x002c_entit_x00e9_" minOccurs="0"/>
                <xsd:element ref="ns2:Datedefindevalidit_x00e9_" minOccurs="0"/>
                <xsd:element ref="ns2:Statur" minOccurs="0"/>
                <xsd:element ref="ns2:Publicvis_x00e9_" minOccurs="0"/>
                <xsd:element ref="ns2:datedecr_x00e9_ation" minOccurs="0"/>
                <xsd:element ref="ns2:MediaServiceAutoTags" minOccurs="0"/>
                <xsd:element ref="ns3:SharedWithUsers" minOccurs="0"/>
                <xsd:element ref="ns3:SharedWithDetails" minOccurs="0"/>
                <xsd:element ref="ns2:Lienvid_x00e9_o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dd767-5c61-408d-b356-65af96559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datedarchivage" ma:index="14" nillable="true" ma:displayName="date d'archivage" ma:format="DateOnly" ma:internalName="datedarchivage">
      <xsd:simpleType>
        <xsd:restriction base="dms:DateTime"/>
      </xsd:simpleType>
    </xsd:element>
    <xsd:element name="Cr_x00e9_ateur_x002c_entit_x00e9_" ma:index="15" nillable="true" ma:displayName="Créateur , entité" ma:format="Dropdown" ma:internalName="Cr_x00e9_ateur_x002c_entit_x00e9_">
      <xsd:simpleType>
        <xsd:restriction base="dms:Note">
          <xsd:maxLength value="255"/>
        </xsd:restriction>
      </xsd:simpleType>
    </xsd:element>
    <xsd:element name="Datedefindevalidit_x00e9_" ma:index="16" nillable="true" ma:displayName="Date de fin de validité" ma:format="DateOnly" ma:internalName="Datedefindevalidit_x00e9_">
      <xsd:simpleType>
        <xsd:restriction base="dms:DateTime"/>
      </xsd:simpleType>
    </xsd:element>
    <xsd:element name="Statur" ma:index="17" nillable="true" ma:displayName="Statut" ma:default="Actif officiel permanent" ma:format="Dropdown" ma:internalName="Statur">
      <xsd:simpleType>
        <xsd:restriction base="dms:Choice">
          <xsd:enumeration value="brouillon"/>
          <xsd:enumeration value="Actif officiel permanent"/>
          <xsd:enumeration value="Actif officiel provisoire"/>
          <xsd:enumeration value="A supprimer"/>
          <xsd:enumeration value="Archivé"/>
        </xsd:restriction>
      </xsd:simpleType>
    </xsd:element>
    <xsd:element name="Publicvis_x00e9_" ma:index="18" nillable="true" ma:displayName="Public visé" ma:default="DMRG" ma:format="Dropdown" ma:internalName="Publicvis_x00e9_">
      <xsd:simpleType>
        <xsd:restriction base="dms:Choice">
          <xsd:enumeration value="DMRG"/>
          <xsd:enumeration value="Tout postier"/>
          <xsd:enumeration value="Branches"/>
          <xsd:enumeration value="Partenaires territoriaux"/>
        </xsd:restriction>
      </xsd:simpleType>
    </xsd:element>
    <xsd:element name="datedecr_x00e9_ation" ma:index="19" nillable="true" ma:displayName="date de création" ma:default="[today]" ma:description="Date initiale de création du document (pas date de dépôt)" ma:format="DateOnly" ma:internalName="datedecr_x00e9_ation">
      <xsd:simpleType>
        <xsd:restriction base="dms:DateTim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Lienvid_x00e9_o" ma:index="23" nillable="true" ma:displayName="Lien vidéo" ma:format="Hyperlink" ma:internalName="Lienvid_x00e9_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9261c-4875-4632-9bd4-c0a616209121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f5409ed-5a21-4a0c-9984-2d31dc9c2852}" ma:internalName="TaxCatchAll" ma:showField="CatchAllData" ma:web="4b29261c-4875-4632-9bd4-c0a616209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SharedWithUsers xmlns="4b29261c-4875-4632-9bd4-c0a616209121">
      <UserInfo>
        <DisplayName>FRANTZ Anne</DisplayName>
        <AccountId>20</AccountId>
        <AccountType/>
      </UserInfo>
      <UserInfo>
        <DisplayName>DESCHAMPS Virginie</DisplayName>
        <AccountId>19</AccountId>
        <AccountType/>
      </UserInfo>
      <UserInfo>
        <DisplayName>PUIG Florence</DisplayName>
        <AccountId>434</AccountId>
        <AccountType/>
      </UserInfo>
      <UserInfo>
        <DisplayName>HUET Nathalie</DisplayName>
        <AccountId>209</AccountId>
        <AccountType/>
      </UserInfo>
      <UserInfo>
        <DisplayName>VIALLY Nathalie</DisplayName>
        <AccountId>103</AccountId>
        <AccountType/>
      </UserInfo>
    </SharedWithUsers>
    <datedarchivage xmlns="da4dd767-5c61-408d-b356-65af96559faa" xsi:nil="true"/>
    <lcf76f155ced4ddcb4097134ff3c332f xmlns="da4dd767-5c61-408d-b356-65af96559faa">
      <Terms xmlns="http://schemas.microsoft.com/office/infopath/2007/PartnerControls"/>
    </lcf76f155ced4ddcb4097134ff3c332f>
    <Statur xmlns="da4dd767-5c61-408d-b356-65af96559faa">Actif officiel permanent</Statur>
    <datedecr_x00e9_ation xmlns="da4dd767-5c61-408d-b356-65af96559faa">2024-05-03T08:21:08+00:00</datedecr_x00e9_ation>
    <TaxCatchAll xmlns="4b29261c-4875-4632-9bd4-c0a616209121" xsi:nil="true"/>
    <Cr_x00e9_ateur_x002c_entit_x00e9_ xmlns="da4dd767-5c61-408d-b356-65af96559faa" xsi:nil="true"/>
    <Publicvis_x00e9_ xmlns="da4dd767-5c61-408d-b356-65af96559faa">DMRG</Publicvis_x00e9_>
    <Lienvid_x00e9_o xmlns="da4dd767-5c61-408d-b356-65af96559faa">
      <Url xsi:nil="true"/>
      <Description xsi:nil="true"/>
    </Lienvid_x00e9_o>
    <Datedefindevalidit_x00e9_ xmlns="da4dd767-5c61-408d-b356-65af96559f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9B8355-A6CB-4541-BA3B-E12B7922A9FA}">
  <ds:schemaRefs>
    <ds:schemaRef ds:uri="4b29261c-4875-4632-9bd4-c0a616209121"/>
    <ds:schemaRef ds:uri="da4dd767-5c61-408d-b356-65af96559f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37F3FE-0641-4734-9446-317DE9C70DE4}">
  <ds:schemaRefs>
    <ds:schemaRef ds:uri="http://purl.org/dc/dcmitype/"/>
    <ds:schemaRef ds:uri="http://schemas.microsoft.com/office/2006/metadata/properties"/>
    <ds:schemaRef ds:uri="da4dd767-5c61-408d-b356-65af96559faa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b29261c-4875-4632-9bd4-c0a616209121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D8C13D7-F198-46A2-B47C-0B88A478508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Standar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783</TotalTime>
  <Words>1223</Words>
  <Application>Microsoft Office PowerPoint</Application>
  <PresentationFormat>Format A4 (210 x 297 mm)</PresentationFormat>
  <Paragraphs>201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9</vt:i4>
      </vt:variant>
    </vt:vector>
  </HeadingPairs>
  <TitlesOfParts>
    <vt:vector size="28" baseType="lpstr">
      <vt:lpstr>Arial</vt:lpstr>
      <vt:lpstr>Arial,Sans-Serif</vt:lpstr>
      <vt:lpstr>Barlow Light</vt:lpstr>
      <vt:lpstr>Calibri</vt:lpstr>
      <vt:lpstr>Calibri,Sans-Serif</vt:lpstr>
      <vt:lpstr>Century Gothic</vt:lpstr>
      <vt:lpstr>Helvetica Neue Condensed Bold</vt:lpstr>
      <vt:lpstr>Montserrat</vt:lpstr>
      <vt:lpstr>Montserrat Medium</vt:lpstr>
      <vt:lpstr>Montserrat SemiBold</vt:lpstr>
      <vt:lpstr>Montserrat-Light</vt:lpstr>
      <vt:lpstr>Thème1</vt:lpstr>
      <vt:lpstr>La Poste Groupe - Vert</vt:lpstr>
      <vt:lpstr>La Poste Groupe - Jaune</vt:lpstr>
      <vt:lpstr>La Poste Groupe - Rouge</vt:lpstr>
      <vt:lpstr>1_La Poste Groupe - Vert</vt:lpstr>
      <vt:lpstr>1_Thème1</vt:lpstr>
      <vt:lpstr>2_Thème1</vt:lpstr>
      <vt:lpstr>3_Thème1</vt:lpstr>
      <vt:lpstr>Les ateliers collectifs de l’EMRG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 Poste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Maïté Laal</dc:creator>
  <cp:lastModifiedBy>BLUM Esther</cp:lastModifiedBy>
  <cp:revision>26</cp:revision>
  <cp:lastPrinted>2022-01-19T15:59:09Z</cp:lastPrinted>
  <dcterms:created xsi:type="dcterms:W3CDTF">2014-07-25T12:06:21Z</dcterms:created>
  <dcterms:modified xsi:type="dcterms:W3CDTF">2025-04-25T13:30:04Z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0x010100AF077494A956E049A4B1D197F3DDCEB5</vt:lpwstr>
  </property>
  <property fmtid="{D5CDD505-2E9C-101B-9397-08002B2CF9AE}" pid="3" name="MSIP_Label_ee0428da-ac0f-4a84-a429-a80e20cb35de_Enabled">
    <vt:lpwstr>True</vt:lpwstr>
  </property>
  <property fmtid="{D5CDD505-2E9C-101B-9397-08002B2CF9AE}" pid="4" name="MSIP_Label_ee0428da-ac0f-4a84-a429-a80e20cb35de_SiteId">
    <vt:lpwstr>80c03608-5f64-40bb-9c70-9394abe6011c</vt:lpwstr>
  </property>
  <property fmtid="{D5CDD505-2E9C-101B-9397-08002B2CF9AE}" pid="5" name="MSIP_Label_ee0428da-ac0f-4a84-a429-a80e20cb35de_Owner">
    <vt:lpwstr>michele.perignon@laposte.fr</vt:lpwstr>
  </property>
  <property fmtid="{D5CDD505-2E9C-101B-9397-08002B2CF9AE}" pid="6" name="MSIP_Label_ee0428da-ac0f-4a84-a429-a80e20cb35de_SetDate">
    <vt:lpwstr>2021-08-03T12:46:04.8040000Z</vt:lpwstr>
  </property>
  <property fmtid="{D5CDD505-2E9C-101B-9397-08002B2CF9AE}" pid="7" name="MSIP_Label_ee0428da-ac0f-4a84-a429-a80e20cb35de_Name">
    <vt:lpwstr>C1 - Interne</vt:lpwstr>
  </property>
  <property fmtid="{D5CDD505-2E9C-101B-9397-08002B2CF9AE}" pid="8" name="MSIP_Label_ee0428da-ac0f-4a84-a429-a80e20cb35de_Application">
    <vt:lpwstr>Microsoft Azure Information Protection</vt:lpwstr>
  </property>
  <property fmtid="{D5CDD505-2E9C-101B-9397-08002B2CF9AE}" pid="9" name="MSIP_Label_ee0428da-ac0f-4a84-a429-a80e20cb35de_ActionId">
    <vt:lpwstr>3c288e9f-3962-48f3-8f43-7f969166ee8f</vt:lpwstr>
  </property>
  <property fmtid="{D5CDD505-2E9C-101B-9397-08002B2CF9AE}" pid="10" name="MSIP_Label_ee0428da-ac0f-4a84-a429-a80e20cb35de_Extended_MSFT_Method">
    <vt:lpwstr>Automatic</vt:lpwstr>
  </property>
  <property fmtid="{D5CDD505-2E9C-101B-9397-08002B2CF9AE}" pid="11" name="Sensitivity">
    <vt:lpwstr>C1 - Interne</vt:lpwstr>
  </property>
  <property fmtid="{D5CDD505-2E9C-101B-9397-08002B2CF9AE}" pid="12" name="MediaServiceImageTags">
    <vt:lpwstr/>
  </property>
</Properties>
</file>