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57" r:id="rId5"/>
    <p:sldId id="259" r:id="rId6"/>
    <p:sldId id="260" r:id="rId7"/>
    <p:sldId id="263" r:id="rId8"/>
    <p:sldId id="262" r:id="rId9"/>
    <p:sldId id="308" r:id="rId10"/>
    <p:sldId id="303" r:id="rId11"/>
    <p:sldId id="304" r:id="rId12"/>
    <p:sldId id="305" r:id="rId13"/>
    <p:sldId id="306" r:id="rId14"/>
    <p:sldId id="307" r:id="rId15"/>
    <p:sldId id="280" r:id="rId16"/>
    <p:sldId id="293" r:id="rId17"/>
    <p:sldId id="292" r:id="rId18"/>
    <p:sldId id="283" r:id="rId19"/>
    <p:sldId id="278" r:id="rId20"/>
    <p:sldId id="286" r:id="rId21"/>
    <p:sldId id="264" r:id="rId22"/>
    <p:sldId id="302" r:id="rId23"/>
    <p:sldId id="299" r:id="rId24"/>
    <p:sldId id="301" r:id="rId25"/>
    <p:sldId id="300" r:id="rId26"/>
    <p:sldId id="277" r:id="rId27"/>
    <p:sldId id="296" r:id="rId28"/>
    <p:sldId id="295" r:id="rId29"/>
    <p:sldId id="265" r:id="rId30"/>
    <p:sldId id="309" r:id="rId31"/>
    <p:sldId id="297" r:id="rId32"/>
    <p:sldId id="285" r:id="rId33"/>
    <p:sldId id="275" r:id="rId34"/>
    <p:sldId id="276" r:id="rId35"/>
    <p:sldId id="284" r:id="rId36"/>
    <p:sldId id="266" r:id="rId37"/>
    <p:sldId id="311" r:id="rId38"/>
    <p:sldId id="310" r:id="rId39"/>
    <p:sldId id="274" r:id="rId40"/>
    <p:sldId id="298" r:id="rId41"/>
    <p:sldId id="294" r:id="rId42"/>
    <p:sldId id="312" r:id="rId43"/>
    <p:sldId id="290" r:id="rId44"/>
    <p:sldId id="291" r:id="rId45"/>
    <p:sldId id="313" r:id="rId46"/>
  </p:sldIdLst>
  <p:sldSz cx="6858000" cy="9906000" type="A4"/>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Isa" initials="RI" lastIdx="7" clrIdx="0">
    <p:extLst>
      <p:ext uri="{19B8F6BF-5375-455C-9EA6-DF929625EA0E}">
        <p15:presenceInfo xmlns:p15="http://schemas.microsoft.com/office/powerpoint/2012/main" userId="S::isa.richard@laposte.fr::e6fe466a-0dae-488f-bc77-6b233c0b13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17E9"/>
    <a:srgbClr val="A6A6A6"/>
    <a:srgbClr val="000000"/>
    <a:srgbClr val="EE7219"/>
    <a:srgbClr val="FEB754"/>
    <a:srgbClr val="FECC00"/>
    <a:srgbClr val="0B4EA2"/>
    <a:srgbClr val="FFCB06"/>
    <a:srgbClr val="64CDE2"/>
    <a:srgbClr val="209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789F4-71F3-4B08-B94A-398CE50F8175}" v="4" dt="2023-08-18T08:33:53.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61" d="100"/>
          <a:sy n="61" d="100"/>
        </p:scale>
        <p:origin x="2554" y="62"/>
      </p:cViewPr>
      <p:guideLst>
        <p:guide orient="horz" pos="3120"/>
        <p:guide pos="2160"/>
      </p:guideLst>
    </p:cSldViewPr>
  </p:slideViewPr>
  <p:notesTextViewPr>
    <p:cViewPr>
      <p:scale>
        <a:sx n="1" d="1"/>
        <a:sy n="1" d="1"/>
      </p:scale>
      <p:origin x="0" y="0"/>
    </p:cViewPr>
  </p:notesTextViewPr>
  <p:notesViewPr>
    <p:cSldViewPr snapToGrid="0">
      <p:cViewPr varScale="1">
        <p:scale>
          <a:sx n="52" d="100"/>
          <a:sy n="52" d="100"/>
        </p:scale>
        <p:origin x="290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REMY Isabelle" userId="S::isabelle.gueremy@laposte.fr::33f486f8-4a60-45f0-a9f9-116c7589ef40" providerId="AD" clId="Web-{898C52DE-FFED-4B9D-AA95-A56F96F19504}"/>
    <pc:docChg chg="modSld">
      <pc:chgData name="GUEREMY Isabelle" userId="S::isabelle.gueremy@laposte.fr::33f486f8-4a60-45f0-a9f9-116c7589ef40" providerId="AD" clId="Web-{898C52DE-FFED-4B9D-AA95-A56F96F19504}" dt="2022-01-27T15:53:10.186" v="34" actId="20577"/>
      <pc:docMkLst>
        <pc:docMk/>
      </pc:docMkLst>
      <pc:sldChg chg="modSp">
        <pc:chgData name="GUEREMY Isabelle" userId="S::isabelle.gueremy@laposte.fr::33f486f8-4a60-45f0-a9f9-116c7589ef40" providerId="AD" clId="Web-{898C52DE-FFED-4B9D-AA95-A56F96F19504}" dt="2022-01-27T15:53:10.186" v="34" actId="20577"/>
        <pc:sldMkLst>
          <pc:docMk/>
          <pc:sldMk cId="1846284806" sldId="285"/>
        </pc:sldMkLst>
        <pc:spChg chg="mod">
          <ac:chgData name="GUEREMY Isabelle" userId="S::isabelle.gueremy@laposte.fr::33f486f8-4a60-45f0-a9f9-116c7589ef40" providerId="AD" clId="Web-{898C52DE-FFED-4B9D-AA95-A56F96F19504}" dt="2022-01-27T15:53:10.186" v="34" actId="20577"/>
          <ac:spMkLst>
            <pc:docMk/>
            <pc:sldMk cId="1846284806" sldId="285"/>
            <ac:spMk id="150" creationId="{00000000-0000-0000-0000-000000000000}"/>
          </ac:spMkLst>
        </pc:spChg>
      </pc:sldChg>
    </pc:docChg>
  </pc:docChgLst>
  <pc:docChgLst>
    <pc:chgData name="LEPAGE Sandra" userId="S::sandra.lepage@laposte.fr::7beeb4eb-a257-4693-a874-d02a497bed87" providerId="AD" clId="Web-{6AECB8FE-1C59-4D11-9FA0-CBD5ECE1617A}"/>
    <pc:docChg chg="modSld">
      <pc:chgData name="LEPAGE Sandra" userId="S::sandra.lepage@laposte.fr::7beeb4eb-a257-4693-a874-d02a497bed87" providerId="AD" clId="Web-{6AECB8FE-1C59-4D11-9FA0-CBD5ECE1617A}" dt="2020-09-03T14:38:23.691" v="16" actId="20577"/>
      <pc:docMkLst>
        <pc:docMk/>
      </pc:docMkLst>
      <pc:sldChg chg="modSp">
        <pc:chgData name="LEPAGE Sandra" userId="S::sandra.lepage@laposte.fr::7beeb4eb-a257-4693-a874-d02a497bed87" providerId="AD" clId="Web-{6AECB8FE-1C59-4D11-9FA0-CBD5ECE1617A}" dt="2020-09-03T14:38:23.691" v="16" actId="20577"/>
        <pc:sldMkLst>
          <pc:docMk/>
          <pc:sldMk cId="2924472032" sldId="269"/>
        </pc:sldMkLst>
        <pc:spChg chg="mod">
          <ac:chgData name="LEPAGE Sandra" userId="S::sandra.lepage@laposte.fr::7beeb4eb-a257-4693-a874-d02a497bed87" providerId="AD" clId="Web-{6AECB8FE-1C59-4D11-9FA0-CBD5ECE1617A}" dt="2020-09-03T14:38:23.691" v="16" actId="20577"/>
          <ac:spMkLst>
            <pc:docMk/>
            <pc:sldMk cId="2924472032" sldId="269"/>
            <ac:spMk id="150" creationId="{00000000-0000-0000-0000-000000000000}"/>
          </ac:spMkLst>
        </pc:spChg>
      </pc:sldChg>
    </pc:docChg>
  </pc:docChgLst>
  <pc:docChgLst>
    <pc:chgData name="GUEREMY Isabelle" userId="S::isabelle.gueremy@laposte.fr::33f486f8-4a60-45f0-a9f9-116c7589ef40" providerId="AD" clId="Web-{C7D39C50-3000-8685-3EA8-7AA72EE69610}"/>
    <pc:docChg chg="modSld">
      <pc:chgData name="GUEREMY Isabelle" userId="S::isabelle.gueremy@laposte.fr::33f486f8-4a60-45f0-a9f9-116c7589ef40" providerId="AD" clId="Web-{C7D39C50-3000-8685-3EA8-7AA72EE69610}" dt="2022-01-26T08:02:28.397" v="149" actId="20577"/>
      <pc:docMkLst>
        <pc:docMk/>
      </pc:docMkLst>
      <pc:sldChg chg="modSp">
        <pc:chgData name="GUEREMY Isabelle" userId="S::isabelle.gueremy@laposte.fr::33f486f8-4a60-45f0-a9f9-116c7589ef40" providerId="AD" clId="Web-{C7D39C50-3000-8685-3EA8-7AA72EE69610}" dt="2022-01-26T08:02:28.397" v="149" actId="20577"/>
        <pc:sldMkLst>
          <pc:docMk/>
          <pc:sldMk cId="1846284806" sldId="285"/>
        </pc:sldMkLst>
        <pc:spChg chg="mod">
          <ac:chgData name="GUEREMY Isabelle" userId="S::isabelle.gueremy@laposte.fr::33f486f8-4a60-45f0-a9f9-116c7589ef40" providerId="AD" clId="Web-{C7D39C50-3000-8685-3EA8-7AA72EE69610}" dt="2022-01-26T08:02:28.397" v="149" actId="20577"/>
          <ac:spMkLst>
            <pc:docMk/>
            <pc:sldMk cId="1846284806" sldId="285"/>
            <ac:spMk id="47" creationId="{00000000-0000-0000-0000-000000000000}"/>
          </ac:spMkLst>
        </pc:spChg>
        <pc:spChg chg="mod">
          <ac:chgData name="GUEREMY Isabelle" userId="S::isabelle.gueremy@laposte.fr::33f486f8-4a60-45f0-a9f9-116c7589ef40" providerId="AD" clId="Web-{C7D39C50-3000-8685-3EA8-7AA72EE69610}" dt="2022-01-26T07:45:08.094" v="55" actId="20577"/>
          <ac:spMkLst>
            <pc:docMk/>
            <pc:sldMk cId="1846284806" sldId="285"/>
            <ac:spMk id="150" creationId="{00000000-0000-0000-0000-000000000000}"/>
          </ac:spMkLst>
        </pc:spChg>
        <pc:grpChg chg="mod">
          <ac:chgData name="GUEREMY Isabelle" userId="S::isabelle.gueremy@laposte.fr::33f486f8-4a60-45f0-a9f9-116c7589ef40" providerId="AD" clId="Web-{C7D39C50-3000-8685-3EA8-7AA72EE69610}" dt="2022-01-26T08:02:05.522" v="103" actId="1076"/>
          <ac:grpSpMkLst>
            <pc:docMk/>
            <pc:sldMk cId="1846284806" sldId="285"/>
            <ac:grpSpMk id="39" creationId="{00000000-0000-0000-0000-000000000000}"/>
          </ac:grpSpMkLst>
        </pc:grpChg>
        <pc:grpChg chg="mod">
          <ac:chgData name="GUEREMY Isabelle" userId="S::isabelle.gueremy@laposte.fr::33f486f8-4a60-45f0-a9f9-116c7589ef40" providerId="AD" clId="Web-{C7D39C50-3000-8685-3EA8-7AA72EE69610}" dt="2022-01-26T08:02:25.382" v="106" actId="1076"/>
          <ac:grpSpMkLst>
            <pc:docMk/>
            <pc:sldMk cId="1846284806" sldId="285"/>
            <ac:grpSpMk id="166" creationId="{00000000-0000-0000-0000-000000000000}"/>
          </ac:grpSpMkLst>
        </pc:grpChg>
      </pc:sldChg>
    </pc:docChg>
  </pc:docChgLst>
  <pc:docChgLst>
    <pc:chgData name="GUEREMY Isabelle" userId="S::isabelle.gueremy@laposte.fr::33f486f8-4a60-45f0-a9f9-116c7589ef40" providerId="AD" clId="Web-{1FE9F80D-623A-2514-13D5-E247D06829A7}"/>
    <pc:docChg chg="modSld">
      <pc:chgData name="GUEREMY Isabelle" userId="S::isabelle.gueremy@laposte.fr::33f486f8-4a60-45f0-a9f9-116c7589ef40" providerId="AD" clId="Web-{1FE9F80D-623A-2514-13D5-E247D06829A7}" dt="2022-01-25T15:41:26.509" v="968" actId="20577"/>
      <pc:docMkLst>
        <pc:docMk/>
      </pc:docMkLst>
      <pc:sldChg chg="addSp delSp modSp">
        <pc:chgData name="GUEREMY Isabelle" userId="S::isabelle.gueremy@laposte.fr::33f486f8-4a60-45f0-a9f9-116c7589ef40" providerId="AD" clId="Web-{1FE9F80D-623A-2514-13D5-E247D06829A7}" dt="2022-01-25T15:41:26.509" v="968" actId="20577"/>
        <pc:sldMkLst>
          <pc:docMk/>
          <pc:sldMk cId="1846284806" sldId="285"/>
        </pc:sldMkLst>
        <pc:spChg chg="mod">
          <ac:chgData name="GUEREMY Isabelle" userId="S::isabelle.gueremy@laposte.fr::33f486f8-4a60-45f0-a9f9-116c7589ef40" providerId="AD" clId="Web-{1FE9F80D-623A-2514-13D5-E247D06829A7}" dt="2022-01-25T14:49:15.642" v="0" actId="20577"/>
          <ac:spMkLst>
            <pc:docMk/>
            <pc:sldMk cId="1846284806" sldId="285"/>
            <ac:spMk id="3" creationId="{00000000-0000-0000-0000-000000000000}"/>
          </ac:spMkLst>
        </pc:spChg>
        <pc:spChg chg="mod">
          <ac:chgData name="GUEREMY Isabelle" userId="S::isabelle.gueremy@laposte.fr::33f486f8-4a60-45f0-a9f9-116c7589ef40" providerId="AD" clId="Web-{1FE9F80D-623A-2514-13D5-E247D06829A7}" dt="2022-01-25T15:15:54.880" v="96" actId="20577"/>
          <ac:spMkLst>
            <pc:docMk/>
            <pc:sldMk cId="1846284806" sldId="285"/>
            <ac:spMk id="42" creationId="{00000000-0000-0000-0000-000000000000}"/>
          </ac:spMkLst>
        </pc:spChg>
        <pc:spChg chg="mod">
          <ac:chgData name="GUEREMY Isabelle" userId="S::isabelle.gueremy@laposte.fr::33f486f8-4a60-45f0-a9f9-116c7589ef40" providerId="AD" clId="Web-{1FE9F80D-623A-2514-13D5-E247D06829A7}" dt="2022-01-25T15:15:39.411" v="93"/>
          <ac:spMkLst>
            <pc:docMk/>
            <pc:sldMk cId="1846284806" sldId="285"/>
            <ac:spMk id="45" creationId="{00000000-0000-0000-0000-000000000000}"/>
          </ac:spMkLst>
        </pc:spChg>
        <pc:spChg chg="mod">
          <ac:chgData name="GUEREMY Isabelle" userId="S::isabelle.gueremy@laposte.fr::33f486f8-4a60-45f0-a9f9-116c7589ef40" providerId="AD" clId="Web-{1FE9F80D-623A-2514-13D5-E247D06829A7}" dt="2022-01-25T14:50:32.846" v="4" actId="14100"/>
          <ac:spMkLst>
            <pc:docMk/>
            <pc:sldMk cId="1846284806" sldId="285"/>
            <ac:spMk id="95" creationId="{00000000-0000-0000-0000-000000000000}"/>
          </ac:spMkLst>
        </pc:spChg>
        <pc:spChg chg="mod">
          <ac:chgData name="GUEREMY Isabelle" userId="S::isabelle.gueremy@laposte.fr::33f486f8-4a60-45f0-a9f9-116c7589ef40" providerId="AD" clId="Web-{1FE9F80D-623A-2514-13D5-E247D06829A7}" dt="2022-01-25T14:57:57.445" v="47"/>
          <ac:spMkLst>
            <pc:docMk/>
            <pc:sldMk cId="1846284806" sldId="285"/>
            <ac:spMk id="118" creationId="{00000000-0000-0000-0000-000000000000}"/>
          </ac:spMkLst>
        </pc:spChg>
        <pc:spChg chg="mod">
          <ac:chgData name="GUEREMY Isabelle" userId="S::isabelle.gueremy@laposte.fr::33f486f8-4a60-45f0-a9f9-116c7589ef40" providerId="AD" clId="Web-{1FE9F80D-623A-2514-13D5-E247D06829A7}" dt="2022-01-25T15:41:26.509" v="968" actId="20577"/>
          <ac:spMkLst>
            <pc:docMk/>
            <pc:sldMk cId="1846284806" sldId="285"/>
            <ac:spMk id="150" creationId="{00000000-0000-0000-0000-000000000000}"/>
          </ac:spMkLst>
        </pc:spChg>
        <pc:spChg chg="mod">
          <ac:chgData name="GUEREMY Isabelle" userId="S::isabelle.gueremy@laposte.fr::33f486f8-4a60-45f0-a9f9-116c7589ef40" providerId="AD" clId="Web-{1FE9F80D-623A-2514-13D5-E247D06829A7}" dt="2022-01-25T15:16:40.271" v="160" actId="20577"/>
          <ac:spMkLst>
            <pc:docMk/>
            <pc:sldMk cId="1846284806" sldId="285"/>
            <ac:spMk id="167" creationId="{00000000-0000-0000-0000-000000000000}"/>
          </ac:spMkLst>
        </pc:spChg>
        <pc:spChg chg="mod">
          <ac:chgData name="GUEREMY Isabelle" userId="S::isabelle.gueremy@laposte.fr::33f486f8-4a60-45f0-a9f9-116c7589ef40" providerId="AD" clId="Web-{1FE9F80D-623A-2514-13D5-E247D06829A7}" dt="2022-01-25T15:15:22.036" v="92" actId="20577"/>
          <ac:spMkLst>
            <pc:docMk/>
            <pc:sldMk cId="1846284806" sldId="285"/>
            <ac:spMk id="204" creationId="{00000000-0000-0000-0000-000000000000}"/>
          </ac:spMkLst>
        </pc:spChg>
        <pc:spChg chg="mod">
          <ac:chgData name="GUEREMY Isabelle" userId="S::isabelle.gueremy@laposte.fr::33f486f8-4a60-45f0-a9f9-116c7589ef40" providerId="AD" clId="Web-{1FE9F80D-623A-2514-13D5-E247D06829A7}" dt="2022-01-25T15:14:13.285" v="60" actId="20577"/>
          <ac:spMkLst>
            <pc:docMk/>
            <pc:sldMk cId="1846284806" sldId="285"/>
            <ac:spMk id="205" creationId="{00000000-0000-0000-0000-000000000000}"/>
          </ac:spMkLst>
        </pc:spChg>
        <pc:spChg chg="add del mod">
          <ac:chgData name="GUEREMY Isabelle" userId="S::isabelle.gueremy@laposte.fr::33f486f8-4a60-45f0-a9f9-116c7589ef40" providerId="AD" clId="Web-{1FE9F80D-623A-2514-13D5-E247D06829A7}" dt="2022-01-25T15:13:41.910" v="54" actId="20577"/>
          <ac:spMkLst>
            <pc:docMk/>
            <pc:sldMk cId="1846284806" sldId="285"/>
            <ac:spMk id="206" creationId="{00000000-0000-0000-0000-000000000000}"/>
          </ac:spMkLst>
        </pc:spChg>
        <pc:spChg chg="mod">
          <ac:chgData name="GUEREMY Isabelle" userId="S::isabelle.gueremy@laposte.fr::33f486f8-4a60-45f0-a9f9-116c7589ef40" providerId="AD" clId="Web-{1FE9F80D-623A-2514-13D5-E247D06829A7}" dt="2022-01-25T15:13:17.644" v="52" actId="20577"/>
          <ac:spMkLst>
            <pc:docMk/>
            <pc:sldMk cId="1846284806" sldId="285"/>
            <ac:spMk id="207" creationId="{00000000-0000-0000-0000-000000000000}"/>
          </ac:spMkLst>
        </pc:spChg>
        <pc:spChg chg="mod">
          <ac:chgData name="GUEREMY Isabelle" userId="S::isabelle.gueremy@laposte.fr::33f486f8-4a60-45f0-a9f9-116c7589ef40" providerId="AD" clId="Web-{1FE9F80D-623A-2514-13D5-E247D06829A7}" dt="2022-01-25T15:13:28.988" v="53" actId="20577"/>
          <ac:spMkLst>
            <pc:docMk/>
            <pc:sldMk cId="1846284806" sldId="285"/>
            <ac:spMk id="208" creationId="{00000000-0000-0000-0000-000000000000}"/>
          </ac:spMkLst>
        </pc:spChg>
      </pc:sldChg>
    </pc:docChg>
  </pc:docChgLst>
  <pc:docChgLst>
    <pc:chgData name="FLAMEIN Thierry" userId="S::thierry.flamein@laposte.fr::70eae5ac-1b19-486f-b219-8efc8ab3ae5f" providerId="AD" clId="Web-{466FA845-6552-497D-A116-D342D33AD11A}"/>
    <pc:docChg chg="modSld">
      <pc:chgData name="FLAMEIN Thierry" userId="S::thierry.flamein@laposte.fr::70eae5ac-1b19-486f-b219-8efc8ab3ae5f" providerId="AD" clId="Web-{466FA845-6552-497D-A116-D342D33AD11A}" dt="2020-10-27T12:32:47.830" v="1367" actId="14100"/>
      <pc:docMkLst>
        <pc:docMk/>
      </pc:docMkLst>
      <pc:sldChg chg="modSp">
        <pc:chgData name="FLAMEIN Thierry" userId="S::thierry.flamein@laposte.fr::70eae5ac-1b19-486f-b219-8efc8ab3ae5f" providerId="AD" clId="Web-{466FA845-6552-497D-A116-D342D33AD11A}" dt="2020-10-27T12:32:47.830" v="1367" actId="14100"/>
        <pc:sldMkLst>
          <pc:docMk/>
          <pc:sldMk cId="1057757830" sldId="270"/>
        </pc:sldMkLst>
        <pc:spChg chg="mod">
          <ac:chgData name="FLAMEIN Thierry" userId="S::thierry.flamein@laposte.fr::70eae5ac-1b19-486f-b219-8efc8ab3ae5f" providerId="AD" clId="Web-{466FA845-6552-497D-A116-D342D33AD11A}" dt="2020-10-27T12:32:00.642" v="1359"/>
          <ac:spMkLst>
            <pc:docMk/>
            <pc:sldMk cId="1057757830" sldId="270"/>
            <ac:spMk id="42" creationId="{00000000-0000-0000-0000-000000000000}"/>
          </ac:spMkLst>
        </pc:spChg>
        <pc:spChg chg="mod">
          <ac:chgData name="FLAMEIN Thierry" userId="S::thierry.flamein@laposte.fr::70eae5ac-1b19-486f-b219-8efc8ab3ae5f" providerId="AD" clId="Web-{466FA845-6552-497D-A116-D342D33AD11A}" dt="2020-10-27T12:31:53.219" v="1358"/>
          <ac:spMkLst>
            <pc:docMk/>
            <pc:sldMk cId="1057757830" sldId="270"/>
            <ac:spMk id="45" creationId="{00000000-0000-0000-0000-000000000000}"/>
          </ac:spMkLst>
        </pc:spChg>
        <pc:spChg chg="mod">
          <ac:chgData name="FLAMEIN Thierry" userId="S::thierry.flamein@laposte.fr::70eae5ac-1b19-486f-b219-8efc8ab3ae5f" providerId="AD" clId="Web-{466FA845-6552-497D-A116-D342D33AD11A}" dt="2020-10-27T12:25:34.491" v="1349" actId="20577"/>
          <ac:spMkLst>
            <pc:docMk/>
            <pc:sldMk cId="1057757830" sldId="270"/>
            <ac:spMk id="47" creationId="{00000000-0000-0000-0000-000000000000}"/>
          </ac:spMkLst>
        </pc:spChg>
        <pc:spChg chg="mod">
          <ac:chgData name="FLAMEIN Thierry" userId="S::thierry.flamein@laposte.fr::70eae5ac-1b19-486f-b219-8efc8ab3ae5f" providerId="AD" clId="Web-{466FA845-6552-497D-A116-D342D33AD11A}" dt="2020-10-27T12:03:38.692" v="263" actId="20577"/>
          <ac:spMkLst>
            <pc:docMk/>
            <pc:sldMk cId="1057757830" sldId="270"/>
            <ac:spMk id="95" creationId="{00000000-0000-0000-0000-000000000000}"/>
          </ac:spMkLst>
        </pc:spChg>
        <pc:spChg chg="mod">
          <ac:chgData name="FLAMEIN Thierry" userId="S::thierry.flamein@laposte.fr::70eae5ac-1b19-486f-b219-8efc8ab3ae5f" providerId="AD" clId="Web-{466FA845-6552-497D-A116-D342D33AD11A}" dt="2020-10-27T12:20:35.046" v="1150" actId="20577"/>
          <ac:spMkLst>
            <pc:docMk/>
            <pc:sldMk cId="1057757830" sldId="270"/>
            <ac:spMk id="118" creationId="{00000000-0000-0000-0000-000000000000}"/>
          </ac:spMkLst>
        </pc:spChg>
        <pc:spChg chg="mod">
          <ac:chgData name="FLAMEIN Thierry" userId="S::thierry.flamein@laposte.fr::70eae5ac-1b19-486f-b219-8efc8ab3ae5f" providerId="AD" clId="Web-{466FA845-6552-497D-A116-D342D33AD11A}" dt="2020-10-27T12:23:54.473" v="1270" actId="20577"/>
          <ac:spMkLst>
            <pc:docMk/>
            <pc:sldMk cId="1057757830" sldId="270"/>
            <ac:spMk id="128" creationId="{00000000-0000-0000-0000-000000000000}"/>
          </ac:spMkLst>
        </pc:spChg>
        <pc:grpChg chg="mod">
          <ac:chgData name="FLAMEIN Thierry" userId="S::thierry.flamein@laposte.fr::70eae5ac-1b19-486f-b219-8efc8ab3ae5f" providerId="AD" clId="Web-{466FA845-6552-497D-A116-D342D33AD11A}" dt="2020-10-27T12:32:47.830" v="1367" actId="14100"/>
          <ac:grpSpMkLst>
            <pc:docMk/>
            <pc:sldMk cId="1057757830" sldId="270"/>
            <ac:grpSpMk id="39" creationId="{00000000-0000-0000-0000-000000000000}"/>
          </ac:grpSpMkLst>
        </pc:grpChg>
        <pc:grpChg chg="mod">
          <ac:chgData name="FLAMEIN Thierry" userId="S::thierry.flamein@laposte.fr::70eae5ac-1b19-486f-b219-8efc8ab3ae5f" providerId="AD" clId="Web-{466FA845-6552-497D-A116-D342D33AD11A}" dt="2020-10-27T12:26:11.742" v="1353" actId="14100"/>
          <ac:grpSpMkLst>
            <pc:docMk/>
            <pc:sldMk cId="1057757830" sldId="270"/>
            <ac:grpSpMk id="46" creationId="{00000000-0000-0000-0000-000000000000}"/>
          </ac:grpSpMkLst>
        </pc:grpChg>
        <pc:grpChg chg="mod">
          <ac:chgData name="FLAMEIN Thierry" userId="S::thierry.flamein@laposte.fr::70eae5ac-1b19-486f-b219-8efc8ab3ae5f" providerId="AD" clId="Web-{466FA845-6552-497D-A116-D342D33AD11A}" dt="2020-10-27T12:26:20.617" v="1354" actId="14100"/>
          <ac:grpSpMkLst>
            <pc:docMk/>
            <pc:sldMk cId="1057757830" sldId="270"/>
            <ac:grpSpMk id="140" creationId="{00000000-0000-0000-0000-000000000000}"/>
          </ac:grpSpMkLst>
        </pc:grpChg>
        <pc:grpChg chg="mod">
          <ac:chgData name="FLAMEIN Thierry" userId="S::thierry.flamein@laposte.fr::70eae5ac-1b19-486f-b219-8efc8ab3ae5f" providerId="AD" clId="Web-{466FA845-6552-497D-A116-D342D33AD11A}" dt="2020-10-27T12:25:58.445" v="1352" actId="14100"/>
          <ac:grpSpMkLst>
            <pc:docMk/>
            <pc:sldMk cId="1057757830" sldId="270"/>
            <ac:grpSpMk id="166" creationId="{00000000-0000-0000-0000-000000000000}"/>
          </ac:grpSpMkLst>
        </pc:grpChg>
        <pc:grpChg chg="mod">
          <ac:chgData name="FLAMEIN Thierry" userId="S::thierry.flamein@laposte.fr::70eae5ac-1b19-486f-b219-8efc8ab3ae5f" providerId="AD" clId="Web-{466FA845-6552-497D-A116-D342D33AD11A}" dt="2020-10-27T12:32:39.971" v="1366" actId="1076"/>
          <ac:grpSpMkLst>
            <pc:docMk/>
            <pc:sldMk cId="1057757830" sldId="270"/>
            <ac:grpSpMk id="202" creationId="{00000000-0000-0000-0000-000000000000}"/>
          </ac:grpSpMkLst>
        </pc:grpChg>
      </pc:sldChg>
    </pc:docChg>
  </pc:docChgLst>
  <pc:docChgLst>
    <pc:chgData name="LEPAGE Sandra" userId="S::sandra.lepage@laposte.fr::7beeb4eb-a257-4693-a874-d02a497bed87" providerId="AD" clId="Web-{F1E5121F-BAA8-C9AF-0A0E-E7B55C8E309F}"/>
    <pc:docChg chg="modSld">
      <pc:chgData name="LEPAGE Sandra" userId="S::sandra.lepage@laposte.fr::7beeb4eb-a257-4693-a874-d02a497bed87" providerId="AD" clId="Web-{F1E5121F-BAA8-C9AF-0A0E-E7B55C8E309F}" dt="2020-06-24T08:14:01.938" v="8"/>
      <pc:docMkLst>
        <pc:docMk/>
      </pc:docMkLst>
      <pc:sldChg chg="modSp">
        <pc:chgData name="LEPAGE Sandra" userId="S::sandra.lepage@laposte.fr::7beeb4eb-a257-4693-a874-d02a497bed87" providerId="AD" clId="Web-{F1E5121F-BAA8-C9AF-0A0E-E7B55C8E309F}" dt="2020-06-24T08:14:01.938" v="8"/>
        <pc:sldMkLst>
          <pc:docMk/>
          <pc:sldMk cId="2924472032" sldId="269"/>
        </pc:sldMkLst>
        <pc:spChg chg="mod">
          <ac:chgData name="LEPAGE Sandra" userId="S::sandra.lepage@laposte.fr::7beeb4eb-a257-4693-a874-d02a497bed87" providerId="AD" clId="Web-{F1E5121F-BAA8-C9AF-0A0E-E7B55C8E309F}" dt="2020-06-24T08:14:01.938" v="8"/>
          <ac:spMkLst>
            <pc:docMk/>
            <pc:sldMk cId="2924472032" sldId="269"/>
            <ac:spMk id="118" creationId="{00000000-0000-0000-0000-000000000000}"/>
          </ac:spMkLst>
        </pc:spChg>
      </pc:sldChg>
    </pc:docChg>
  </pc:docChgLst>
  <pc:docChgLst>
    <pc:chgData name="LEPAGE Sandra" userId="S::sandra.lepage@laposte.fr::7beeb4eb-a257-4693-a874-d02a497bed87" providerId="AD" clId="Web-{1913786D-AA4C-455B-A076-45B562EB41AE}"/>
    <pc:docChg chg="modSld">
      <pc:chgData name="LEPAGE Sandra" userId="S::sandra.lepage@laposte.fr::7beeb4eb-a257-4693-a874-d02a497bed87" providerId="AD" clId="Web-{1913786D-AA4C-455B-A076-45B562EB41AE}" dt="2020-06-25T08:47:24.231" v="312" actId="20577"/>
      <pc:docMkLst>
        <pc:docMk/>
      </pc:docMkLst>
      <pc:sldChg chg="modSp">
        <pc:chgData name="LEPAGE Sandra" userId="S::sandra.lepage@laposte.fr::7beeb4eb-a257-4693-a874-d02a497bed87" providerId="AD" clId="Web-{1913786D-AA4C-455B-A076-45B562EB41AE}" dt="2020-06-25T08:47:24.216" v="311" actId="20577"/>
        <pc:sldMkLst>
          <pc:docMk/>
          <pc:sldMk cId="2924472032" sldId="269"/>
        </pc:sldMkLst>
        <pc:spChg chg="mod">
          <ac:chgData name="LEPAGE Sandra" userId="S::sandra.lepage@laposte.fr::7beeb4eb-a257-4693-a874-d02a497bed87" providerId="AD" clId="Web-{1913786D-AA4C-455B-A076-45B562EB41AE}" dt="2020-06-25T08:47:24.216" v="311" actId="20577"/>
          <ac:spMkLst>
            <pc:docMk/>
            <pc:sldMk cId="2924472032" sldId="269"/>
            <ac:spMk id="47" creationId="{00000000-0000-0000-0000-000000000000}"/>
          </ac:spMkLst>
        </pc:spChg>
        <pc:spChg chg="mod">
          <ac:chgData name="LEPAGE Sandra" userId="S::sandra.lepage@laposte.fr::7beeb4eb-a257-4693-a874-d02a497bed87" providerId="AD" clId="Web-{1913786D-AA4C-455B-A076-45B562EB41AE}" dt="2020-06-25T08:46:11.840" v="274" actId="20577"/>
          <ac:spMkLst>
            <pc:docMk/>
            <pc:sldMk cId="2924472032" sldId="269"/>
            <ac:spMk id="118" creationId="{00000000-0000-0000-0000-000000000000}"/>
          </ac:spMkLst>
        </pc:spChg>
        <pc:spChg chg="mod">
          <ac:chgData name="LEPAGE Sandra" userId="S::sandra.lepage@laposte.fr::7beeb4eb-a257-4693-a874-d02a497bed87" providerId="AD" clId="Web-{1913786D-AA4C-455B-A076-45B562EB41AE}" dt="2020-06-25T08:46:20.887" v="280" actId="20577"/>
          <ac:spMkLst>
            <pc:docMk/>
            <pc:sldMk cId="2924472032" sldId="269"/>
            <ac:spMk id="206" creationId="{00000000-0000-0000-0000-000000000000}"/>
          </ac:spMkLst>
        </pc:spChg>
      </pc:sldChg>
    </pc:docChg>
  </pc:docChgLst>
  <pc:docChgLst>
    <pc:chgData name="GOSET Sophie" userId="S::sophie.goset@laposte.fr::ad72b428-3028-4567-b404-9d7d2bd0ac41" providerId="AD" clId="Web-{1F3EDF5E-C8D2-4513-A917-2F7A02BE7B37}"/>
    <pc:docChg chg="addSld">
      <pc:chgData name="GOSET Sophie" userId="S::sophie.goset@laposte.fr::ad72b428-3028-4567-b404-9d7d2bd0ac41" providerId="AD" clId="Web-{1F3EDF5E-C8D2-4513-A917-2F7A02BE7B37}" dt="2022-01-24T16:49:48.407" v="0"/>
      <pc:docMkLst>
        <pc:docMk/>
      </pc:docMkLst>
      <pc:sldChg chg="add replId">
        <pc:chgData name="GOSET Sophie" userId="S::sophie.goset@laposte.fr::ad72b428-3028-4567-b404-9d7d2bd0ac41" providerId="AD" clId="Web-{1F3EDF5E-C8D2-4513-A917-2F7A02BE7B37}" dt="2022-01-24T16:49:48.407" v="0"/>
        <pc:sldMkLst>
          <pc:docMk/>
          <pc:sldMk cId="2280819154" sldId="297"/>
        </pc:sldMkLst>
      </pc:sldChg>
    </pc:docChg>
  </pc:docChgLst>
  <pc:docChgLst>
    <pc:chgData name="LEPAGE Sandra" userId="7beeb4eb-a257-4693-a874-d02a497bed87" providerId="ADAL" clId="{7E6789F4-71F3-4B08-B94A-398CE50F8175}"/>
    <pc:docChg chg="undo custSel modSld">
      <pc:chgData name="LEPAGE Sandra" userId="7beeb4eb-a257-4693-a874-d02a497bed87" providerId="ADAL" clId="{7E6789F4-71F3-4B08-B94A-398CE50F8175}" dt="2023-08-18T08:54:41.648" v="26" actId="14100"/>
      <pc:docMkLst>
        <pc:docMk/>
      </pc:docMkLst>
      <pc:sldChg chg="delSp modSp mod">
        <pc:chgData name="LEPAGE Sandra" userId="7beeb4eb-a257-4693-a874-d02a497bed87" providerId="ADAL" clId="{7E6789F4-71F3-4B08-B94A-398CE50F8175}" dt="2023-08-18T07:31:19.437" v="5"/>
        <pc:sldMkLst>
          <pc:docMk/>
          <pc:sldMk cId="803351437" sldId="290"/>
        </pc:sldMkLst>
        <pc:spChg chg="del">
          <ac:chgData name="LEPAGE Sandra" userId="7beeb4eb-a257-4693-a874-d02a497bed87" providerId="ADAL" clId="{7E6789F4-71F3-4B08-B94A-398CE50F8175}" dt="2023-08-18T07:13:14.551" v="0" actId="478"/>
          <ac:spMkLst>
            <pc:docMk/>
            <pc:sldMk cId="803351437" sldId="290"/>
            <ac:spMk id="49" creationId="{00000000-0000-0000-0000-000000000000}"/>
          </ac:spMkLst>
        </pc:spChg>
        <pc:spChg chg="del mod">
          <ac:chgData name="LEPAGE Sandra" userId="7beeb4eb-a257-4693-a874-d02a497bed87" providerId="ADAL" clId="{7E6789F4-71F3-4B08-B94A-398CE50F8175}" dt="2023-08-18T07:31:19.437" v="5"/>
          <ac:spMkLst>
            <pc:docMk/>
            <pc:sldMk cId="803351437" sldId="290"/>
            <ac:spMk id="66" creationId="{00000000-0000-0000-0000-000000000000}"/>
          </ac:spMkLst>
        </pc:spChg>
        <pc:picChg chg="del">
          <ac:chgData name="LEPAGE Sandra" userId="7beeb4eb-a257-4693-a874-d02a497bed87" providerId="ADAL" clId="{7E6789F4-71F3-4B08-B94A-398CE50F8175}" dt="2023-08-18T07:13:19.418" v="2" actId="478"/>
          <ac:picMkLst>
            <pc:docMk/>
            <pc:sldMk cId="803351437" sldId="290"/>
            <ac:picMk id="96" creationId="{A14EEAAA-6972-43C7-9BFE-514BC280CD01}"/>
          </ac:picMkLst>
        </pc:picChg>
        <pc:cxnChg chg="del mod">
          <ac:chgData name="LEPAGE Sandra" userId="7beeb4eb-a257-4693-a874-d02a497bed87" providerId="ADAL" clId="{7E6789F4-71F3-4B08-B94A-398CE50F8175}" dt="2023-08-18T07:13:17.209" v="1" actId="478"/>
          <ac:cxnSpMkLst>
            <pc:docMk/>
            <pc:sldMk cId="803351437" sldId="290"/>
            <ac:cxnSpMk id="50" creationId="{00000000-0000-0000-0000-000000000000}"/>
          </ac:cxnSpMkLst>
        </pc:cxnChg>
      </pc:sldChg>
      <pc:sldChg chg="addSp delSp modSp mod">
        <pc:chgData name="LEPAGE Sandra" userId="7beeb4eb-a257-4693-a874-d02a497bed87" providerId="ADAL" clId="{7E6789F4-71F3-4B08-B94A-398CE50F8175}" dt="2023-08-18T08:54:41.648" v="26" actId="14100"/>
        <pc:sldMkLst>
          <pc:docMk/>
          <pc:sldMk cId="696687160" sldId="291"/>
        </pc:sldMkLst>
        <pc:spChg chg="mod">
          <ac:chgData name="LEPAGE Sandra" userId="7beeb4eb-a257-4693-a874-d02a497bed87" providerId="ADAL" clId="{7E6789F4-71F3-4B08-B94A-398CE50F8175}" dt="2023-08-18T08:54:23.191" v="23" actId="1076"/>
          <ac:spMkLst>
            <pc:docMk/>
            <pc:sldMk cId="696687160" sldId="291"/>
            <ac:spMk id="3" creationId="{33307461-EB20-288D-258A-423AC23853D4}"/>
          </ac:spMkLst>
        </pc:spChg>
        <pc:spChg chg="del">
          <ac:chgData name="LEPAGE Sandra" userId="7beeb4eb-a257-4693-a874-d02a497bed87" providerId="ADAL" clId="{7E6789F4-71F3-4B08-B94A-398CE50F8175}" dt="2023-08-18T08:32:07.557" v="12" actId="478"/>
          <ac:spMkLst>
            <pc:docMk/>
            <pc:sldMk cId="696687160" sldId="291"/>
            <ac:spMk id="72" creationId="{00000000-0000-0000-0000-000000000000}"/>
          </ac:spMkLst>
        </pc:spChg>
        <pc:spChg chg="del">
          <ac:chgData name="LEPAGE Sandra" userId="7beeb4eb-a257-4693-a874-d02a497bed87" providerId="ADAL" clId="{7E6789F4-71F3-4B08-B94A-398CE50F8175}" dt="2023-08-18T08:31:59.511" v="11" actId="478"/>
          <ac:spMkLst>
            <pc:docMk/>
            <pc:sldMk cId="696687160" sldId="291"/>
            <ac:spMk id="73" creationId="{00000000-0000-0000-0000-000000000000}"/>
          </ac:spMkLst>
        </pc:spChg>
        <pc:spChg chg="add del">
          <ac:chgData name="LEPAGE Sandra" userId="7beeb4eb-a257-4693-a874-d02a497bed87" providerId="ADAL" clId="{7E6789F4-71F3-4B08-B94A-398CE50F8175}" dt="2023-08-18T08:31:51.434" v="8" actId="478"/>
          <ac:spMkLst>
            <pc:docMk/>
            <pc:sldMk cId="696687160" sldId="291"/>
            <ac:spMk id="166" creationId="{00000000-0000-0000-0000-000000000000}"/>
          </ac:spMkLst>
        </pc:spChg>
        <pc:spChg chg="del">
          <ac:chgData name="LEPAGE Sandra" userId="7beeb4eb-a257-4693-a874-d02a497bed87" providerId="ADAL" clId="{7E6789F4-71F3-4B08-B94A-398CE50F8175}" dt="2023-08-18T08:31:55.407" v="10" actId="478"/>
          <ac:spMkLst>
            <pc:docMk/>
            <pc:sldMk cId="696687160" sldId="291"/>
            <ac:spMk id="168" creationId="{00000000-0000-0000-0000-000000000000}"/>
          </ac:spMkLst>
        </pc:spChg>
        <pc:spChg chg="del">
          <ac:chgData name="LEPAGE Sandra" userId="7beeb4eb-a257-4693-a874-d02a497bed87" providerId="ADAL" clId="{7E6789F4-71F3-4B08-B94A-398CE50F8175}" dt="2023-08-18T08:31:43.565" v="6" actId="478"/>
          <ac:spMkLst>
            <pc:docMk/>
            <pc:sldMk cId="696687160" sldId="291"/>
            <ac:spMk id="180" creationId="{092EE3F3-E7E8-4BE9-8127-B5697D858D39}"/>
          </ac:spMkLst>
        </pc:spChg>
        <pc:grpChg chg="mod">
          <ac:chgData name="LEPAGE Sandra" userId="7beeb4eb-a257-4693-a874-d02a497bed87" providerId="ADAL" clId="{7E6789F4-71F3-4B08-B94A-398CE50F8175}" dt="2023-08-18T08:31:52.596" v="9" actId="1076"/>
          <ac:grpSpMkLst>
            <pc:docMk/>
            <pc:sldMk cId="696687160" sldId="291"/>
            <ac:grpSpMk id="110" creationId="{00000000-0000-0000-0000-000000000000}"/>
          </ac:grpSpMkLst>
        </pc:grpChg>
        <pc:picChg chg="mod">
          <ac:chgData name="LEPAGE Sandra" userId="7beeb4eb-a257-4693-a874-d02a497bed87" providerId="ADAL" clId="{7E6789F4-71F3-4B08-B94A-398CE50F8175}" dt="2023-08-18T08:54:41.648" v="26" actId="14100"/>
          <ac:picMkLst>
            <pc:docMk/>
            <pc:sldMk cId="696687160" sldId="291"/>
            <ac:picMk id="4" creationId="{5E085CA0-491D-AE14-8BB6-C3EC78249BFA}"/>
          </ac:picMkLst>
        </pc:picChg>
        <pc:picChg chg="add del mod">
          <ac:chgData name="LEPAGE Sandra" userId="7beeb4eb-a257-4693-a874-d02a497bed87" providerId="ADAL" clId="{7E6789F4-71F3-4B08-B94A-398CE50F8175}" dt="2023-08-18T08:34:12.834" v="19" actId="478"/>
          <ac:picMkLst>
            <pc:docMk/>
            <pc:sldMk cId="696687160" sldId="291"/>
            <ac:picMk id="8" creationId="{D35BDDAA-1F50-3FCC-ECB8-8D0879F40983}"/>
          </ac:picMkLst>
        </pc:picChg>
        <pc:picChg chg="add del mod">
          <ac:chgData name="LEPAGE Sandra" userId="7beeb4eb-a257-4693-a874-d02a497bed87" providerId="ADAL" clId="{7E6789F4-71F3-4B08-B94A-398CE50F8175}" dt="2023-08-18T08:34:18.867" v="20" actId="478"/>
          <ac:picMkLst>
            <pc:docMk/>
            <pc:sldMk cId="696687160" sldId="291"/>
            <ac:picMk id="9" creationId="{2C5EF785-CA65-B391-1C77-DC6906EC6F5F}"/>
          </ac:picMkLst>
        </pc:picChg>
        <pc:picChg chg="add del mod">
          <ac:chgData name="LEPAGE Sandra" userId="7beeb4eb-a257-4693-a874-d02a497bed87" providerId="ADAL" clId="{7E6789F4-71F3-4B08-B94A-398CE50F8175}" dt="2023-08-18T08:34:20.268" v="21" actId="478"/>
          <ac:picMkLst>
            <pc:docMk/>
            <pc:sldMk cId="696687160" sldId="291"/>
            <ac:picMk id="10" creationId="{41FACB64-F344-483E-451A-1952B7A92539}"/>
          </ac:picMkLst>
        </pc:picChg>
        <pc:picChg chg="add del mod">
          <ac:chgData name="LEPAGE Sandra" userId="7beeb4eb-a257-4693-a874-d02a497bed87" providerId="ADAL" clId="{7E6789F4-71F3-4B08-B94A-398CE50F8175}" dt="2023-08-18T08:34:23.221" v="22" actId="478"/>
          <ac:picMkLst>
            <pc:docMk/>
            <pc:sldMk cId="696687160" sldId="291"/>
            <ac:picMk id="11" creationId="{AFA3C2B6-E4D5-CF10-0E50-711D0DD158F8}"/>
          </ac:picMkLst>
        </pc:picChg>
        <pc:picChg chg="del">
          <ac:chgData name="LEPAGE Sandra" userId="7beeb4eb-a257-4693-a874-d02a497bed87" providerId="ADAL" clId="{7E6789F4-71F3-4B08-B94A-398CE50F8175}" dt="2023-08-18T08:32:11.079" v="13" actId="478"/>
          <ac:picMkLst>
            <pc:docMk/>
            <pc:sldMk cId="696687160" sldId="291"/>
            <ac:picMk id="181" creationId="{CE693F5B-6C8D-479D-B7D4-35ABFD1786CD}"/>
          </ac:picMkLst>
        </pc:picChg>
      </pc:sldChg>
    </pc:docChg>
  </pc:docChgLst>
  <pc:docChgLst>
    <pc:chgData name="LEPAGE Sandra" userId="7beeb4eb-a257-4693-a874-d02a497bed87" providerId="ADAL" clId="{D7ED730B-95C5-45BD-A9FD-47BAD9B065E6}"/>
    <pc:docChg chg="modSld">
      <pc:chgData name="LEPAGE Sandra" userId="7beeb4eb-a257-4693-a874-d02a497bed87" providerId="ADAL" clId="{D7ED730B-95C5-45BD-A9FD-47BAD9B065E6}" dt="2023-05-09T10:55:58.638" v="23" actId="1076"/>
      <pc:docMkLst>
        <pc:docMk/>
      </pc:docMkLst>
      <pc:sldChg chg="addSp modSp mod">
        <pc:chgData name="LEPAGE Sandra" userId="7beeb4eb-a257-4693-a874-d02a497bed87" providerId="ADAL" clId="{D7ED730B-95C5-45BD-A9FD-47BAD9B065E6}" dt="2023-05-09T10:55:58.638" v="23" actId="1076"/>
        <pc:sldMkLst>
          <pc:docMk/>
          <pc:sldMk cId="696687160" sldId="291"/>
        </pc:sldMkLst>
        <pc:spChg chg="add mod">
          <ac:chgData name="LEPAGE Sandra" userId="7beeb4eb-a257-4693-a874-d02a497bed87" providerId="ADAL" clId="{D7ED730B-95C5-45BD-A9FD-47BAD9B065E6}" dt="2023-05-09T10:55:04.099" v="15" actId="20577"/>
          <ac:spMkLst>
            <pc:docMk/>
            <pc:sldMk cId="696687160" sldId="291"/>
            <ac:spMk id="3" creationId="{33307461-EB20-288D-258A-423AC23853D4}"/>
          </ac:spMkLst>
        </pc:spChg>
        <pc:spChg chg="add mod">
          <ac:chgData name="LEPAGE Sandra" userId="7beeb4eb-a257-4693-a874-d02a497bed87" providerId="ADAL" clId="{D7ED730B-95C5-45BD-A9FD-47BAD9B065E6}" dt="2023-05-09T10:55:43.901" v="21" actId="1076"/>
          <ac:spMkLst>
            <pc:docMk/>
            <pc:sldMk cId="696687160" sldId="291"/>
            <ac:spMk id="5" creationId="{4FCE63D8-DF36-58F1-6048-D52CF0270F7C}"/>
          </ac:spMkLst>
        </pc:spChg>
        <pc:spChg chg="add mod">
          <ac:chgData name="LEPAGE Sandra" userId="7beeb4eb-a257-4693-a874-d02a497bed87" providerId="ADAL" clId="{D7ED730B-95C5-45BD-A9FD-47BAD9B065E6}" dt="2023-05-09T10:55:58.638" v="23" actId="1076"/>
          <ac:spMkLst>
            <pc:docMk/>
            <pc:sldMk cId="696687160" sldId="291"/>
            <ac:spMk id="7" creationId="{8D7EEA00-8FB2-5387-A008-2DF68AFAE8A5}"/>
          </ac:spMkLst>
        </pc:spChg>
        <pc:picChg chg="add mod">
          <ac:chgData name="LEPAGE Sandra" userId="7beeb4eb-a257-4693-a874-d02a497bed87" providerId="ADAL" clId="{D7ED730B-95C5-45BD-A9FD-47BAD9B065E6}" dt="2023-05-09T10:55:25.693" v="18" actId="14100"/>
          <ac:picMkLst>
            <pc:docMk/>
            <pc:sldMk cId="696687160" sldId="291"/>
            <ac:picMk id="4" creationId="{5E085CA0-491D-AE14-8BB6-C3EC78249BFA}"/>
          </ac:picMkLst>
        </pc:picChg>
      </pc:sldChg>
    </pc:docChg>
  </pc:docChgLst>
  <pc:docChgLst>
    <pc:chgData name="GUEREMY Isabelle" userId="S::isabelle.gueremy@laposte.fr::33f486f8-4a60-45f0-a9f9-116c7589ef40" providerId="AD" clId="Web-{96DFDAC6-BC1E-4607-A2C0-269922182A4B}"/>
    <pc:docChg chg="modSld">
      <pc:chgData name="GUEREMY Isabelle" userId="S::isabelle.gueremy@laposte.fr::33f486f8-4a60-45f0-a9f9-116c7589ef40" providerId="AD" clId="Web-{96DFDAC6-BC1E-4607-A2C0-269922182A4B}" dt="2022-01-31T08:21:39.644" v="5" actId="14100"/>
      <pc:docMkLst>
        <pc:docMk/>
      </pc:docMkLst>
      <pc:sldChg chg="addSp modSp">
        <pc:chgData name="GUEREMY Isabelle" userId="S::isabelle.gueremy@laposte.fr::33f486f8-4a60-45f0-a9f9-116c7589ef40" providerId="AD" clId="Web-{96DFDAC6-BC1E-4607-A2C0-269922182A4B}" dt="2022-01-31T08:21:39.644" v="5" actId="14100"/>
        <pc:sldMkLst>
          <pc:docMk/>
          <pc:sldMk cId="1846284806" sldId="285"/>
        </pc:sldMkLst>
        <pc:grpChg chg="mod">
          <ac:chgData name="GUEREMY Isabelle" userId="S::isabelle.gueremy@laposte.fr::33f486f8-4a60-45f0-a9f9-116c7589ef40" providerId="AD" clId="Web-{96DFDAC6-BC1E-4607-A2C0-269922182A4B}" dt="2022-01-31T08:21:26.174" v="1" actId="1076"/>
          <ac:grpSpMkLst>
            <pc:docMk/>
            <pc:sldMk cId="1846284806" sldId="285"/>
            <ac:grpSpMk id="140" creationId="{00000000-0000-0000-0000-000000000000}"/>
          </ac:grpSpMkLst>
        </pc:grpChg>
        <pc:picChg chg="add mod">
          <ac:chgData name="GUEREMY Isabelle" userId="S::isabelle.gueremy@laposte.fr::33f486f8-4a60-45f0-a9f9-116c7589ef40" providerId="AD" clId="Web-{96DFDAC6-BC1E-4607-A2C0-269922182A4B}" dt="2022-01-31T08:21:39.644" v="5" actId="14100"/>
          <ac:picMkLst>
            <pc:docMk/>
            <pc:sldMk cId="1846284806" sldId="285"/>
            <ac:picMk id="6" creationId="{A536787B-A889-47A5-B995-E666A1E3D2B8}"/>
          </ac:picMkLst>
        </pc:picChg>
      </pc:sldChg>
    </pc:docChg>
  </pc:docChgLst>
  <pc:docChgLst>
    <pc:chgData name="GUEREMY Isabelle" userId="S::isabelle.gueremy@laposte.fr::33f486f8-4a60-45f0-a9f9-116c7589ef40" providerId="AD" clId="Web-{6213320F-9E35-B698-7D15-FE4E6BBC98D8}"/>
    <pc:docChg chg="modSld">
      <pc:chgData name="GUEREMY Isabelle" userId="S::isabelle.gueremy@laposte.fr::33f486f8-4a60-45f0-a9f9-116c7589ef40" providerId="AD" clId="Web-{6213320F-9E35-B698-7D15-FE4E6BBC98D8}" dt="2022-01-28T07:31:44.890" v="5" actId="14100"/>
      <pc:docMkLst>
        <pc:docMk/>
      </pc:docMkLst>
      <pc:sldChg chg="addSp modSp">
        <pc:chgData name="GUEREMY Isabelle" userId="S::isabelle.gueremy@laposte.fr::33f486f8-4a60-45f0-a9f9-116c7589ef40" providerId="AD" clId="Web-{6213320F-9E35-B698-7D15-FE4E6BBC98D8}" dt="2022-01-28T07:31:44.890" v="5" actId="14100"/>
        <pc:sldMkLst>
          <pc:docMk/>
          <pc:sldMk cId="1846284806" sldId="285"/>
        </pc:sldMkLst>
        <pc:picChg chg="add mod">
          <ac:chgData name="GUEREMY Isabelle" userId="S::isabelle.gueremy@laposte.fr::33f486f8-4a60-45f0-a9f9-116c7589ef40" providerId="AD" clId="Web-{6213320F-9E35-B698-7D15-FE4E6BBC98D8}" dt="2022-01-28T07:31:44.890" v="5" actId="14100"/>
          <ac:picMkLst>
            <pc:docMk/>
            <pc:sldMk cId="1846284806" sldId="285"/>
            <ac:picMk id="5" creationId="{7320F6DA-3396-4CE8-94A7-D1EAEFEC7E0F}"/>
          </ac:picMkLst>
        </pc:picChg>
      </pc:sldChg>
    </pc:docChg>
  </pc:docChgLst>
  <pc:docChgLst>
    <pc:chgData name="RICHARD Isa" userId="S::isa.richard@laposte.fr::e6fe466a-0dae-488f-bc77-6b233c0b13d6" providerId="AD" clId="Web-{89F94882-ECA1-4B80-9542-2C78900D3611}"/>
    <pc:docChg chg="modSld">
      <pc:chgData name="RICHARD Isa" userId="S::isa.richard@laposte.fr::e6fe466a-0dae-488f-bc77-6b233c0b13d6" providerId="AD" clId="Web-{89F94882-ECA1-4B80-9542-2C78900D3611}" dt="2021-01-19T10:14:24.265" v="12" actId="20577"/>
      <pc:docMkLst>
        <pc:docMk/>
      </pc:docMkLst>
      <pc:sldChg chg="addCm">
        <pc:chgData name="RICHARD Isa" userId="S::isa.richard@laposte.fr::e6fe466a-0dae-488f-bc77-6b233c0b13d6" providerId="AD" clId="Web-{89F94882-ECA1-4B80-9542-2C78900D3611}" dt="2021-01-19T09:57:51.913" v="0"/>
        <pc:sldMkLst>
          <pc:docMk/>
          <pc:sldMk cId="1609503616" sldId="259"/>
        </pc:sldMkLst>
      </pc:sldChg>
      <pc:sldChg chg="addCm modCm">
        <pc:chgData name="RICHARD Isa" userId="S::isa.richard@laposte.fr::e6fe466a-0dae-488f-bc77-6b233c0b13d6" providerId="AD" clId="Web-{89F94882-ECA1-4B80-9542-2C78900D3611}" dt="2021-01-19T10:06:31.441" v="6"/>
        <pc:sldMkLst>
          <pc:docMk/>
          <pc:sldMk cId="729100945" sldId="260"/>
        </pc:sldMkLst>
      </pc:sldChg>
      <pc:sldChg chg="addCm">
        <pc:chgData name="RICHARD Isa" userId="S::isa.richard@laposte.fr::e6fe466a-0dae-488f-bc77-6b233c0b13d6" providerId="AD" clId="Web-{89F94882-ECA1-4B80-9542-2C78900D3611}" dt="2021-01-19T10:13:24.514" v="8"/>
        <pc:sldMkLst>
          <pc:docMk/>
          <pc:sldMk cId="1638164321" sldId="275"/>
        </pc:sldMkLst>
      </pc:sldChg>
      <pc:sldChg chg="addCm">
        <pc:chgData name="RICHARD Isa" userId="S::isa.richard@laposte.fr::e6fe466a-0dae-488f-bc77-6b233c0b13d6" providerId="AD" clId="Web-{89F94882-ECA1-4B80-9542-2C78900D3611}" dt="2021-01-19T10:14:01.155" v="9"/>
        <pc:sldMkLst>
          <pc:docMk/>
          <pc:sldMk cId="1136257516" sldId="276"/>
        </pc:sldMkLst>
      </pc:sldChg>
      <pc:sldChg chg="addCm">
        <pc:chgData name="RICHARD Isa" userId="S::isa.richard@laposte.fr::e6fe466a-0dae-488f-bc77-6b233c0b13d6" providerId="AD" clId="Web-{89F94882-ECA1-4B80-9542-2C78900D3611}" dt="2021-01-19T10:12:11.606" v="7"/>
        <pc:sldMkLst>
          <pc:docMk/>
          <pc:sldMk cId="766922309" sldId="279"/>
        </pc:sldMkLst>
      </pc:sldChg>
      <pc:sldChg chg="addCm delCm">
        <pc:chgData name="RICHARD Isa" userId="S::isa.richard@laposte.fr::e6fe466a-0dae-488f-bc77-6b233c0b13d6" providerId="AD" clId="Web-{89F94882-ECA1-4B80-9542-2C78900D3611}" dt="2021-01-19T10:03:31.468" v="4"/>
        <pc:sldMkLst>
          <pc:docMk/>
          <pc:sldMk cId="1198835685" sldId="281"/>
        </pc:sldMkLst>
      </pc:sldChg>
      <pc:sldChg chg="modSp">
        <pc:chgData name="RICHARD Isa" userId="S::isa.richard@laposte.fr::e6fe466a-0dae-488f-bc77-6b233c0b13d6" providerId="AD" clId="Web-{89F94882-ECA1-4B80-9542-2C78900D3611}" dt="2021-01-19T10:14:24.265" v="12" actId="20577"/>
        <pc:sldMkLst>
          <pc:docMk/>
          <pc:sldMk cId="830253467" sldId="284"/>
        </pc:sldMkLst>
        <pc:spChg chg="mod">
          <ac:chgData name="RICHARD Isa" userId="S::isa.richard@laposte.fr::e6fe466a-0dae-488f-bc77-6b233c0b13d6" providerId="AD" clId="Web-{89F94882-ECA1-4B80-9542-2C78900D3611}" dt="2021-01-19T10:14:24.265" v="12" actId="20577"/>
          <ac:spMkLst>
            <pc:docMk/>
            <pc:sldMk cId="830253467" sldId="284"/>
            <ac:spMk id="47" creationId="{00000000-0000-0000-0000-000000000000}"/>
          </ac:spMkLst>
        </pc:spChg>
      </pc:sldChg>
    </pc:docChg>
  </pc:docChgLst>
  <pc:docChgLst>
    <pc:chgData name="RICHARD Isa" userId="S::isa.richard@laposte.fr::e6fe466a-0dae-488f-bc77-6b233c0b13d6" providerId="AD" clId="Web-{99BCFFC5-D2CF-45A4-8DE5-EEAD61DC7E1F}"/>
    <pc:docChg chg="modSld">
      <pc:chgData name="RICHARD Isa" userId="S::isa.richard@laposte.fr::e6fe466a-0dae-488f-bc77-6b233c0b13d6" providerId="AD" clId="Web-{99BCFFC5-D2CF-45A4-8DE5-EEAD61DC7E1F}" dt="2020-06-24T08:24:27.913" v="134" actId="20577"/>
      <pc:docMkLst>
        <pc:docMk/>
      </pc:docMkLst>
      <pc:sldChg chg="modSp">
        <pc:chgData name="RICHARD Isa" userId="S::isa.richard@laposte.fr::e6fe466a-0dae-488f-bc77-6b233c0b13d6" providerId="AD" clId="Web-{99BCFFC5-D2CF-45A4-8DE5-EEAD61DC7E1F}" dt="2020-06-24T08:24:27.898" v="133" actId="20577"/>
        <pc:sldMkLst>
          <pc:docMk/>
          <pc:sldMk cId="2924472032" sldId="269"/>
        </pc:sldMkLst>
        <pc:spChg chg="mod">
          <ac:chgData name="RICHARD Isa" userId="S::isa.richard@laposte.fr::e6fe466a-0dae-488f-bc77-6b233c0b13d6" providerId="AD" clId="Web-{99BCFFC5-D2CF-45A4-8DE5-EEAD61DC7E1F}" dt="2020-06-24T08:24:27.898" v="133" actId="20577"/>
          <ac:spMkLst>
            <pc:docMk/>
            <pc:sldMk cId="2924472032" sldId="269"/>
            <ac:spMk id="118" creationId="{00000000-0000-0000-0000-000000000000}"/>
          </ac:spMkLst>
        </pc:spChg>
      </pc:sldChg>
    </pc:docChg>
  </pc:docChgLst>
  <pc:docChgLst>
    <pc:chgData name="RICHARD Isa" userId="S::isa.richard@laposte.fr::e6fe466a-0dae-488f-bc77-6b233c0b13d6" providerId="AD" clId="Web-{03F4B573-85CA-4731-A78A-A5870CD79EB6}"/>
    <pc:docChg chg="modSld">
      <pc:chgData name="RICHARD Isa" userId="S::isa.richard@laposte.fr::e6fe466a-0dae-488f-bc77-6b233c0b13d6" providerId="AD" clId="Web-{03F4B573-85CA-4731-A78A-A5870CD79EB6}" dt="2021-01-19T10:27:27.632" v="1" actId="20577"/>
      <pc:docMkLst>
        <pc:docMk/>
      </pc:docMkLst>
      <pc:sldChg chg="modSp">
        <pc:chgData name="RICHARD Isa" userId="S::isa.richard@laposte.fr::e6fe466a-0dae-488f-bc77-6b233c0b13d6" providerId="AD" clId="Web-{03F4B573-85CA-4731-A78A-A5870CD79EB6}" dt="2021-01-19T10:27:27.632" v="1" actId="20577"/>
        <pc:sldMkLst>
          <pc:docMk/>
          <pc:sldMk cId="2699203498" sldId="274"/>
        </pc:sldMkLst>
        <pc:spChg chg="mod">
          <ac:chgData name="RICHARD Isa" userId="S::isa.richard@laposte.fr::e6fe466a-0dae-488f-bc77-6b233c0b13d6" providerId="AD" clId="Web-{03F4B573-85CA-4731-A78A-A5870CD79EB6}" dt="2021-01-19T10:27:27.632" v="1" actId="20577"/>
          <ac:spMkLst>
            <pc:docMk/>
            <pc:sldMk cId="2699203498" sldId="274"/>
            <ac:spMk id="83" creationId="{00000000-0000-0000-0000-000000000000}"/>
          </ac:spMkLst>
        </pc:spChg>
      </pc:sldChg>
    </pc:docChg>
  </pc:docChgLst>
  <pc:docChgLst>
    <pc:chgData name="FLAMEIN Thierry" userId="S::thierry.flamein@laposte.fr::70eae5ac-1b19-486f-b219-8efc8ab3ae5f" providerId="AD" clId="Web-{9775236C-85D9-4542-982A-4D24AF1CD9EA}"/>
    <pc:docChg chg="modSld">
      <pc:chgData name="FLAMEIN Thierry" userId="S::thierry.flamein@laposte.fr::70eae5ac-1b19-486f-b219-8efc8ab3ae5f" providerId="AD" clId="Web-{9775236C-85D9-4542-982A-4D24AF1CD9EA}" dt="2020-10-27T11:56:03.649" v="193" actId="20577"/>
      <pc:docMkLst>
        <pc:docMk/>
      </pc:docMkLst>
      <pc:sldChg chg="modSp">
        <pc:chgData name="FLAMEIN Thierry" userId="S::thierry.flamein@laposte.fr::70eae5ac-1b19-486f-b219-8efc8ab3ae5f" providerId="AD" clId="Web-{9775236C-85D9-4542-982A-4D24AF1CD9EA}" dt="2020-10-27T11:56:03.649" v="192" actId="20577"/>
        <pc:sldMkLst>
          <pc:docMk/>
          <pc:sldMk cId="1057757830" sldId="270"/>
        </pc:sldMkLst>
        <pc:spChg chg="mod">
          <ac:chgData name="FLAMEIN Thierry" userId="S::thierry.flamein@laposte.fr::70eae5ac-1b19-486f-b219-8efc8ab3ae5f" providerId="AD" clId="Web-{9775236C-85D9-4542-982A-4D24AF1CD9EA}" dt="2020-10-27T11:56:03.649" v="192" actId="20577"/>
          <ac:spMkLst>
            <pc:docMk/>
            <pc:sldMk cId="1057757830" sldId="270"/>
            <ac:spMk id="95" creationId="{00000000-0000-0000-0000-000000000000}"/>
          </ac:spMkLst>
        </pc:spChg>
      </pc:sldChg>
    </pc:docChg>
  </pc:docChgLst>
  <pc:docChgLst>
    <pc:chgData name="GUEREMY Isabelle" userId="S::isabelle.gueremy@laposte.fr::33f486f8-4a60-45f0-a9f9-116c7589ef40" providerId="AD" clId="Web-{5EC92F4C-9C3F-498E-A9E3-DC42B3F3E2E6}"/>
    <pc:docChg chg="mod modMainMaster">
      <pc:chgData name="GUEREMY Isabelle" userId="S::isabelle.gueremy@laposte.fr::33f486f8-4a60-45f0-a9f9-116c7589ef40" providerId="AD" clId="Web-{5EC92F4C-9C3F-498E-A9E3-DC42B3F3E2E6}" dt="2022-03-22T15:02:26.410" v="1" actId="33475"/>
      <pc:docMkLst>
        <pc:docMk/>
      </pc:docMkLst>
      <pc:sldMasterChg chg="addSp">
        <pc:chgData name="GUEREMY Isabelle" userId="S::isabelle.gueremy@laposte.fr::33f486f8-4a60-45f0-a9f9-116c7589ef40" providerId="AD" clId="Web-{5EC92F4C-9C3F-498E-A9E3-DC42B3F3E2E6}" dt="2022-03-22T15:02:26.410" v="0" actId="33475"/>
        <pc:sldMasterMkLst>
          <pc:docMk/>
          <pc:sldMasterMk cId="3287942759" sldId="2147483660"/>
        </pc:sldMasterMkLst>
        <pc:spChg chg="add">
          <ac:chgData name="GUEREMY Isabelle" userId="S::isabelle.gueremy@laposte.fr::33f486f8-4a60-45f0-a9f9-116c7589ef40" providerId="AD" clId="Web-{5EC92F4C-9C3F-498E-A9E3-DC42B3F3E2E6}" dt="2022-03-22T15:02:26.410" v="0" actId="33475"/>
          <ac:spMkLst>
            <pc:docMk/>
            <pc:sldMasterMk cId="3287942759" sldId="2147483660"/>
            <ac:spMk id="6" creationId="{E47F3854-AC26-452C-8B82-D9E45AD67223}"/>
          </ac:spMkLst>
        </pc:spChg>
      </pc:sldMasterChg>
    </pc:docChg>
  </pc:docChgLst>
  <pc:docChgLst>
    <pc:chgData name="LEPAGE Sandra" userId="S::sandra.lepage@laposte.fr::7beeb4eb-a257-4693-a874-d02a497bed87" providerId="AD" clId="Web-{9552AD37-E42F-4D62-B92D-B27E03FFB420}"/>
    <pc:docChg chg="modSld">
      <pc:chgData name="LEPAGE Sandra" userId="S::sandra.lepage@laposte.fr::7beeb4eb-a257-4693-a874-d02a497bed87" providerId="AD" clId="Web-{9552AD37-E42F-4D62-B92D-B27E03FFB420}" dt="2020-09-03T14:30:08.292" v="2" actId="14100"/>
      <pc:docMkLst>
        <pc:docMk/>
      </pc:docMkLst>
      <pc:sldChg chg="addSp modSp">
        <pc:chgData name="LEPAGE Sandra" userId="S::sandra.lepage@laposte.fr::7beeb4eb-a257-4693-a874-d02a497bed87" providerId="AD" clId="Web-{9552AD37-E42F-4D62-B92D-B27E03FFB420}" dt="2020-09-03T14:30:08.292" v="2" actId="14100"/>
        <pc:sldMkLst>
          <pc:docMk/>
          <pc:sldMk cId="2924472032" sldId="269"/>
        </pc:sldMkLst>
        <pc:picChg chg="add mod">
          <ac:chgData name="LEPAGE Sandra" userId="S::sandra.lepage@laposte.fr::7beeb4eb-a257-4693-a874-d02a497bed87" providerId="AD" clId="Web-{9552AD37-E42F-4D62-B92D-B27E03FFB420}" dt="2020-09-03T14:30:08.292" v="2" actId="14100"/>
          <ac:picMkLst>
            <pc:docMk/>
            <pc:sldMk cId="2924472032" sldId="269"/>
            <ac:picMk id="6" creationId="{4918BEC9-4B52-4F09-BAE6-4217EB1CA76F}"/>
          </ac:picMkLst>
        </pc:picChg>
      </pc:sldChg>
    </pc:docChg>
  </pc:docChgLst>
  <pc:docChgLst>
    <pc:chgData name="LEPAGE Sandra" userId="S::sandra.lepage@laposte.fr::7beeb4eb-a257-4693-a874-d02a497bed87" providerId="AD" clId="Web-{F097E179-0A77-4087-733E-C7FF19AAB020}"/>
    <pc:docChg chg="modSld">
      <pc:chgData name="LEPAGE Sandra" userId="S::sandra.lepage@laposte.fr::7beeb4eb-a257-4693-a874-d02a497bed87" providerId="AD" clId="Web-{F097E179-0A77-4087-733E-C7FF19AAB020}" dt="2020-09-03T14:34:38.537" v="14" actId="1076"/>
      <pc:docMkLst>
        <pc:docMk/>
      </pc:docMkLst>
      <pc:sldChg chg="addSp delSp modSp">
        <pc:chgData name="LEPAGE Sandra" userId="S::sandra.lepage@laposte.fr::7beeb4eb-a257-4693-a874-d02a497bed87" providerId="AD" clId="Web-{F097E179-0A77-4087-733E-C7FF19AAB020}" dt="2020-09-03T14:34:38.537" v="14" actId="1076"/>
        <pc:sldMkLst>
          <pc:docMk/>
          <pc:sldMk cId="2924472032" sldId="269"/>
        </pc:sldMkLst>
        <pc:grpChg chg="mod">
          <ac:chgData name="LEPAGE Sandra" userId="S::sandra.lepage@laposte.fr::7beeb4eb-a257-4693-a874-d02a497bed87" providerId="AD" clId="Web-{F097E179-0A77-4087-733E-C7FF19AAB020}" dt="2020-09-03T14:34:38.537" v="14" actId="1076"/>
          <ac:grpSpMkLst>
            <pc:docMk/>
            <pc:sldMk cId="2924472032" sldId="269"/>
            <ac:grpSpMk id="140" creationId="{00000000-0000-0000-0000-000000000000}"/>
          </ac:grpSpMkLst>
        </pc:grpChg>
        <pc:picChg chg="del">
          <ac:chgData name="LEPAGE Sandra" userId="S::sandra.lepage@laposte.fr::7beeb4eb-a257-4693-a874-d02a497bed87" providerId="AD" clId="Web-{F097E179-0A77-4087-733E-C7FF19AAB020}" dt="2020-09-03T14:32:51.815" v="0"/>
          <ac:picMkLst>
            <pc:docMk/>
            <pc:sldMk cId="2924472032" sldId="269"/>
            <ac:picMk id="6" creationId="{4918BEC9-4B52-4F09-BAE6-4217EB1CA76F}"/>
          </ac:picMkLst>
        </pc:picChg>
        <pc:picChg chg="add mod">
          <ac:chgData name="LEPAGE Sandra" userId="S::sandra.lepage@laposte.fr::7beeb4eb-a257-4693-a874-d02a497bed87" providerId="AD" clId="Web-{F097E179-0A77-4087-733E-C7FF19AAB020}" dt="2020-09-03T14:34:07.036" v="12" actId="14100"/>
          <ac:picMkLst>
            <pc:docMk/>
            <pc:sldMk cId="2924472032" sldId="269"/>
            <ac:picMk id="7" creationId="{494AABA9-F6B9-4AD6-BB8F-5479EC74A7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3078317" cy="512637"/>
          </a:xfrm>
          <a:prstGeom prst="rect">
            <a:avLst/>
          </a:prstGeom>
        </p:spPr>
        <p:txBody>
          <a:bodyPr vert="horz" lIns="95258" tIns="47629" rIns="95258" bIns="47629" rtlCol="0"/>
          <a:lstStyle>
            <a:lvl1pPr algn="l">
              <a:defRPr sz="1200"/>
            </a:lvl1pPr>
          </a:lstStyle>
          <a:p>
            <a:endParaRPr lang="fr-FR"/>
          </a:p>
        </p:txBody>
      </p:sp>
      <p:sp>
        <p:nvSpPr>
          <p:cNvPr id="3" name="Espace réservé de la date 2"/>
          <p:cNvSpPr>
            <a:spLocks noGrp="1"/>
          </p:cNvSpPr>
          <p:nvPr>
            <p:ph type="dt" idx="1"/>
          </p:nvPr>
        </p:nvSpPr>
        <p:spPr>
          <a:xfrm>
            <a:off x="4024085" y="2"/>
            <a:ext cx="3078317" cy="512637"/>
          </a:xfrm>
          <a:prstGeom prst="rect">
            <a:avLst/>
          </a:prstGeom>
        </p:spPr>
        <p:txBody>
          <a:bodyPr vert="horz" lIns="95258" tIns="47629" rIns="95258" bIns="47629" rtlCol="0"/>
          <a:lstStyle>
            <a:lvl1pPr algn="r">
              <a:defRPr sz="1200"/>
            </a:lvl1pPr>
          </a:lstStyle>
          <a:p>
            <a:fld id="{2963A771-62CB-43E7-ACEF-19156ED49676}" type="datetimeFigureOut">
              <a:rPr lang="fr-FR" smtClean="0"/>
              <a:t>31/07/2024</a:t>
            </a:fld>
            <a:endParaRPr lang="fr-FR"/>
          </a:p>
        </p:txBody>
      </p:sp>
      <p:sp>
        <p:nvSpPr>
          <p:cNvPr id="4" name="Espace réservé de l'image des diapositives 3"/>
          <p:cNvSpPr>
            <a:spLocks noGrp="1" noRot="1" noChangeAspect="1"/>
          </p:cNvSpPr>
          <p:nvPr>
            <p:ph type="sldImg" idx="2"/>
          </p:nvPr>
        </p:nvSpPr>
        <p:spPr>
          <a:xfrm>
            <a:off x="2355850" y="1277938"/>
            <a:ext cx="2392363" cy="3455987"/>
          </a:xfrm>
          <a:prstGeom prst="rect">
            <a:avLst/>
          </a:prstGeom>
          <a:noFill/>
          <a:ln w="12700">
            <a:solidFill>
              <a:prstClr val="black"/>
            </a:solidFill>
          </a:ln>
        </p:spPr>
        <p:txBody>
          <a:bodyPr vert="horz" lIns="95258" tIns="47629" rIns="95258" bIns="47629" rtlCol="0" anchor="ctr"/>
          <a:lstStyle/>
          <a:p>
            <a:endParaRPr lang="fr-FR"/>
          </a:p>
        </p:txBody>
      </p:sp>
      <p:sp>
        <p:nvSpPr>
          <p:cNvPr id="5" name="Espace réservé des commentaires 4"/>
          <p:cNvSpPr>
            <a:spLocks noGrp="1"/>
          </p:cNvSpPr>
          <p:nvPr>
            <p:ph type="body" sz="quarter" idx="3"/>
          </p:nvPr>
        </p:nvSpPr>
        <p:spPr>
          <a:xfrm>
            <a:off x="709742" y="4925277"/>
            <a:ext cx="5684581" cy="4030218"/>
          </a:xfrm>
          <a:prstGeom prst="rect">
            <a:avLst/>
          </a:prstGeom>
        </p:spPr>
        <p:txBody>
          <a:bodyPr vert="horz" lIns="95258" tIns="47629" rIns="95258" bIns="4762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977"/>
            <a:ext cx="3078317" cy="512637"/>
          </a:xfrm>
          <a:prstGeom prst="rect">
            <a:avLst/>
          </a:prstGeom>
        </p:spPr>
        <p:txBody>
          <a:bodyPr vert="horz" lIns="95258" tIns="47629" rIns="95258" bIns="476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4085" y="9721977"/>
            <a:ext cx="3078317" cy="512637"/>
          </a:xfrm>
          <a:prstGeom prst="rect">
            <a:avLst/>
          </a:prstGeom>
        </p:spPr>
        <p:txBody>
          <a:bodyPr vert="horz" lIns="95258" tIns="47629" rIns="95258" bIns="47629" rtlCol="0" anchor="b"/>
          <a:lstStyle>
            <a:lvl1pPr algn="r">
              <a:defRPr sz="1200"/>
            </a:lvl1pPr>
          </a:lstStyle>
          <a:p>
            <a:fld id="{D78B7C52-3AAF-4BF1-A6EF-8DCE53DAFAEB}" type="slidenum">
              <a:rPr lang="fr-FR" smtClean="0"/>
              <a:t>‹N°›</a:t>
            </a:fld>
            <a:endParaRPr lang="fr-FR"/>
          </a:p>
        </p:txBody>
      </p:sp>
    </p:spTree>
    <p:extLst>
      <p:ext uri="{BB962C8B-B14F-4D97-AF65-F5344CB8AC3E}">
        <p14:creationId xmlns:p14="http://schemas.microsoft.com/office/powerpoint/2010/main" val="223796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55850" y="1277938"/>
            <a:ext cx="2392363" cy="34559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a:t>
            </a:fld>
            <a:endParaRPr lang="fr-FR"/>
          </a:p>
        </p:txBody>
      </p:sp>
    </p:spTree>
    <p:extLst>
      <p:ext uri="{BB962C8B-B14F-4D97-AF65-F5344CB8AC3E}">
        <p14:creationId xmlns:p14="http://schemas.microsoft.com/office/powerpoint/2010/main" val="185220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B7C52-3AAF-4BF1-A6EF-8DCE53DAFAEB}" type="slidenum">
              <a:rPr lang="fr-FR" smtClean="0"/>
              <a:t>25</a:t>
            </a:fld>
            <a:endParaRPr lang="fr-FR"/>
          </a:p>
        </p:txBody>
      </p:sp>
    </p:spTree>
    <p:extLst>
      <p:ext uri="{BB962C8B-B14F-4D97-AF65-F5344CB8AC3E}">
        <p14:creationId xmlns:p14="http://schemas.microsoft.com/office/powerpoint/2010/main" val="231663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FR" sz="1200" b="0" i="1" kern="1200" dirty="0" smtClean="0">
                <a:solidFill>
                  <a:schemeClr val="tx1"/>
                </a:solidFill>
                <a:effectLst/>
                <a:latin typeface="+mn-lt"/>
                <a:ea typeface="+mn-ea"/>
                <a:cs typeface="+mn-cs"/>
              </a:rPr>
              <a:t>Lien vers Découvrir entités Groupe</a:t>
            </a:r>
            <a:r>
              <a:rPr lang="fr-FR" sz="1200" b="0" i="1" kern="1200" baseline="0" dirty="0" smtClean="0">
                <a:solidFill>
                  <a:schemeClr val="tx1"/>
                </a:solidFill>
                <a:effectLst/>
                <a:latin typeface="+mn-lt"/>
                <a:ea typeface="+mn-ea"/>
                <a:cs typeface="+mn-cs"/>
              </a:rPr>
              <a:t> CDC sur Logo CDC</a:t>
            </a:r>
          </a:p>
          <a:p>
            <a:pPr marL="0" indent="0">
              <a:buFont typeface="Arial" panose="020B0604020202020204" pitchFamily="34" charset="0"/>
              <a:buNone/>
            </a:pPr>
            <a:r>
              <a:rPr lang="fr-FR" sz="1200" b="1" i="0" kern="1200" dirty="0" smtClean="0">
                <a:solidFill>
                  <a:schemeClr val="tx1"/>
                </a:solidFill>
                <a:effectLst/>
                <a:latin typeface="+mn-lt"/>
                <a:ea typeface="+mn-ea"/>
                <a:cs typeface="+mn-cs"/>
              </a:rPr>
              <a:t>CDC : actionnaire majoritaire de La</a:t>
            </a:r>
            <a:r>
              <a:rPr lang="fr-FR" sz="1200" b="1" i="0" kern="1200" baseline="0" dirty="0" smtClean="0">
                <a:solidFill>
                  <a:schemeClr val="tx1"/>
                </a:solidFill>
                <a:effectLst/>
                <a:latin typeface="+mn-lt"/>
                <a:ea typeface="+mn-ea"/>
                <a:cs typeface="+mn-cs"/>
              </a:rPr>
              <a:t> Poste depuis 2020 ; </a:t>
            </a:r>
            <a:endParaRPr lang="fr-FR" sz="1200" b="1"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1" i="0" kern="1200" dirty="0" err="1" smtClean="0">
                <a:solidFill>
                  <a:schemeClr val="tx1"/>
                </a:solidFill>
                <a:effectLst/>
                <a:latin typeface="+mn-lt"/>
                <a:ea typeface="+mn-ea"/>
                <a:cs typeface="+mn-cs"/>
              </a:rPr>
              <a:t>Transdev</a:t>
            </a:r>
            <a:r>
              <a:rPr lang="fr-FR" sz="1200" b="1" i="0" kern="1200" baseline="0" dirty="0" smtClean="0">
                <a:solidFill>
                  <a:schemeClr val="tx1"/>
                </a:solidFill>
                <a:effectLst/>
                <a:latin typeface="+mn-lt"/>
                <a:ea typeface="+mn-ea"/>
                <a:cs typeface="+mn-cs"/>
              </a:rPr>
              <a:t> </a:t>
            </a:r>
          </a:p>
          <a:p>
            <a:r>
              <a:rPr lang="fr-FR" sz="1200" b="0" i="0" kern="1200" dirty="0" err="1" smtClean="0">
                <a:solidFill>
                  <a:schemeClr val="tx1"/>
                </a:solidFill>
                <a:effectLst/>
                <a:latin typeface="+mn-lt"/>
                <a:ea typeface="+mn-ea"/>
                <a:cs typeface="+mn-cs"/>
              </a:rPr>
              <a:t>TransDev</a:t>
            </a:r>
            <a:r>
              <a:rPr lang="fr-FR" sz="1200" b="0" i="0" kern="1200" dirty="0" smtClean="0">
                <a:solidFill>
                  <a:schemeClr val="tx1"/>
                </a:solidFill>
                <a:effectLst/>
                <a:latin typeface="+mn-lt"/>
                <a:ea typeface="+mn-ea"/>
                <a:cs typeface="+mn-cs"/>
              </a:rPr>
              <a:t> dispose d'un important parc de véhicules,</a:t>
            </a:r>
            <a:r>
              <a:rPr lang="fr-FR" sz="1200" b="0" i="0" kern="1200" baseline="0" dirty="0" smtClean="0">
                <a:solidFill>
                  <a:schemeClr val="tx1"/>
                </a:solidFill>
                <a:effectLst/>
                <a:latin typeface="+mn-lt"/>
                <a:ea typeface="+mn-ea"/>
                <a:cs typeface="+mn-cs"/>
              </a:rPr>
              <a:t> de </a:t>
            </a:r>
            <a:r>
              <a:rPr lang="fr-FR" sz="1200" b="0" i="0" kern="1200" dirty="0" smtClean="0">
                <a:solidFill>
                  <a:schemeClr val="tx1"/>
                </a:solidFill>
                <a:effectLst/>
                <a:latin typeface="+mn-lt"/>
                <a:ea typeface="+mn-ea"/>
                <a:cs typeface="+mn-cs"/>
              </a:rPr>
              <a:t>différentes capacités, permettant de répondre à toutes demandes de transports occasionnels : sorties scolaires, touristiques, transferts aéroports et autres transports. </a:t>
            </a:r>
          </a:p>
          <a:p>
            <a:pPr fontAlgn="base"/>
            <a:r>
              <a:rPr lang="fr-FR" sz="1200" b="0" i="0" kern="1200" dirty="0" smtClean="0">
                <a:solidFill>
                  <a:schemeClr val="tx1"/>
                </a:solidFill>
                <a:effectLst/>
                <a:latin typeface="+mn-lt"/>
                <a:ea typeface="+mn-ea"/>
                <a:cs typeface="+mn-cs"/>
              </a:rPr>
              <a:t>Pour le compte de collectivités locales, </a:t>
            </a:r>
            <a:r>
              <a:rPr lang="fr-FR" sz="1200" b="0" i="0" kern="1200" dirty="0" err="1" smtClean="0">
                <a:solidFill>
                  <a:schemeClr val="tx1"/>
                </a:solidFill>
                <a:effectLst/>
                <a:latin typeface="+mn-lt"/>
                <a:ea typeface="+mn-ea"/>
                <a:cs typeface="+mn-cs"/>
              </a:rPr>
              <a:t>Transdev</a:t>
            </a:r>
            <a:r>
              <a:rPr lang="fr-FR" sz="1200" b="0" i="0" kern="1200" dirty="0" smtClean="0">
                <a:solidFill>
                  <a:schemeClr val="tx1"/>
                </a:solidFill>
                <a:effectLst/>
                <a:latin typeface="+mn-lt"/>
                <a:ea typeface="+mn-ea"/>
                <a:cs typeface="+mn-cs"/>
              </a:rPr>
              <a:t> Loiret exploite aussi des lignes routières interurbaines (réseau RÉMI) et des lignes scolaires.</a:t>
            </a:r>
          </a:p>
          <a:p>
            <a:pPr fontAlgn="base"/>
            <a:r>
              <a:rPr lang="fr-FR" sz="1200" b="0" i="0" kern="1200" dirty="0" smtClean="0">
                <a:solidFill>
                  <a:schemeClr val="tx1"/>
                </a:solidFill>
                <a:effectLst/>
                <a:latin typeface="+mn-lt"/>
                <a:ea typeface="+mn-ea"/>
                <a:cs typeface="+mn-cs"/>
              </a:rPr>
              <a:t>Il réalise aussi des transports de personnel pour des entreprises.</a:t>
            </a:r>
          </a:p>
          <a:p>
            <a:pPr fontAlgn="base"/>
            <a:r>
              <a:rPr lang="fr-FR" sz="1200" b="1" i="0" kern="1200" dirty="0" smtClean="0">
                <a:solidFill>
                  <a:schemeClr val="tx1"/>
                </a:solidFill>
                <a:effectLst/>
                <a:latin typeface="+mn-lt"/>
                <a:ea typeface="+mn-ea"/>
                <a:cs typeface="+mn-cs"/>
              </a:rPr>
              <a:t>83 000 </a:t>
            </a:r>
            <a:r>
              <a:rPr lang="fr-FR" sz="1200" b="0" i="0" kern="1200" dirty="0" smtClean="0">
                <a:solidFill>
                  <a:schemeClr val="tx1"/>
                </a:solidFill>
                <a:effectLst/>
                <a:latin typeface="+mn-lt"/>
                <a:ea typeface="+mn-ea"/>
                <a:cs typeface="+mn-cs"/>
              </a:rPr>
              <a:t>collaborateurs dont </a:t>
            </a:r>
            <a:r>
              <a:rPr lang="fr-FR" sz="1200" b="1" i="0" kern="1200" dirty="0" smtClean="0">
                <a:solidFill>
                  <a:schemeClr val="tx1"/>
                </a:solidFill>
                <a:effectLst/>
                <a:latin typeface="+mn-lt"/>
                <a:ea typeface="+mn-ea"/>
                <a:cs typeface="+mn-cs"/>
              </a:rPr>
              <a:t>58 000</a:t>
            </a:r>
            <a:r>
              <a:rPr lang="fr-FR" sz="1200" b="0" i="0" kern="1200" dirty="0" smtClean="0">
                <a:solidFill>
                  <a:schemeClr val="tx1"/>
                </a:solidFill>
                <a:effectLst/>
                <a:latin typeface="+mn-lt"/>
                <a:ea typeface="+mn-ea"/>
                <a:cs typeface="+mn-cs"/>
              </a:rPr>
              <a:t> conducteurs et conductrices</a:t>
            </a:r>
          </a:p>
          <a:p>
            <a:pPr marL="171450" indent="-171450" fontAlgn="base">
              <a:buFont typeface="Arial" panose="020B0604020202020204" pitchFamily="34" charset="0"/>
              <a:buChar char="•"/>
            </a:pPr>
            <a:r>
              <a:rPr lang="fr-FR" sz="1200" b="1" i="0" kern="1200" dirty="0" smtClean="0">
                <a:solidFill>
                  <a:schemeClr val="tx1"/>
                </a:solidFill>
                <a:effectLst/>
                <a:latin typeface="+mn-lt"/>
                <a:ea typeface="+mn-ea"/>
                <a:cs typeface="+mn-cs"/>
              </a:rPr>
              <a:t>CDC Habitat</a:t>
            </a:r>
            <a:r>
              <a:rPr lang="fr-FR" sz="1200" b="0" i="0" kern="1200" dirty="0" smtClean="0">
                <a:solidFill>
                  <a:schemeClr val="tx1"/>
                </a:solidFill>
                <a:effectLst/>
                <a:latin typeface="+mn-lt"/>
                <a:ea typeface="+mn-ea"/>
                <a:cs typeface="+mn-cs"/>
              </a:rPr>
              <a:t> est une filiale a pour mission principale la gestion du patrimoine immobilier public</a:t>
            </a:r>
          </a:p>
          <a:p>
            <a:pPr marL="171450" indent="-171450" fontAlgn="base">
              <a:buFont typeface="Arial" panose="020B0604020202020204" pitchFamily="34" charset="0"/>
              <a:buChar char="•"/>
            </a:pPr>
            <a:r>
              <a:rPr lang="fr-FR" sz="1200" b="1" i="0" kern="1200" baseline="0" dirty="0" err="1" smtClean="0">
                <a:solidFill>
                  <a:schemeClr val="tx1"/>
                </a:solidFill>
                <a:effectLst/>
                <a:latin typeface="+mn-lt"/>
                <a:ea typeface="+mn-ea"/>
                <a:cs typeface="+mn-cs"/>
              </a:rPr>
              <a:t>BPIFrance</a:t>
            </a:r>
            <a:r>
              <a:rPr lang="fr-FR" sz="1200" b="1" i="0" kern="1200" baseline="0" dirty="0" smtClean="0">
                <a:solidFill>
                  <a:schemeClr val="tx1"/>
                </a:solidFill>
                <a:effectLst/>
                <a:latin typeface="+mn-lt"/>
                <a:ea typeface="+mn-ea"/>
                <a:cs typeface="+mn-cs"/>
              </a:rPr>
              <a:t> </a:t>
            </a:r>
            <a:r>
              <a:rPr lang="fr-FR" sz="1200" b="0" i="0" kern="1200" baseline="0" dirty="0" smtClean="0">
                <a:solidFill>
                  <a:schemeClr val="tx1"/>
                </a:solidFill>
                <a:effectLst/>
                <a:latin typeface="+mn-lt"/>
                <a:ea typeface="+mn-ea"/>
                <a:cs typeface="+mn-cs"/>
              </a:rPr>
              <a:t>(Orléans) : </a:t>
            </a:r>
            <a:r>
              <a:rPr lang="fr-FR" sz="1200" b="0" i="0" kern="1200" baseline="0" dirty="0" err="1" smtClean="0">
                <a:solidFill>
                  <a:schemeClr val="tx1"/>
                </a:solidFill>
                <a:effectLst/>
                <a:latin typeface="+mn-lt"/>
                <a:ea typeface="+mn-ea"/>
                <a:cs typeface="+mn-cs"/>
              </a:rPr>
              <a:t>Bpifrance</a:t>
            </a:r>
            <a:r>
              <a:rPr lang="fr-FR" sz="1200" b="0" i="0" kern="1200" baseline="0" dirty="0" smtClean="0">
                <a:solidFill>
                  <a:schemeClr val="tx1"/>
                </a:solidFill>
                <a:effectLst/>
                <a:latin typeface="+mn-lt"/>
                <a:ea typeface="+mn-ea"/>
                <a:cs typeface="+mn-cs"/>
              </a:rPr>
              <a:t> est une banque publique d'investissement française, ayant pour mission le financement et le développement des entreprises</a:t>
            </a:r>
            <a:endParaRPr lang="fr-FR" sz="1200" b="1" i="0" kern="1200" baseline="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fr-FR" sz="1200" b="1" i="0" kern="1200" baseline="0" dirty="0" smtClean="0">
                <a:solidFill>
                  <a:schemeClr val="tx1"/>
                </a:solidFill>
                <a:effectLst/>
                <a:latin typeface="+mn-lt"/>
                <a:ea typeface="+mn-ea"/>
                <a:cs typeface="+mn-cs"/>
              </a:rPr>
              <a:t>ICADE </a:t>
            </a:r>
            <a:r>
              <a:rPr lang="fr-FR" sz="1200" b="0" i="0" kern="1200" baseline="0" dirty="0" smtClean="0">
                <a:solidFill>
                  <a:schemeClr val="tx1"/>
                </a:solidFill>
                <a:effectLst/>
                <a:latin typeface="+mn-lt"/>
                <a:ea typeface="+mn-ea"/>
                <a:cs typeface="+mn-cs"/>
              </a:rPr>
              <a:t>(Tours) : Groupe immobilier, créé en 1954, pour faire face aux besoins de logements en France. Elle exerce des activités f</a:t>
            </a:r>
            <a:r>
              <a:rPr lang="fr-FR" sz="1200" b="0" i="0" kern="1200" dirty="0" smtClean="0">
                <a:solidFill>
                  <a:schemeClr val="tx1"/>
                </a:solidFill>
                <a:effectLst/>
                <a:latin typeface="+mn-lt"/>
                <a:ea typeface="+mn-ea"/>
                <a:cs typeface="+mn-cs"/>
              </a:rPr>
              <a:t>oncières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et de promoteur logement/tertiaire/équipement public. </a:t>
            </a:r>
            <a:r>
              <a:rPr lang="fr-FR" sz="1200" b="1" i="0" kern="1200" dirty="0" err="1" smtClean="0">
                <a:solidFill>
                  <a:schemeClr val="tx1"/>
                </a:solidFill>
                <a:effectLst/>
                <a:latin typeface="+mn-lt"/>
                <a:ea typeface="+mn-ea"/>
                <a:cs typeface="+mn-cs"/>
              </a:rPr>
              <a:t>Icade</a:t>
            </a:r>
            <a:r>
              <a:rPr lang="fr-FR" sz="1200" b="0" i="0" kern="1200" dirty="0" smtClean="0">
                <a:solidFill>
                  <a:schemeClr val="tx1"/>
                </a:solidFill>
                <a:effectLst/>
                <a:latin typeface="+mn-lt"/>
                <a:ea typeface="+mn-ea"/>
                <a:cs typeface="+mn-cs"/>
              </a:rPr>
              <a:t> conçoit, construit, gère et investit dans des villes, des quartiers...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r-FR" sz="1200" b="1" i="0" kern="1200" dirty="0" smtClean="0">
                <a:solidFill>
                  <a:schemeClr val="tx1"/>
                </a:solidFill>
                <a:effectLst/>
                <a:latin typeface="+mn-lt"/>
                <a:ea typeface="+mn-ea"/>
                <a:cs typeface="+mn-cs"/>
              </a:rPr>
              <a:t>Semaine de la mobilité CDC</a:t>
            </a:r>
            <a:r>
              <a:rPr lang="fr-FR" sz="1200" b="1" i="0" kern="1200" baseline="0" dirty="0" smtClean="0">
                <a:solidFill>
                  <a:schemeClr val="tx1"/>
                </a:solidFill>
                <a:effectLst/>
                <a:latin typeface="+mn-lt"/>
                <a:ea typeface="+mn-ea"/>
                <a:cs typeface="+mn-cs"/>
              </a:rPr>
              <a:t>, chaque année, avril</a:t>
            </a:r>
          </a:p>
          <a:p>
            <a:pPr marL="0" indent="0" fontAlgn="base">
              <a:buFont typeface="Arial" panose="020B0604020202020204" pitchFamily="34" charset="0"/>
              <a:buNone/>
            </a:pPr>
            <a:r>
              <a:rPr lang="fr-FR" sz="1200" b="1" i="0" kern="1200" dirty="0" smtClean="0">
                <a:solidFill>
                  <a:schemeClr val="tx1"/>
                </a:solidFill>
                <a:effectLst/>
                <a:latin typeface="+mn-lt"/>
                <a:ea typeface="+mn-ea"/>
                <a:cs typeface="+mn-cs"/>
              </a:rPr>
              <a:t>OFFRES</a:t>
            </a:r>
            <a:r>
              <a:rPr lang="fr-FR" sz="1200" b="1" i="0" kern="1200" baseline="0" dirty="0" smtClean="0">
                <a:solidFill>
                  <a:schemeClr val="tx1"/>
                </a:solidFill>
                <a:effectLst/>
                <a:latin typeface="+mn-lt"/>
                <a:ea typeface="+mn-ea"/>
                <a:cs typeface="+mn-cs"/>
              </a:rPr>
              <a:t> de poste sur BDE des filiales </a:t>
            </a:r>
            <a:endParaRPr lang="fr-FR" sz="1200" b="1"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FF7D5-9349-4EA4-8F47-8594567315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599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499"/>
            </a:lvl1pPr>
          </a:lstStyle>
          <a:p>
            <a:r>
              <a:rPr lang="fr-FR"/>
              <a:t>Modifiez le style du titre</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886" indent="0" algn="ctr">
              <a:buNone/>
              <a:defRPr sz="1499"/>
            </a:lvl2pPr>
            <a:lvl3pPr marL="685771" indent="0" algn="ctr">
              <a:buNone/>
              <a:defRPr sz="1351"/>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200" indent="0" algn="ctr">
              <a:buNone/>
              <a:defRPr sz="1200"/>
            </a:lvl8pPr>
            <a:lvl9pPr marL="2743085" indent="0" algn="ctr">
              <a:buNone/>
              <a:defRPr sz="1200"/>
            </a:lvl9pPr>
          </a:lstStyle>
          <a:p>
            <a:r>
              <a:rPr lang="fr-FR"/>
              <a:t>Modifiez le style des sous-titres du masque</a:t>
            </a:r>
            <a:endParaRPr lang="en-US"/>
          </a:p>
        </p:txBody>
      </p:sp>
      <p:sp>
        <p:nvSpPr>
          <p:cNvPr id="5" name="Footer Placeholder 4"/>
          <p:cNvSpPr>
            <a:spLocks noGrp="1"/>
          </p:cNvSpPr>
          <p:nvPr>
            <p:ph type="ftr" sz="quarter" idx="11"/>
          </p:nvPr>
        </p:nvSpPr>
        <p:spPr>
          <a:xfrm>
            <a:off x="2271714" y="9181398"/>
            <a:ext cx="2314575" cy="527403"/>
          </a:xfrm>
          <a:prstGeom prst="rect">
            <a:avLst/>
          </a:prstGeom>
        </p:spPr>
        <p:txBody>
          <a:bodyPr/>
          <a:lstStyle/>
          <a:p>
            <a:r>
              <a:rPr lang="fr-FR"/>
              <a:t>Document à usage strictement interne</a:t>
            </a:r>
          </a:p>
        </p:txBody>
      </p:sp>
      <p:sp>
        <p:nvSpPr>
          <p:cNvPr id="6" name="Slide Number Placeholder 5"/>
          <p:cNvSpPr>
            <a:spLocks noGrp="1"/>
          </p:cNvSpPr>
          <p:nvPr>
            <p:ph type="sldNum" sz="quarter" idx="12"/>
          </p:nvPr>
        </p:nvSpPr>
        <p:spPr>
          <a:xfrm>
            <a:off x="4843463" y="9181398"/>
            <a:ext cx="1543050" cy="527403"/>
          </a:xfrm>
          <a:prstGeom prst="rect">
            <a:avLst/>
          </a:prstGeom>
        </p:spPr>
        <p:txBody>
          <a:bodyPr/>
          <a:lstStyle/>
          <a:p>
            <a:fld id="{2638CE0C-F8D9-4FA4-90BE-2CFBDF03F078}"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6057" y="9296808"/>
            <a:ext cx="740456" cy="530304"/>
          </a:xfrm>
          <a:prstGeom prst="rect">
            <a:avLst/>
          </a:prstGeom>
        </p:spPr>
      </p:pic>
    </p:spTree>
    <p:extLst>
      <p:ext uri="{BB962C8B-B14F-4D97-AF65-F5344CB8AC3E}">
        <p14:creationId xmlns:p14="http://schemas.microsoft.com/office/powerpoint/2010/main" val="63249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a:xfrm>
            <a:off x="471489" y="2637014"/>
            <a:ext cx="5915025" cy="6285266"/>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p:cNvSpPr>
            <a:spLocks noGrp="1"/>
          </p:cNvSpPr>
          <p:nvPr>
            <p:ph type="ftr" sz="quarter" idx="11"/>
          </p:nvPr>
        </p:nvSpPr>
        <p:spPr>
          <a:xfrm>
            <a:off x="2271714" y="9181398"/>
            <a:ext cx="2314575" cy="527403"/>
          </a:xfrm>
          <a:prstGeom prst="rect">
            <a:avLst/>
          </a:prstGeom>
        </p:spPr>
        <p:txBody>
          <a:bodyPr/>
          <a:lstStyle/>
          <a:p>
            <a:r>
              <a:rPr lang="fr-FR"/>
              <a:t>Document à usage strictement interne</a:t>
            </a:r>
          </a:p>
        </p:txBody>
      </p:sp>
      <p:sp>
        <p:nvSpPr>
          <p:cNvPr id="9" name="Zone de texte 2"/>
          <p:cNvSpPr txBox="1">
            <a:spLocks noChangeArrowheads="1"/>
          </p:cNvSpPr>
          <p:nvPr userDrawn="1"/>
        </p:nvSpPr>
        <p:spPr bwMode="auto">
          <a:xfrm>
            <a:off x="2506663" y="671820"/>
            <a:ext cx="3933190" cy="2476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fr-FR" sz="700" b="1">
                <a:solidFill>
                  <a:srgbClr val="A6A6A6"/>
                </a:solidFill>
                <a:effectLst/>
                <a:latin typeface="Montserrat" panose="00000500000000000000" pitchFamily="2" charset="0"/>
                <a:ea typeface="Calibri" panose="020F0502020204030204" pitchFamily="34" charset="0"/>
                <a:cs typeface="Times New Roman" panose="02020603050405020304" pitchFamily="18" charset="0"/>
              </a:rPr>
              <a:t>BOOK DES MÉTIERS RECRUTEURS</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5"/>
          <p:cNvSpPr txBox="1">
            <a:spLocks/>
          </p:cNvSpPr>
          <p:nvPr userDrawn="1"/>
        </p:nvSpPr>
        <p:spPr>
          <a:xfrm>
            <a:off x="3814764" y="7594989"/>
            <a:ext cx="1543050" cy="527403"/>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pic>
        <p:nvPicPr>
          <p:cNvPr id="14" name="log-gene-Pourquoi.png" descr="log-gene-Pourquo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45376" y="268288"/>
            <a:ext cx="1241138" cy="427237"/>
          </a:xfrm>
          <a:prstGeom prst="rect">
            <a:avLst/>
          </a:prstGeom>
          <a:ln w="12700">
            <a:miter lim="400000"/>
          </a:ln>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6057" y="9296808"/>
            <a:ext cx="740456" cy="530304"/>
          </a:xfrm>
          <a:prstGeom prst="rect">
            <a:avLst/>
          </a:prstGeom>
        </p:spPr>
      </p:pic>
    </p:spTree>
    <p:extLst>
      <p:ext uri="{BB962C8B-B14F-4D97-AF65-F5344CB8AC3E}">
        <p14:creationId xmlns:p14="http://schemas.microsoft.com/office/powerpoint/2010/main" val="1100317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fr-FR"/>
              <a:t>Modifiez le style du titre</a:t>
            </a:r>
            <a:endParaRPr lang="en-US"/>
          </a:p>
        </p:txBody>
      </p:sp>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6057" y="9296808"/>
            <a:ext cx="740456" cy="530304"/>
          </a:xfrm>
          <a:prstGeom prst="rect">
            <a:avLst/>
          </a:prstGeom>
        </p:spPr>
      </p:pic>
      <p:sp>
        <p:nvSpPr>
          <p:cNvPr id="3" name="MSIPCMContentMarking" descr="{&quot;HashCode&quot;:859403601,&quot;Placement&quot;:&quot;Footer&quot;,&quot;Top&quot;:759.343,&quot;Left&quot;:235.116608,&quot;SlideWidth&quot;:540,&quot;SlideHeight&quot;:780}"/>
          <p:cNvSpPr txBox="1"/>
          <p:nvPr userDrawn="1"/>
        </p:nvSpPr>
        <p:spPr>
          <a:xfrm>
            <a:off x="2985981" y="9643656"/>
            <a:ext cx="886037"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smtClean="0">
                <a:solidFill>
                  <a:srgbClr val="0078D7"/>
                </a:solidFill>
                <a:latin typeface="Calibri" panose="020F0502020204030204" pitchFamily="34" charset="0"/>
              </a:rPr>
              <a:t>C1 - Interne</a:t>
            </a:r>
            <a:endParaRPr lang="fr-FR" sz="1000">
              <a:solidFill>
                <a:srgbClr val="0078D7"/>
              </a:solidFill>
              <a:latin typeface="Calibri" panose="020F0502020204030204" pitchFamily="34" charset="0"/>
            </a:endParaRPr>
          </a:p>
        </p:txBody>
      </p:sp>
    </p:spTree>
    <p:extLst>
      <p:ext uri="{BB962C8B-B14F-4D97-AF65-F5344CB8AC3E}">
        <p14:creationId xmlns:p14="http://schemas.microsoft.com/office/powerpoint/2010/main" val="3287942759"/>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l" defTabSz="68577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1"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1" rtl="0" eaLnBrk="1" latinLnBrk="0" hangingPunct="1">
        <a:lnSpc>
          <a:spcPct val="90000"/>
        </a:lnSpc>
        <a:spcBef>
          <a:spcPts val="376"/>
        </a:spcBef>
        <a:buFont typeface="Arial" panose="020B0604020202020204" pitchFamily="34" charset="0"/>
        <a:buChar char="•"/>
        <a:defRPr sz="1499" kern="1200">
          <a:solidFill>
            <a:schemeClr val="tx1"/>
          </a:solidFill>
          <a:latin typeface="+mn-lt"/>
          <a:ea typeface="+mn-ea"/>
          <a:cs typeface="+mn-cs"/>
        </a:defRPr>
      </a:lvl3pPr>
      <a:lvl4pPr marL="1200100"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4pPr>
      <a:lvl5pPr marL="1542986"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5pPr>
      <a:lvl6pPr marL="1885871"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6pPr>
      <a:lvl7pPr marL="2228757"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7pPr>
      <a:lvl8pPr marL="2571643"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8pPr>
      <a:lvl9pPr marL="2914528"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71" rtl="0" eaLnBrk="1" latinLnBrk="0" hangingPunct="1">
        <a:defRPr sz="1351" kern="1200">
          <a:solidFill>
            <a:schemeClr val="tx1"/>
          </a:solidFill>
          <a:latin typeface="+mn-lt"/>
          <a:ea typeface="+mn-ea"/>
          <a:cs typeface="+mn-cs"/>
        </a:defRPr>
      </a:lvl1pPr>
      <a:lvl2pPr marL="342886" algn="l" defTabSz="685771" rtl="0" eaLnBrk="1" latinLnBrk="0" hangingPunct="1">
        <a:defRPr sz="1351" kern="1200">
          <a:solidFill>
            <a:schemeClr val="tx1"/>
          </a:solidFill>
          <a:latin typeface="+mn-lt"/>
          <a:ea typeface="+mn-ea"/>
          <a:cs typeface="+mn-cs"/>
        </a:defRPr>
      </a:lvl2pPr>
      <a:lvl3pPr marL="685771" algn="l" defTabSz="685771" rtl="0" eaLnBrk="1" latinLnBrk="0" hangingPunct="1">
        <a:defRPr sz="1351" kern="1200">
          <a:solidFill>
            <a:schemeClr val="tx1"/>
          </a:solidFill>
          <a:latin typeface="+mn-lt"/>
          <a:ea typeface="+mn-ea"/>
          <a:cs typeface="+mn-cs"/>
        </a:defRPr>
      </a:lvl3pPr>
      <a:lvl4pPr marL="1028657" algn="l" defTabSz="685771" rtl="0" eaLnBrk="1" latinLnBrk="0" hangingPunct="1">
        <a:defRPr sz="1351" kern="1200">
          <a:solidFill>
            <a:schemeClr val="tx1"/>
          </a:solidFill>
          <a:latin typeface="+mn-lt"/>
          <a:ea typeface="+mn-ea"/>
          <a:cs typeface="+mn-cs"/>
        </a:defRPr>
      </a:lvl4pPr>
      <a:lvl5pPr marL="1371543" algn="l" defTabSz="685771" rtl="0" eaLnBrk="1" latinLnBrk="0" hangingPunct="1">
        <a:defRPr sz="1351" kern="1200">
          <a:solidFill>
            <a:schemeClr val="tx1"/>
          </a:solidFill>
          <a:latin typeface="+mn-lt"/>
          <a:ea typeface="+mn-ea"/>
          <a:cs typeface="+mn-cs"/>
        </a:defRPr>
      </a:lvl5pPr>
      <a:lvl6pPr marL="1714428" algn="l" defTabSz="685771" rtl="0" eaLnBrk="1" latinLnBrk="0" hangingPunct="1">
        <a:defRPr sz="1351" kern="1200">
          <a:solidFill>
            <a:schemeClr val="tx1"/>
          </a:solidFill>
          <a:latin typeface="+mn-lt"/>
          <a:ea typeface="+mn-ea"/>
          <a:cs typeface="+mn-cs"/>
        </a:defRPr>
      </a:lvl6pPr>
      <a:lvl7pPr marL="2057314" algn="l" defTabSz="685771" rtl="0" eaLnBrk="1" latinLnBrk="0" hangingPunct="1">
        <a:defRPr sz="1351" kern="1200">
          <a:solidFill>
            <a:schemeClr val="tx1"/>
          </a:solidFill>
          <a:latin typeface="+mn-lt"/>
          <a:ea typeface="+mn-ea"/>
          <a:cs typeface="+mn-cs"/>
        </a:defRPr>
      </a:lvl7pPr>
      <a:lvl8pPr marL="2400200" algn="l" defTabSz="685771" rtl="0" eaLnBrk="1" latinLnBrk="0" hangingPunct="1">
        <a:defRPr sz="1351" kern="1200">
          <a:solidFill>
            <a:schemeClr val="tx1"/>
          </a:solidFill>
          <a:latin typeface="+mn-lt"/>
          <a:ea typeface="+mn-ea"/>
          <a:cs typeface="+mn-cs"/>
        </a:defRPr>
      </a:lvl8pPr>
      <a:lvl9pPr marL="2743085" algn="l" defTabSz="68577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Display/413230" TargetMode="External"/><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Display/413230"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413079" TargetMode="External"/><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413113" TargetMode="External"/><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409572" TargetMode="External"/><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411575" TargetMode="External"/><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398430" TargetMode="External"/><Relationship Id="rId7"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410873" TargetMode="External"/><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rh.laposte.fr/fiche-fonction/agent-de-traitement-colis-en-pfc-i2-hf"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rh.laposte.fr/fiche-fonction/atm-confirme-i3-hf" TargetMode="Externa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hyperlink" Target="https://www.rh.laposte.fr/emrg-centre-val-de-loire" TargetMode="External"/><Relationship Id="rId2" Type="http://schemas.openxmlformats.org/officeDocument/2006/relationships/hyperlink" Target="mailto:emrgcentrevaldeloire@laposte.fr" TargetMode="External"/><Relationship Id="rId1" Type="http://schemas.openxmlformats.org/officeDocument/2006/relationships/slideLayout" Target="../slideLayouts/slideLayout2.xml"/><Relationship Id="rId4" Type="http://schemas.openxmlformats.org/officeDocument/2006/relationships/hyperlink" Target="https://legroupelaposte-boursemplois.profils.org/"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rh.laposte.fr/fiche-fonction/agent-de-production-i2-hf" TargetMode="External"/><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410918" TargetMode="External"/><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rh.laposte.fr/fiche-fonction/technicien-conseil-controle-client-ii1-hf" TargetMode="External"/><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395220" TargetMode="External"/><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s://www.rh.laposte.fr/fiche-fonction/responsable-de-lexploitation-et-de-service-aux-clients-iva-hf" TargetMode="External"/><Relationship Id="rId7"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rh.laposte.fr/fiche-fonction/responsable-organisation-et-environnement-de-travail-iva-hf" TargetMode="External"/><Relationship Id="rId9" Type="http://schemas.openxmlformats.org/officeDocument/2006/relationships/slide" Target="slide3.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rh.laposte.fr/fiche-fonction/responsable-de-pole-agence-bancaire-distance-iii3-hf" TargetMode="External"/><Relationship Id="rId7"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rh.laposte.fr/fiche-fonction/chef-dequipe-iii2-hf" TargetMode="External"/><Relationship Id="rId7"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rh.laposte.fr/fiche-metier/manager-de-proximite" TargetMode="External"/><Relationship Id="rId7"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13" Type="http://schemas.openxmlformats.org/officeDocument/2006/relationships/slide" Target="slide17.xml"/><Relationship Id="rId18" Type="http://schemas.openxmlformats.org/officeDocument/2006/relationships/slide" Target="slide22.xml"/><Relationship Id="rId26" Type="http://schemas.openxmlformats.org/officeDocument/2006/relationships/slide" Target="slide31.xml"/><Relationship Id="rId39" Type="http://schemas.openxmlformats.org/officeDocument/2006/relationships/image" Target="../media/image7.png"/><Relationship Id="rId21" Type="http://schemas.openxmlformats.org/officeDocument/2006/relationships/slide" Target="slide25.xml"/><Relationship Id="rId34" Type="http://schemas.openxmlformats.org/officeDocument/2006/relationships/slide" Target="slide40.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21.xml"/><Relationship Id="rId25" Type="http://schemas.openxmlformats.org/officeDocument/2006/relationships/slide" Target="slide30.xml"/><Relationship Id="rId33" Type="http://schemas.openxmlformats.org/officeDocument/2006/relationships/slide" Target="slide38.xml"/><Relationship Id="rId38" Type="http://schemas.openxmlformats.org/officeDocument/2006/relationships/image" Target="../media/image6.png"/><Relationship Id="rId2" Type="http://schemas.openxmlformats.org/officeDocument/2006/relationships/slide" Target="slide4.xml"/><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5.xml"/><Relationship Id="rId24" Type="http://schemas.openxmlformats.org/officeDocument/2006/relationships/slide" Target="slide28.xml"/><Relationship Id="rId32" Type="http://schemas.openxmlformats.org/officeDocument/2006/relationships/slide" Target="slide37.xml"/><Relationship Id="rId37" Type="http://schemas.openxmlformats.org/officeDocument/2006/relationships/image" Target="../media/image5.png"/><Relationship Id="rId5" Type="http://schemas.openxmlformats.org/officeDocument/2006/relationships/slide" Target="slide9.xml"/><Relationship Id="rId15" Type="http://schemas.openxmlformats.org/officeDocument/2006/relationships/slide" Target="slide19.xml"/><Relationship Id="rId23" Type="http://schemas.openxmlformats.org/officeDocument/2006/relationships/slide" Target="slide27.xml"/><Relationship Id="rId28" Type="http://schemas.openxmlformats.org/officeDocument/2006/relationships/slide" Target="slide33.xml"/><Relationship Id="rId36" Type="http://schemas.openxmlformats.org/officeDocument/2006/relationships/image" Target="../media/image4.png"/><Relationship Id="rId10" Type="http://schemas.openxmlformats.org/officeDocument/2006/relationships/slide" Target="slide14.xml"/><Relationship Id="rId19" Type="http://schemas.openxmlformats.org/officeDocument/2006/relationships/slide" Target="slide23.xml"/><Relationship Id="rId31" Type="http://schemas.openxmlformats.org/officeDocument/2006/relationships/slide" Target="slide35.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8.xml"/><Relationship Id="rId22" Type="http://schemas.openxmlformats.org/officeDocument/2006/relationships/slide" Target="slide26.xml"/><Relationship Id="rId27" Type="http://schemas.openxmlformats.org/officeDocument/2006/relationships/slide" Target="slide32.xml"/><Relationship Id="rId30" Type="http://schemas.openxmlformats.org/officeDocument/2006/relationships/slide" Target="slide36.xml"/><Relationship Id="rId35" Type="http://schemas.openxmlformats.org/officeDocument/2006/relationships/slide" Target="slide41.xml"/><Relationship Id="rId8" Type="http://schemas.openxmlformats.org/officeDocument/2006/relationships/slide" Target="slide12.xml"/><Relationship Id="rId3" Type="http://schemas.openxmlformats.org/officeDocument/2006/relationships/slide" Target="slide5.xml"/></Relationships>
</file>

<file path=ppt/slides/_rels/slide3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398482" TargetMode="External"/><Relationship Id="rId7"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398480" TargetMode="External"/><Relationship Id="rId7"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411753" TargetMode="External"/><Relationship Id="rId7" Type="http://schemas.openxmlformats.org/officeDocument/2006/relationships/image" Target="../media/image3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rh.laposte.fr/fiche-fonction/technicien-de-maintenance-ii3-hf"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rh.laposte.fr/video-aurelien-technicien-de-maintenance-industrielle" TargetMode="External"/><Relationship Id="rId5" Type="http://schemas.openxmlformats.org/officeDocument/2006/relationships/image" Target="../media/image10.png"/><Relationship Id="rId4" Type="http://schemas.openxmlformats.org/officeDocument/2006/relationships/image" Target="../media/image32.png"/><Relationship Id="rId9" Type="http://schemas.openxmlformats.org/officeDocument/2006/relationships/slide" Target="slide3.xml"/></Relationships>
</file>

<file path=ppt/slides/_rels/slide3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rh.laposte.fr/fiche-fonction/technicien-de-maintenance-ii3-hf" TargetMode="External"/><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marh.legroupelaposte.fr/JobRepositories/JobCards/Print/396177" TargetMode="External"/><Relationship Id="rId7"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slide" Target="slide3.xml"/></Relationships>
</file>

<file path=ppt/slides/_rels/slide3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rh.laposte.fr/fiche-fonction/gestionnaire-dapplications-iii3-hf" TargetMode="External"/><Relationship Id="rId7"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marh.legroupelaposte.fr/JobRepositories/JobCards/Print/412589" TargetMode="External"/><Relationship Id="rId7"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slide" Target="slide3.xml"/></Relationships>
</file>

<file path=ppt/slides/_rels/slide3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395736?rdisplayed=111111" TargetMode="External"/><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slide" Target="slide3.xml"/></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8.png"/><Relationship Id="rId7"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slide" Target="slide3.xml"/></Relationships>
</file>

<file path=ppt/slides/_rels/slide42.xml.rels><?xml version="1.0" encoding="UTF-8" standalone="yes"?>
<Relationships xmlns="http://schemas.openxmlformats.org/package/2006/relationships"><Relationship Id="rId8" Type="http://schemas.openxmlformats.org/officeDocument/2006/relationships/hyperlink" Target="https://www.caissedesdepots.fr/mobilite-groupe/les-entites" TargetMode="External"/><Relationship Id="rId3" Type="http://schemas.openxmlformats.org/officeDocument/2006/relationships/image" Target="../media/image53.png"/><Relationship Id="rId7"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slide" Target="slide3.xml"/><Relationship Id="rId4" Type="http://schemas.openxmlformats.org/officeDocument/2006/relationships/image" Target="../media/image54.png"/><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marh.legroupelaposte.fr/JobRepositories/JobCards/Print/398485"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rh.laposte.fr/temoignage/video-jean-louis-charge-de-clientele"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arh.legroupelaposte.fr/JobRepositories/JobCards/Print/398476" TargetMode="External"/><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marh.legroupelaposte.fr/JobRepositories/JobCards/Print/413165?rdisplayed=11111" TargetMode="External"/><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rh.laposte.fr/fiche-fonction/charge-de-clientele-specialise-ii3-hf" TargetMode="External"/><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rh.laposte.fr/fiche-fonction/charge-de-clientele-specialise-ii3-hf" TargetMode="External"/><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0" y="5796468"/>
            <a:ext cx="6477000" cy="886461"/>
          </a:xfrm>
          <a:prstGeom prst="rect">
            <a:avLst/>
          </a:prstGeom>
        </p:spPr>
        <p:txBody>
          <a:bodyPr wrap="square">
            <a:spAutoFit/>
          </a:bodyPr>
          <a:lstStyle/>
          <a:p>
            <a:pPr algn="ctr">
              <a:lnSpc>
                <a:spcPct val="107000"/>
              </a:lnSpc>
              <a:spcAft>
                <a:spcPts val="800"/>
              </a:spcAft>
            </a:pPr>
            <a:r>
              <a:rPr lang="fr-FR" sz="2400" b="1">
                <a:solidFill>
                  <a:srgbClr val="0B4EA2"/>
                </a:solidFill>
                <a:latin typeface="Montserrat" panose="00000500000000000000" pitchFamily="2" charset="0"/>
                <a:ea typeface="Calibri" panose="020F0502020204030204" pitchFamily="34" charset="0"/>
                <a:cs typeface="Times New Roman" panose="02020603050405020304" pitchFamily="18" charset="0"/>
              </a:rPr>
              <a:t>BOOK DES MÉTIERS RECRUTEURS</a:t>
            </a:r>
            <a:endParaRPr lang="fr-FR" sz="2400">
              <a:solidFill>
                <a:srgbClr val="0B4EA2"/>
              </a:solidFill>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fr-FR" b="1">
                <a:solidFill>
                  <a:srgbClr val="A6A6A6"/>
                </a:solidFill>
                <a:latin typeface="Montserrat" panose="00000500000000000000" pitchFamily="2" charset="0"/>
                <a:ea typeface="Calibri" panose="020F0502020204030204" pitchFamily="34" charset="0"/>
                <a:cs typeface="Times New Roman" panose="02020603050405020304" pitchFamily="18" charset="0"/>
              </a:rPr>
              <a:t>RÉGION CENTRE VAL DE LOIRE</a:t>
            </a:r>
            <a:endParaRPr lang="fr-FR">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3" name="Espace réservé du contenu 2"/>
          <p:cNvSpPr txBox="1">
            <a:spLocks/>
          </p:cNvSpPr>
          <p:nvPr/>
        </p:nvSpPr>
        <p:spPr>
          <a:xfrm>
            <a:off x="1042989" y="9472993"/>
            <a:ext cx="1128711" cy="256794"/>
          </a:xfrm>
          <a:prstGeom prst="rect">
            <a:avLst/>
          </a:prstGeom>
        </p:spPr>
        <p:txBody>
          <a:bodyPr vert="horz" lIns="91440" tIns="45720" rIns="91440" bIns="45720" rtlCol="0">
            <a:normAutofit/>
          </a:bodyPr>
          <a:lstStyle>
            <a:lvl1pPr marL="0" indent="0" algn="ctr" defTabSz="685771"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886" indent="0" algn="ctr" defTabSz="685771" rtl="0" eaLnBrk="1" latinLnBrk="0" hangingPunct="1">
              <a:lnSpc>
                <a:spcPct val="90000"/>
              </a:lnSpc>
              <a:spcBef>
                <a:spcPts val="376"/>
              </a:spcBef>
              <a:buFont typeface="Arial" panose="020B0604020202020204" pitchFamily="34" charset="0"/>
              <a:buNone/>
              <a:defRPr sz="1499" kern="1200">
                <a:solidFill>
                  <a:schemeClr val="tx1"/>
                </a:solidFill>
                <a:latin typeface="+mn-lt"/>
                <a:ea typeface="+mn-ea"/>
                <a:cs typeface="+mn-cs"/>
              </a:defRPr>
            </a:lvl2pPr>
            <a:lvl3pPr marL="685771" indent="0" algn="ctr" defTabSz="685771" rtl="0" eaLnBrk="1" latinLnBrk="0" hangingPunct="1">
              <a:lnSpc>
                <a:spcPct val="90000"/>
              </a:lnSpc>
              <a:spcBef>
                <a:spcPts val="376"/>
              </a:spcBef>
              <a:buFont typeface="Arial" panose="020B0604020202020204" pitchFamily="34" charset="0"/>
              <a:buNone/>
              <a:defRPr sz="1351" kern="1200">
                <a:solidFill>
                  <a:schemeClr val="tx1"/>
                </a:solidFill>
                <a:latin typeface="+mn-lt"/>
                <a:ea typeface="+mn-ea"/>
                <a:cs typeface="+mn-cs"/>
              </a:defRPr>
            </a:lvl3pPr>
            <a:lvl4pPr marL="1028657" indent="0" algn="ctr" defTabSz="685771" rtl="0" eaLnBrk="1" latinLnBrk="0" hangingPunct="1">
              <a:lnSpc>
                <a:spcPct val="90000"/>
              </a:lnSpc>
              <a:spcBef>
                <a:spcPts val="376"/>
              </a:spcBef>
              <a:buFont typeface="Arial" panose="020B0604020202020204" pitchFamily="34" charset="0"/>
              <a:buNone/>
              <a:defRPr sz="1200" kern="1200">
                <a:solidFill>
                  <a:schemeClr val="tx1"/>
                </a:solidFill>
                <a:latin typeface="+mn-lt"/>
                <a:ea typeface="+mn-ea"/>
                <a:cs typeface="+mn-cs"/>
              </a:defRPr>
            </a:lvl4pPr>
            <a:lvl5pPr marL="1371543" indent="0" algn="ctr" defTabSz="685771" rtl="0" eaLnBrk="1" latinLnBrk="0" hangingPunct="1">
              <a:lnSpc>
                <a:spcPct val="90000"/>
              </a:lnSpc>
              <a:spcBef>
                <a:spcPts val="376"/>
              </a:spcBef>
              <a:buFont typeface="Arial" panose="020B0604020202020204" pitchFamily="34" charset="0"/>
              <a:buNone/>
              <a:defRPr sz="1200" kern="1200">
                <a:solidFill>
                  <a:schemeClr val="tx1"/>
                </a:solidFill>
                <a:latin typeface="+mn-lt"/>
                <a:ea typeface="+mn-ea"/>
                <a:cs typeface="+mn-cs"/>
              </a:defRPr>
            </a:lvl5pPr>
            <a:lvl6pPr marL="1714428" indent="0" algn="ctr" defTabSz="685771" rtl="0" eaLnBrk="1" latinLnBrk="0" hangingPunct="1">
              <a:lnSpc>
                <a:spcPct val="90000"/>
              </a:lnSpc>
              <a:spcBef>
                <a:spcPts val="376"/>
              </a:spcBef>
              <a:buFont typeface="Arial" panose="020B0604020202020204" pitchFamily="34" charset="0"/>
              <a:buNone/>
              <a:defRPr sz="1200" kern="1200">
                <a:solidFill>
                  <a:schemeClr val="tx1"/>
                </a:solidFill>
                <a:latin typeface="+mn-lt"/>
                <a:ea typeface="+mn-ea"/>
                <a:cs typeface="+mn-cs"/>
              </a:defRPr>
            </a:lvl6pPr>
            <a:lvl7pPr marL="2057314" indent="0" algn="ctr" defTabSz="685771" rtl="0" eaLnBrk="1" latinLnBrk="0" hangingPunct="1">
              <a:lnSpc>
                <a:spcPct val="90000"/>
              </a:lnSpc>
              <a:spcBef>
                <a:spcPts val="376"/>
              </a:spcBef>
              <a:buFont typeface="Arial" panose="020B0604020202020204" pitchFamily="34" charset="0"/>
              <a:buNone/>
              <a:defRPr sz="1200" kern="1200">
                <a:solidFill>
                  <a:schemeClr val="tx1"/>
                </a:solidFill>
                <a:latin typeface="+mn-lt"/>
                <a:ea typeface="+mn-ea"/>
                <a:cs typeface="+mn-cs"/>
              </a:defRPr>
            </a:lvl7pPr>
            <a:lvl8pPr marL="2400200" indent="0" algn="ctr" defTabSz="685771" rtl="0" eaLnBrk="1" latinLnBrk="0" hangingPunct="1">
              <a:lnSpc>
                <a:spcPct val="90000"/>
              </a:lnSpc>
              <a:spcBef>
                <a:spcPts val="376"/>
              </a:spcBef>
              <a:buFont typeface="Arial" panose="020B0604020202020204" pitchFamily="34" charset="0"/>
              <a:buNone/>
              <a:defRPr sz="1200" kern="1200">
                <a:solidFill>
                  <a:schemeClr val="tx1"/>
                </a:solidFill>
                <a:latin typeface="+mn-lt"/>
                <a:ea typeface="+mn-ea"/>
                <a:cs typeface="+mn-cs"/>
              </a:defRPr>
            </a:lvl8pPr>
            <a:lvl9pPr marL="2743085" indent="0" algn="ctr" defTabSz="685771" rtl="0" eaLnBrk="1" latinLnBrk="0" hangingPunct="1">
              <a:lnSpc>
                <a:spcPct val="90000"/>
              </a:lnSpc>
              <a:spcBef>
                <a:spcPts val="376"/>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pPr>
            <a:r>
              <a:rPr lang="fr-FR" sz="1000" dirty="0">
                <a:solidFill>
                  <a:schemeClr val="bg1">
                    <a:lumMod val="50000"/>
                  </a:schemeClr>
                </a:solidFill>
                <a:latin typeface="Montserrat" panose="00000500000000000000" pitchFamily="2" charset="0"/>
              </a:rPr>
              <a:t>Mars 2023</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858000" cy="5187688"/>
          </a:xfrm>
          <a:prstGeom prst="rect">
            <a:avLst/>
          </a:prstGeom>
        </p:spPr>
      </p:pic>
      <p:sp>
        <p:nvSpPr>
          <p:cNvPr id="5" name="Espace réservé du pied de page 4"/>
          <p:cNvSpPr>
            <a:spLocks noGrp="1"/>
          </p:cNvSpPr>
          <p:nvPr>
            <p:ph type="ftr" sz="quarter" idx="11"/>
          </p:nvPr>
        </p:nvSpPr>
        <p:spPr>
          <a:xfrm>
            <a:off x="2085975" y="9483486"/>
            <a:ext cx="2547939" cy="235808"/>
          </a:xfrm>
        </p:spPr>
        <p:txBody>
          <a:bodyPr/>
          <a:lstStyle/>
          <a:p>
            <a:r>
              <a:rPr lang="fr-FR" sz="900" dirty="0">
                <a:solidFill>
                  <a:schemeClr val="bg1">
                    <a:lumMod val="50000"/>
                  </a:schemeClr>
                </a:solidFill>
                <a:latin typeface="Montserrat" panose="00000500000000000000" pitchFamily="2" charset="0"/>
              </a:rPr>
              <a:t>Document à usage strictement interne</a:t>
            </a:r>
          </a:p>
        </p:txBody>
      </p:sp>
    </p:spTree>
    <p:extLst>
      <p:ext uri="{BB962C8B-B14F-4D97-AF65-F5344CB8AC3E}">
        <p14:creationId xmlns:p14="http://schemas.microsoft.com/office/powerpoint/2010/main" val="329160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Autofit/>
          </a:bodyPr>
          <a:lstStyle/>
          <a:p>
            <a:pPr>
              <a:lnSpc>
                <a:spcPct val="107000"/>
              </a:lnSpc>
              <a:spcAft>
                <a:spcPts val="0"/>
              </a:spcAft>
            </a:pPr>
            <a:r>
              <a:rPr lang="fr-FR" sz="125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chargé de RELATION BANCAIRE RISQUE RECOUVREMENT : service recouvrement amiable</a:t>
            </a:r>
          </a:p>
        </p:txBody>
      </p:sp>
      <p:sp>
        <p:nvSpPr>
          <p:cNvPr id="3" name="Espace réservé du contenu 2"/>
          <p:cNvSpPr>
            <a:spLocks noGrp="1"/>
          </p:cNvSpPr>
          <p:nvPr>
            <p:ph idx="1"/>
          </p:nvPr>
        </p:nvSpPr>
        <p:spPr>
          <a:xfrm>
            <a:off x="471489" y="131292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 Branche La Banque Postale : Centre de Relation et d'Expertise Client (CREC)</a:t>
            </a:r>
          </a:p>
        </p:txBody>
      </p:sp>
      <p:grpSp>
        <p:nvGrpSpPr>
          <p:cNvPr id="6" name="Groupe 5"/>
          <p:cNvGrpSpPr/>
          <p:nvPr/>
        </p:nvGrpSpPr>
        <p:grpSpPr>
          <a:xfrm>
            <a:off x="471490" y="1541412"/>
            <a:ext cx="2205111" cy="1460765"/>
            <a:chOff x="471490" y="1541412"/>
            <a:chExt cx="2205111" cy="1460765"/>
          </a:xfrm>
        </p:grpSpPr>
        <p:sp>
          <p:nvSpPr>
            <p:cNvPr id="95" name="Arrondir un rectangle avec un coin du même côté 94"/>
            <p:cNvSpPr/>
            <p:nvPr/>
          </p:nvSpPr>
          <p:spPr bwMode="auto">
            <a:xfrm rot="10800000" flipV="1">
              <a:off x="473276" y="1602243"/>
              <a:ext cx="2121719" cy="1399934"/>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360000" rIns="36000" bIns="32400">
              <a:noAutofit/>
            </a:bodyPr>
            <a:lstStyle/>
            <a:p>
              <a:r>
                <a:rPr lang="fr-FR" sz="850" dirty="0">
                  <a:latin typeface="Montserrat" panose="00000500000000000000" pitchFamily="2" charset="0"/>
                </a:rPr>
                <a:t>Vous aimez le contact avec le client. Vous avez une forte appétence pour le travail par téléphone.</a:t>
              </a:r>
            </a:p>
            <a:p>
              <a:r>
                <a:rPr lang="fr-FR" sz="850" dirty="0">
                  <a:latin typeface="Montserrat" panose="00000500000000000000" pitchFamily="2" charset="0"/>
                </a:rPr>
                <a:t>Vous êtes rigoureux(se), avec le sens du travail en équipe.</a:t>
              </a:r>
            </a:p>
            <a:p>
              <a:r>
                <a:rPr lang="fr-FR" sz="850" dirty="0">
                  <a:latin typeface="Montserrat" panose="00000500000000000000" pitchFamily="2" charset="0"/>
                </a:rPr>
                <a:t>Vous savez vous montrer directif et êtes à l'aise pour négocier.</a:t>
              </a:r>
            </a:p>
          </p:txBody>
        </p:sp>
        <p:sp>
          <p:nvSpPr>
            <p:cNvPr id="96" name="Forme libre 95"/>
            <p:cNvSpPr/>
            <p:nvPr/>
          </p:nvSpPr>
          <p:spPr bwMode="auto">
            <a:xfrm>
              <a:off x="471490" y="1595893"/>
              <a:ext cx="2115428" cy="377520"/>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bwMode="auto">
            <a:xfrm>
              <a:off x="2244602" y="1541412"/>
              <a:ext cx="431999" cy="432000"/>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chor="t">
              <a:normAutofit/>
            </a:bodyPr>
            <a:lstStyle/>
            <a:p>
              <a:pPr marL="0" lvl="1" defTabSz="1066800" fontAlgn="base">
                <a:lnSpc>
                  <a:spcPct val="90000"/>
                </a:lnSpc>
                <a:spcBef>
                  <a:spcPts val="600"/>
                </a:spcBef>
                <a:defRPr/>
              </a:pPr>
              <a:r>
                <a:rPr lang="fr-FR" sz="900" dirty="0">
                  <a:latin typeface="Montserrat" panose="00000500000000000000" pitchFamily="2" charset="0"/>
                </a:rPr>
                <a:t>Au sein du service Recouvrement amiable, le chargé de clientèle spécialisé analyse, sur son portefeuille, les comptes des clients en situation de découvert.</a:t>
              </a:r>
            </a:p>
            <a:p>
              <a:pPr marL="0" lvl="1" defTabSz="1066800" fontAlgn="base">
                <a:lnSpc>
                  <a:spcPct val="90000"/>
                </a:lnSpc>
                <a:spcBef>
                  <a:spcPts val="600"/>
                </a:spcBef>
                <a:defRPr/>
              </a:pPr>
              <a:r>
                <a:rPr lang="fr-FR" sz="900" dirty="0">
                  <a:latin typeface="Montserrat" panose="00000500000000000000" pitchFamily="2" charset="0"/>
                </a:rPr>
                <a:t>Il procède au recouvrement des comptes de dépôts débiteurs par relances téléphoniques. Il contacte les clients pour les amener à un fonctionnement normal de leur compte.</a:t>
              </a:r>
            </a:p>
            <a:p>
              <a:pPr marL="0" lvl="1" defTabSz="1066800" fontAlgn="base">
                <a:lnSpc>
                  <a:spcPct val="90000"/>
                </a:lnSpc>
                <a:spcBef>
                  <a:spcPts val="600"/>
                </a:spcBef>
                <a:defRPr/>
              </a:pPr>
              <a:r>
                <a:rPr lang="fr-FR" sz="900" dirty="0">
                  <a:latin typeface="Montserrat" panose="00000500000000000000" pitchFamily="2" charset="0"/>
                </a:rPr>
                <a:t>En l’absence de régularisation de la situation, il se charge de réaliser la clôture des comptes clients. </a:t>
              </a:r>
            </a:p>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a:rPr>
                <a:t>Il réalise le suivi de son activité et en assure le </a:t>
              </a:r>
              <a:r>
                <a:rPr lang="fr-FR" sz="900" kern="0" dirty="0" err="1">
                  <a:solidFill>
                    <a:srgbClr val="000000">
                      <a:hueOff val="0"/>
                      <a:satOff val="0"/>
                      <a:lumOff val="0"/>
                      <a:alphaOff val="0"/>
                    </a:srgbClr>
                  </a:solidFill>
                  <a:latin typeface="Montserrat"/>
                </a:rPr>
                <a:t>reporting</a:t>
              </a:r>
              <a:r>
                <a:rPr lang="fr-FR" sz="900" kern="0" dirty="0">
                  <a:solidFill>
                    <a:srgbClr val="000000">
                      <a:hueOff val="0"/>
                      <a:satOff val="0"/>
                      <a:lumOff val="0"/>
                      <a:alphaOff val="0"/>
                    </a:srgbClr>
                  </a:solidFill>
                  <a:latin typeface="Montserrat"/>
                </a:rPr>
                <a:t> au quotidien.</a:t>
              </a:r>
            </a:p>
            <a:p>
              <a:pPr marL="0" lvl="1" defTabSz="1066800" fontAlgn="base">
                <a:lnSpc>
                  <a:spcPct val="90000"/>
                </a:lnSpc>
                <a:spcBef>
                  <a:spcPts val="600"/>
                </a:spcBef>
                <a:defRPr/>
              </a:pPr>
              <a:endParaRPr lang="fr-FR" sz="800" kern="0" dirty="0">
                <a:solidFill>
                  <a:srgbClr val="000000">
                    <a:hueOff val="0"/>
                    <a:satOff val="0"/>
                    <a:lumOff val="0"/>
                    <a:alphaOff val="0"/>
                  </a:srgbClr>
                </a:solidFill>
                <a:latin typeface="Montserrat"/>
              </a:endParaRPr>
            </a:p>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a:rPr>
                <a:t>Consulter la fiche de poste : </a:t>
              </a:r>
            </a:p>
            <a:p>
              <a:pPr marL="0" lvl="1" defTabSz="1066800" fontAlgn="base">
                <a:lnSpc>
                  <a:spcPct val="90000"/>
                </a:lnSpc>
                <a:spcBef>
                  <a:spcPts val="600"/>
                </a:spcBef>
                <a:defRPr/>
              </a:pPr>
              <a:r>
                <a:rPr lang="fr-FR" sz="900" dirty="0">
                  <a:hlinkClick r:id="rId3"/>
                </a:rPr>
                <a:t>https://www.marh.legroupelaposte.fr/JobRepositories/JobCards/Display/413230</a:t>
              </a:r>
              <a:endParaRPr lang="fr-FR" sz="900" kern="0" dirty="0">
                <a:solidFill>
                  <a:srgbClr val="000000">
                    <a:hueOff val="0"/>
                    <a:satOff val="0"/>
                    <a:lumOff val="0"/>
                    <a:alphaOff val="0"/>
                  </a:srgbClr>
                </a:solidFill>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sp>
        <p:nvSpPr>
          <p:cNvPr id="128" name="Forme libre 127"/>
          <p:cNvSpPr/>
          <p:nvPr/>
        </p:nvSpPr>
        <p:spPr bwMode="auto">
          <a:xfrm>
            <a:off x="472301" y="3207346"/>
            <a:ext cx="2122697" cy="156467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468000" rIns="74536" bIns="30480" spcCol="1270">
            <a:normAutofit fontScale="92500" lnSpcReduction="10000"/>
          </a:bodyPr>
          <a:lstStyle/>
          <a:p>
            <a:pPr marL="0" lvl="1" defTabSz="1066800" fontAlgn="base">
              <a:lnSpc>
                <a:spcPct val="90000"/>
              </a:lnSpc>
              <a:defRPr/>
            </a:pPr>
            <a:endParaRPr lang="fr-FR" sz="900" kern="0" dirty="0">
              <a:solidFill>
                <a:srgbClr val="000000">
                  <a:hueOff val="0"/>
                  <a:satOff val="0"/>
                  <a:lumOff val="0"/>
                  <a:alphaOff val="0"/>
                </a:srgbClr>
              </a:solidFill>
              <a:latin typeface="Montserrat" panose="00000500000000000000" pitchFamily="2" charset="0"/>
            </a:endParaRPr>
          </a:p>
          <a:p>
            <a:pPr marL="92075" lvl="1" indent="-92075" defTabSz="1066800" fontAlgn="base">
              <a:lnSpc>
                <a:spcPct val="120000"/>
              </a:lnSpc>
              <a:buFont typeface="Arial" panose="020B0604020202020204" pitchFamily="34" charset="0"/>
              <a:buChar char="•"/>
              <a:defRPr/>
            </a:pPr>
            <a:r>
              <a:rPr lang="fr-FR" sz="1000" dirty="0">
                <a:latin typeface="Montserrat" panose="00000500000000000000" pitchFamily="2" charset="0"/>
              </a:rPr>
              <a:t>Analyse et discernement</a:t>
            </a:r>
          </a:p>
          <a:p>
            <a:pPr marL="92075" lvl="1" indent="-92075" defTabSz="1066800" fontAlgn="base">
              <a:lnSpc>
                <a:spcPct val="120000"/>
              </a:lnSpc>
              <a:buFont typeface="Arial" panose="020B0604020202020204" pitchFamily="34" charset="0"/>
              <a:buChar char="•"/>
              <a:defRPr/>
            </a:pPr>
            <a:r>
              <a:rPr lang="fr-FR" sz="1000" dirty="0">
                <a:latin typeface="Montserrat" panose="00000500000000000000" pitchFamily="2" charset="0"/>
              </a:rPr>
              <a:t>Conformité</a:t>
            </a:r>
          </a:p>
          <a:p>
            <a:pPr marL="92075" lvl="1" indent="-92075" defTabSz="1066800" fontAlgn="base">
              <a:lnSpc>
                <a:spcPct val="120000"/>
              </a:lnSpc>
              <a:buFont typeface="Arial" panose="020B0604020202020204" pitchFamily="34" charset="0"/>
              <a:buChar char="•"/>
              <a:defRPr/>
            </a:pPr>
            <a:r>
              <a:rPr lang="fr-FR" sz="1000" dirty="0">
                <a:latin typeface="Montserrat" panose="00000500000000000000" pitchFamily="2" charset="0"/>
              </a:rPr>
              <a:t>Orientation client</a:t>
            </a:r>
          </a:p>
          <a:p>
            <a:pPr marL="92075" lvl="1" indent="-92075" defTabSz="1066800" fontAlgn="base">
              <a:lnSpc>
                <a:spcPct val="120000"/>
              </a:lnSpc>
              <a:buFont typeface="Arial" panose="020B0604020202020204" pitchFamily="34" charset="0"/>
              <a:buChar char="•"/>
              <a:defRPr/>
            </a:pPr>
            <a:r>
              <a:rPr lang="fr-FR" sz="1000" dirty="0">
                <a:latin typeface="Montserrat" panose="00000500000000000000" pitchFamily="2" charset="0"/>
              </a:rPr>
              <a:t>Adaptabilité</a:t>
            </a:r>
          </a:p>
          <a:p>
            <a:pPr marL="92075" lvl="1" indent="-92075" defTabSz="1066800" fontAlgn="base">
              <a:lnSpc>
                <a:spcPct val="120000"/>
              </a:lnSpc>
              <a:buFont typeface="Arial" panose="020B0604020202020204" pitchFamily="34" charset="0"/>
              <a:buChar char="•"/>
              <a:defRPr/>
            </a:pPr>
            <a:r>
              <a:rPr lang="fr-FR" sz="1000" dirty="0">
                <a:latin typeface="Montserrat" panose="00000500000000000000" pitchFamily="2" charset="0"/>
              </a:rPr>
              <a:t>Autonomie</a:t>
            </a:r>
          </a:p>
          <a:p>
            <a:pPr marL="92075" lvl="1" indent="-92075" defTabSz="1066800" fontAlgn="base">
              <a:lnSpc>
                <a:spcPct val="120000"/>
              </a:lnSpc>
              <a:buFont typeface="Arial" panose="020B0604020202020204" pitchFamily="34" charset="0"/>
              <a:buChar char="•"/>
              <a:defRPr/>
            </a:pPr>
            <a:r>
              <a:rPr lang="fr-FR" sz="1000" dirty="0">
                <a:latin typeface="Montserrat" panose="00000500000000000000" pitchFamily="2" charset="0"/>
              </a:rPr>
              <a:t>Conviction et influence</a:t>
            </a:r>
          </a:p>
          <a:p>
            <a:pPr marL="0" lvl="1" defTabSz="1066800" fontAlgn="base">
              <a:lnSpc>
                <a:spcPct val="90000"/>
              </a:lnSpc>
              <a:defRPr/>
            </a:pPr>
            <a:endParaRPr lang="fr-FR" sz="900" dirty="0">
              <a:latin typeface="Montserrat" panose="00000500000000000000" pitchFamily="2" charset="0"/>
            </a:endParaRPr>
          </a:p>
        </p:txBody>
      </p:sp>
      <p:sp>
        <p:nvSpPr>
          <p:cNvPr id="129" name="Forme libre 128"/>
          <p:cNvSpPr/>
          <p:nvPr/>
        </p:nvSpPr>
        <p:spPr bwMode="auto">
          <a:xfrm>
            <a:off x="472301" y="3210520"/>
            <a:ext cx="2115526" cy="439200"/>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bwMode="auto">
          <a:xfrm>
            <a:off x="2243587" y="3163177"/>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140" name="Groupe 11"/>
          <p:cNvGrpSpPr>
            <a:grpSpLocks/>
          </p:cNvGrpSpPr>
          <p:nvPr/>
        </p:nvGrpSpPr>
        <p:grpSpPr bwMode="auto">
          <a:xfrm>
            <a:off x="478860" y="4997333"/>
            <a:ext cx="3579932" cy="4270491"/>
            <a:chOff x="4782913" y="1110314"/>
            <a:chExt cx="3713801" cy="4270545"/>
          </a:xfrm>
        </p:grpSpPr>
        <p:sp>
          <p:nvSpPr>
            <p:cNvPr id="150" name="Forme libre 149"/>
            <p:cNvSpPr/>
            <p:nvPr/>
          </p:nvSpPr>
          <p:spPr>
            <a:xfrm>
              <a:off x="4782913"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r>
                <a:rPr lang="fr-FR" sz="900" dirty="0">
                  <a:latin typeface="Montserrat" panose="00000500000000000000" pitchFamily="2" charset="0"/>
                </a:rPr>
                <a:t>Cassandra, chargée de clientèle et d’appui au </a:t>
              </a:r>
            </a:p>
            <a:p>
              <a:r>
                <a:rPr lang="fr-FR" sz="900" dirty="0">
                  <a:latin typeface="Montserrat" panose="00000500000000000000" pitchFamily="2" charset="0"/>
                </a:rPr>
                <a:t>service recouvrement amiable :</a:t>
              </a:r>
            </a:p>
            <a:p>
              <a:endParaRPr lang="fr-FR" sz="900" dirty="0">
                <a:latin typeface="Montserrat" panose="00000500000000000000" pitchFamily="2" charset="0"/>
              </a:endParaRPr>
            </a:p>
            <a:p>
              <a:r>
                <a:rPr lang="fr-FR" sz="900" dirty="0">
                  <a:latin typeface="Montserrat" panose="00000500000000000000" pitchFamily="2" charset="0"/>
                </a:rPr>
                <a:t>« Je suis chargée de clientèle et d’appui au service Recouvrement Amiable depuis plusieurs années. J’accompagne les clients en difficulté ayant des comptes qui ne fonctionnent plus, conformément à la convention de compte (dépassement en montant, durée…).</a:t>
              </a:r>
            </a:p>
            <a:p>
              <a:endParaRPr lang="fr-FR" sz="900" dirty="0">
                <a:latin typeface="Montserrat" panose="00000500000000000000" pitchFamily="2" charset="0"/>
              </a:endParaRPr>
            </a:p>
            <a:p>
              <a:r>
                <a:rPr lang="fr-FR" sz="900" dirty="0">
                  <a:latin typeface="Montserrat" panose="00000500000000000000" pitchFamily="2" charset="0"/>
                </a:rPr>
                <a:t>Mon rôle consiste à contacter, négocier et encaisser afin de faire revenir le client vers un fonctionnement normal et ainsi éviter la clôture de son compte pour débet non apuré.</a:t>
              </a:r>
            </a:p>
            <a:p>
              <a:r>
                <a:rPr lang="fr-FR" sz="900" dirty="0">
                  <a:latin typeface="Montserrat" panose="00000500000000000000" pitchFamily="2" charset="0"/>
                </a:rPr>
                <a:t>Particulièrement sensible à la détection des risques, j’aime le fait d’analyser les comptes en cherchant les informations nécessaires afin de trouver une solution et prendre les bonnes décisions.</a:t>
              </a:r>
            </a:p>
            <a:p>
              <a:r>
                <a:rPr lang="fr-FR" sz="900" dirty="0">
                  <a:latin typeface="Montserrat" panose="00000500000000000000" pitchFamily="2" charset="0"/>
                </a:rPr>
                <a:t>Pour ce poste, il faut savoir faire preuve d’écoute, avoir un bon relationnel mais aussi savoir être directif. Avoir un esprit analytique pour la détection des informations et des risques et enfin, savoir être responsable à travers la prise de décisions.</a:t>
              </a:r>
            </a:p>
            <a:p>
              <a:r>
                <a:rPr lang="fr-FR" sz="900" dirty="0">
                  <a:latin typeface="Montserrat" panose="00000500000000000000" pitchFamily="2" charset="0"/>
                </a:rPr>
                <a:t>Je me suis toujours sentie bien dans ce service car il y a une bonne ambiance et beaucoup d’entraide.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dirty="0">
                  <a:latin typeface="Montserrat" panose="00000500000000000000" pitchFamily="2" charset="0"/>
                </a:rPr>
                <a:t>Cassandra </a:t>
              </a:r>
              <a:r>
                <a:rPr lang="fr-FR" sz="900" kern="0" dirty="0">
                  <a:solidFill>
                    <a:srgbClr val="000000">
                      <a:hueOff val="0"/>
                      <a:satOff val="0"/>
                      <a:lumOff val="0"/>
                      <a:alphaOff val="0"/>
                    </a:srgbClr>
                  </a:solidFill>
                  <a:latin typeface="Montserrat" panose="00000500000000000000" pitchFamily="2" charset="0"/>
                </a:rPr>
                <a:t>est une ambassadrice de ce métier, elle peut être contactée par l’intermédiaire de l’EMRG.</a:t>
              </a: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grpSp>
        <p:nvGrpSpPr>
          <p:cNvPr id="69" name="Groupe 11"/>
          <p:cNvGrpSpPr>
            <a:grpSpLocks/>
          </p:cNvGrpSpPr>
          <p:nvPr/>
        </p:nvGrpSpPr>
        <p:grpSpPr bwMode="auto">
          <a:xfrm>
            <a:off x="4362449" y="4996559"/>
            <a:ext cx="1836211" cy="2137667"/>
            <a:chOff x="366915" y="1115077"/>
            <a:chExt cx="1836253" cy="2137694"/>
          </a:xfrm>
        </p:grpSpPr>
        <p:sp>
          <p:nvSpPr>
            <p:cNvPr id="70" name="Forme libre 69"/>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71" name="Forme libre 70"/>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72" name="Groupe 71"/>
          <p:cNvGrpSpPr>
            <a:grpSpLocks noChangeAspect="1"/>
          </p:cNvGrpSpPr>
          <p:nvPr/>
        </p:nvGrpSpPr>
        <p:grpSpPr>
          <a:xfrm>
            <a:off x="4484679" y="6056036"/>
            <a:ext cx="737974" cy="962351"/>
            <a:chOff x="971600" y="1412776"/>
            <a:chExt cx="1728191" cy="2131838"/>
          </a:xfrm>
        </p:grpSpPr>
        <p:sp>
          <p:nvSpPr>
            <p:cNvPr id="7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7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7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 </a:t>
              </a:r>
            </a:p>
            <a:p>
              <a:r>
                <a:rPr lang="fr-FR" sz="600" dirty="0">
                  <a:latin typeface="Montserrat" panose="00000500000000000000" pitchFamily="2" charset="0"/>
                </a:rPr>
                <a:t>  38</a:t>
              </a:r>
            </a:p>
          </p:txBody>
        </p:sp>
        <p:sp>
          <p:nvSpPr>
            <p:cNvPr id="7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7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r"/>
              <a:endParaRPr lang="fr-FR" sz="600">
                <a:latin typeface="Montserrat" panose="00000500000000000000" pitchFamily="2" charset="0"/>
              </a:endParaRPr>
            </a:p>
          </p:txBody>
        </p:sp>
        <p:sp>
          <p:nvSpPr>
            <p:cNvPr id="7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sp>
        <p:nvSpPr>
          <p:cNvPr id="79" name="Ellipse 78"/>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80" name="Groupe 79"/>
          <p:cNvGrpSpPr>
            <a:grpSpLocks noChangeAspect="1"/>
          </p:cNvGrpSpPr>
          <p:nvPr/>
        </p:nvGrpSpPr>
        <p:grpSpPr>
          <a:xfrm>
            <a:off x="5335439" y="6056036"/>
            <a:ext cx="737974" cy="962351"/>
            <a:chOff x="971600" y="1412776"/>
            <a:chExt cx="1728191" cy="2131838"/>
          </a:xfrm>
        </p:grpSpPr>
        <p:sp>
          <p:nvSpPr>
            <p:cNvPr id="81"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2"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83"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4"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5"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86"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grpSp>
        <p:nvGrpSpPr>
          <p:cNvPr id="87" name="Groupe 11"/>
          <p:cNvGrpSpPr>
            <a:grpSpLocks/>
          </p:cNvGrpSpPr>
          <p:nvPr/>
        </p:nvGrpSpPr>
        <p:grpSpPr bwMode="auto">
          <a:xfrm>
            <a:off x="4359316" y="7380576"/>
            <a:ext cx="1836211" cy="1887248"/>
            <a:chOff x="366915" y="1115077"/>
            <a:chExt cx="1836253" cy="1887272"/>
          </a:xfrm>
        </p:grpSpPr>
        <p:sp>
          <p:nvSpPr>
            <p:cNvPr id="89" name="Forme libre 88"/>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Autofit/>
            </a:bodyPr>
            <a:lstStyle/>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Accompagnement sur mesure dans la montée en compétences.</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Possibilité d’évolution sur la fonction de chargé de clientèle et d’appui (3.1).</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Restauration sur place</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Accessibilité du site en transport en commun. </a:t>
              </a:r>
            </a:p>
          </p:txBody>
        </p:sp>
        <p:sp>
          <p:nvSpPr>
            <p:cNvPr id="90" name="Forme libre 89"/>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91" name="Image 9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pic>
        <p:nvPicPr>
          <p:cNvPr id="42" name="Image 4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12820" y="5006340"/>
            <a:ext cx="548640" cy="728790"/>
          </a:xfrm>
          <a:prstGeom prst="rect">
            <a:avLst/>
          </a:prstGeom>
        </p:spPr>
      </p:pic>
      <p:sp>
        <p:nvSpPr>
          <p:cNvPr id="43" name="Rectangle avec flèche vers le haut 42">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09198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Autofit/>
          </a:bodyPr>
          <a:lstStyle/>
          <a:p>
            <a:pPr>
              <a:lnSpc>
                <a:spcPct val="107000"/>
              </a:lnSpc>
              <a:spcAft>
                <a:spcPts val="0"/>
              </a:spcAft>
            </a:pPr>
            <a:r>
              <a:rPr lang="fr-FR" sz="14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chargé de RELATION BANCAIRE OPERATIONS JURIDIQUES</a:t>
            </a:r>
          </a:p>
        </p:txBody>
      </p:sp>
      <p:sp>
        <p:nvSpPr>
          <p:cNvPr id="3" name="Espace réservé du contenu 2"/>
          <p:cNvSpPr>
            <a:spLocks noGrp="1"/>
          </p:cNvSpPr>
          <p:nvPr>
            <p:ph idx="1"/>
          </p:nvPr>
        </p:nvSpPr>
        <p:spPr>
          <a:xfrm>
            <a:off x="471489" y="131292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 Branche La Banque Postale : Centre de Relation et d'Expertise Client (CREC)</a:t>
            </a:r>
          </a:p>
        </p:txBody>
      </p:sp>
      <p:grpSp>
        <p:nvGrpSpPr>
          <p:cNvPr id="4" name="Groupe 3"/>
          <p:cNvGrpSpPr/>
          <p:nvPr/>
        </p:nvGrpSpPr>
        <p:grpSpPr>
          <a:xfrm>
            <a:off x="471490" y="1541412"/>
            <a:ext cx="2205111" cy="1588423"/>
            <a:chOff x="471490" y="1541412"/>
            <a:chExt cx="2205111" cy="1588423"/>
          </a:xfrm>
        </p:grpSpPr>
        <p:sp>
          <p:nvSpPr>
            <p:cNvPr id="95" name="Arrondir un rectangle avec un coin du même côté 94"/>
            <p:cNvSpPr/>
            <p:nvPr/>
          </p:nvSpPr>
          <p:spPr bwMode="auto">
            <a:xfrm rot="10800000" flipV="1">
              <a:off x="473277" y="1602243"/>
              <a:ext cx="2121719" cy="1527592"/>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396000" rIns="36000" bIns="32400">
              <a:noAutofit/>
            </a:bodyPr>
            <a:lstStyle/>
            <a:p>
              <a:r>
                <a:rPr lang="fr-FR" sz="800" dirty="0">
                  <a:latin typeface="Montserrat" panose="00000500000000000000" pitchFamily="2" charset="0"/>
                </a:rPr>
                <a:t>Vous appréciez de travailler de façon formalisée.</a:t>
              </a:r>
            </a:p>
            <a:p>
              <a:r>
                <a:rPr lang="fr-FR" sz="800" dirty="0">
                  <a:latin typeface="Montserrat" panose="00000500000000000000" pitchFamily="2" charset="0"/>
                </a:rPr>
                <a:t>La relation client est au cœur de vos priorités et vous savez rester calme et concentré(e) sur votre travail.</a:t>
              </a:r>
            </a:p>
            <a:p>
              <a:r>
                <a:rPr lang="fr-FR" sz="800" dirty="0">
                  <a:latin typeface="Montserrat" panose="00000500000000000000" pitchFamily="2" charset="0"/>
                </a:rPr>
                <a:t>Vous êtes reconnu(e) pour votre aisance relationnelle et votre esprit d'équipe. </a:t>
              </a:r>
            </a:p>
          </p:txBody>
        </p:sp>
        <p:sp>
          <p:nvSpPr>
            <p:cNvPr id="96" name="Forme libre 95"/>
            <p:cNvSpPr/>
            <p:nvPr/>
          </p:nvSpPr>
          <p:spPr bwMode="auto">
            <a:xfrm>
              <a:off x="471490" y="1595893"/>
              <a:ext cx="2115428" cy="377520"/>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bwMode="auto">
            <a:xfrm>
              <a:off x="2244602" y="1541412"/>
              <a:ext cx="431999" cy="432000"/>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chor="t">
              <a:normAutofit lnSpcReduction="10000"/>
            </a:bodyPr>
            <a:lstStyle/>
            <a:p>
              <a:pPr marL="0" lvl="1" defTabSz="1066800" fontAlgn="base">
                <a:spcBef>
                  <a:spcPts val="600"/>
                </a:spcBef>
                <a:defRPr/>
              </a:pPr>
              <a:r>
                <a:rPr lang="fr-FR" sz="900" dirty="0">
                  <a:latin typeface="Montserrat" panose="00000500000000000000" pitchFamily="2" charset="0"/>
                </a:rPr>
                <a:t>Au sein du service Opérations juridiques , le chargé de clientèle spécialisé</a:t>
              </a:r>
              <a:r>
                <a:rPr lang="fr-FR" sz="900" kern="0" dirty="0">
                  <a:solidFill>
                    <a:srgbClr val="000000">
                      <a:hueOff val="0"/>
                      <a:satOff val="0"/>
                      <a:lumOff val="0"/>
                      <a:alphaOff val="0"/>
                    </a:srgbClr>
                  </a:solidFill>
                  <a:latin typeface="Montserrat"/>
                </a:rPr>
                <a:t> est en relation avec les institutions de l’Etat. Il répond à leurs demandes d’informations sur les comptes des clients.</a:t>
              </a:r>
            </a:p>
            <a:p>
              <a:pPr marL="0" lvl="1" defTabSz="1066800" fontAlgn="base">
                <a:spcBef>
                  <a:spcPts val="600"/>
                </a:spcBef>
                <a:defRPr/>
              </a:pPr>
              <a:r>
                <a:rPr lang="fr-FR" sz="900" kern="0" dirty="0">
                  <a:solidFill>
                    <a:srgbClr val="000000">
                      <a:hueOff val="0"/>
                      <a:satOff val="0"/>
                      <a:lumOff val="0"/>
                      <a:alphaOff val="0"/>
                    </a:srgbClr>
                  </a:solidFill>
                  <a:latin typeface="Montserrat"/>
                </a:rPr>
                <a:t>Il analyse et recherche les éléments demandés grâce aux logiciels dont il dispose. Il se doit d’être vigilant et de respecter scrupuleusement la procédure.</a:t>
              </a:r>
            </a:p>
            <a:p>
              <a:pPr>
                <a:spcBef>
                  <a:spcPts val="600"/>
                </a:spcBef>
              </a:pPr>
              <a:r>
                <a:rPr lang="fr-FR" sz="900" kern="0" dirty="0">
                  <a:solidFill>
                    <a:srgbClr val="000000">
                      <a:hueOff val="0"/>
                      <a:satOff val="0"/>
                      <a:lumOff val="0"/>
                      <a:alphaOff val="0"/>
                    </a:srgbClr>
                  </a:solidFill>
                  <a:latin typeface="Montserrat"/>
                </a:rPr>
                <a:t>Il se charge aussi d’organiser la saisie sur les comptes des clients dans les situations particulières (amendes impayées, dette…).</a:t>
              </a:r>
            </a:p>
            <a:p>
              <a:pPr>
                <a:spcBef>
                  <a:spcPts val="600"/>
                </a:spcBef>
              </a:pPr>
              <a:r>
                <a:rPr lang="fr-FR" sz="900" kern="0" dirty="0">
                  <a:solidFill>
                    <a:srgbClr val="000000">
                      <a:hueOff val="0"/>
                      <a:satOff val="0"/>
                      <a:lumOff val="0"/>
                      <a:alphaOff val="0"/>
                    </a:srgbClr>
                  </a:solidFill>
                  <a:latin typeface="Montserrat"/>
                </a:rPr>
                <a:t>Il réalise le suivi de son activité et en assure le </a:t>
              </a:r>
              <a:r>
                <a:rPr lang="fr-FR" sz="900" kern="0" dirty="0" err="1">
                  <a:solidFill>
                    <a:srgbClr val="000000">
                      <a:hueOff val="0"/>
                      <a:satOff val="0"/>
                      <a:lumOff val="0"/>
                      <a:alphaOff val="0"/>
                    </a:srgbClr>
                  </a:solidFill>
                  <a:latin typeface="Montserrat"/>
                </a:rPr>
                <a:t>reporting</a:t>
              </a:r>
              <a:r>
                <a:rPr lang="fr-FR" sz="900" kern="0" dirty="0">
                  <a:solidFill>
                    <a:srgbClr val="000000">
                      <a:hueOff val="0"/>
                      <a:satOff val="0"/>
                      <a:lumOff val="0"/>
                      <a:alphaOff val="0"/>
                    </a:srgbClr>
                  </a:solidFill>
                  <a:latin typeface="Montserrat"/>
                </a:rPr>
                <a:t> au quotidien.</a:t>
              </a:r>
            </a:p>
            <a:p>
              <a:r>
                <a:rPr lang="fr-FR" dirty="0"/>
                <a:t/>
              </a:r>
              <a:br>
                <a:rPr lang="fr-FR" dirty="0"/>
              </a:br>
              <a:r>
                <a:rPr lang="fr-FR" sz="900" kern="0" dirty="0">
                  <a:solidFill>
                    <a:srgbClr val="000000">
                      <a:hueOff val="0"/>
                      <a:satOff val="0"/>
                      <a:lumOff val="0"/>
                      <a:alphaOff val="0"/>
                    </a:srgbClr>
                  </a:solidFill>
                  <a:latin typeface="Montserrat"/>
                </a:rPr>
                <a:t>Consulter la fiche de poste : </a:t>
              </a:r>
            </a:p>
            <a:p>
              <a:pPr marL="0" lvl="1" defTabSz="1066800" fontAlgn="base">
                <a:lnSpc>
                  <a:spcPct val="90000"/>
                </a:lnSpc>
                <a:spcBef>
                  <a:spcPts val="600"/>
                </a:spcBef>
                <a:defRPr/>
              </a:pPr>
              <a:r>
                <a:rPr lang="fr-FR" sz="900" dirty="0">
                  <a:hlinkClick r:id="rId3"/>
                </a:rPr>
                <a:t>https://www.marh.legroupelaposte.fr/JobRepositories/JobCards/Display/413230</a:t>
              </a:r>
              <a:endParaRPr lang="fr-FR" sz="900" kern="0" dirty="0">
                <a:solidFill>
                  <a:srgbClr val="000000">
                    <a:hueOff val="0"/>
                    <a:satOff val="0"/>
                    <a:lumOff val="0"/>
                    <a:alphaOff val="0"/>
                  </a:srgbClr>
                </a:solidFill>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sp>
        <p:nvSpPr>
          <p:cNvPr id="128" name="Forme libre 127"/>
          <p:cNvSpPr/>
          <p:nvPr/>
        </p:nvSpPr>
        <p:spPr bwMode="auto">
          <a:xfrm>
            <a:off x="472301" y="3207346"/>
            <a:ext cx="2122697" cy="156467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468000" rIns="74536" bIns="30480" spcCol="1270">
            <a:normAutofit lnSpcReduction="10000"/>
          </a:bodyPr>
          <a:lstStyle/>
          <a:p>
            <a:pPr marL="0" lvl="1" defTabSz="1066800" fontAlgn="base">
              <a:lnSpc>
                <a:spcPct val="90000"/>
              </a:lnSpc>
              <a:defRPr/>
            </a:pPr>
            <a:endParaRPr lang="fr-FR" sz="900" kern="0" dirty="0">
              <a:solidFill>
                <a:srgbClr val="000000">
                  <a:hueOff val="0"/>
                  <a:satOff val="0"/>
                  <a:lumOff val="0"/>
                  <a:alphaOff val="0"/>
                </a:srgbClr>
              </a:solidFill>
              <a:latin typeface="Montserrat" panose="00000500000000000000" pitchFamily="2" charset="0"/>
            </a:endParaRP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Analyse et discernement</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Orientation client</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Orientation résultats</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Coopération et ouverture</a:t>
            </a:r>
          </a:p>
          <a:p>
            <a:pPr marL="92075" lvl="1" indent="-92075" defTabSz="1066800" fontAlgn="base">
              <a:buFont typeface="Arial" panose="020B0604020202020204" pitchFamily="34" charset="0"/>
              <a:buChar char="•"/>
              <a:defRPr/>
            </a:pPr>
            <a:r>
              <a:rPr lang="fr-FR" sz="900" dirty="0">
                <a:latin typeface="Montserrat" panose="00000500000000000000" pitchFamily="2" charset="0"/>
              </a:rPr>
              <a:t>Culture du changement et de l’innovation</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Adaptabilité</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Autonomie</a:t>
            </a:r>
            <a:endParaRPr lang="fr-FR" sz="900" kern="0" dirty="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bwMode="auto">
          <a:xfrm>
            <a:off x="472301" y="3210520"/>
            <a:ext cx="2115526" cy="439200"/>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bwMode="auto">
          <a:xfrm>
            <a:off x="2243587" y="3129836"/>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140" name="Groupe 11"/>
          <p:cNvGrpSpPr>
            <a:grpSpLocks/>
          </p:cNvGrpSpPr>
          <p:nvPr/>
        </p:nvGrpSpPr>
        <p:grpSpPr bwMode="auto">
          <a:xfrm>
            <a:off x="478860" y="4997333"/>
            <a:ext cx="3579932" cy="4270491"/>
            <a:chOff x="4782913" y="1110314"/>
            <a:chExt cx="3713801" cy="4270545"/>
          </a:xfrm>
        </p:grpSpPr>
        <p:sp>
          <p:nvSpPr>
            <p:cNvPr id="150" name="Forme libre 149"/>
            <p:cNvSpPr/>
            <p:nvPr/>
          </p:nvSpPr>
          <p:spPr>
            <a:xfrm>
              <a:off x="4782913"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r>
                <a:rPr lang="fr-FR" sz="900" dirty="0">
                  <a:latin typeface="Montserrat" panose="00000500000000000000" pitchFamily="2" charset="0"/>
                </a:rPr>
                <a:t>Alexia, chargée de clientèle spécialisée </a:t>
              </a:r>
            </a:p>
            <a:p>
              <a:r>
                <a:rPr lang="fr-FR" sz="900" dirty="0">
                  <a:latin typeface="Montserrat" panose="00000500000000000000" pitchFamily="2" charset="0"/>
                </a:rPr>
                <a:t>au service Opérations Juridiques :</a:t>
              </a:r>
            </a:p>
            <a:p>
              <a:r>
                <a:rPr lang="fr-FR" sz="900" dirty="0">
                  <a:latin typeface="Montserrat" panose="00000500000000000000" pitchFamily="2" charset="0"/>
                </a:rPr>
                <a:t> </a:t>
              </a:r>
            </a:p>
            <a:p>
              <a:r>
                <a:rPr lang="fr-FR" sz="900" dirty="0">
                  <a:latin typeface="Montserrat" panose="00000500000000000000" pitchFamily="2" charset="0"/>
                </a:rPr>
                <a:t>« Je suis arrivée sur le service Opérations Juridiques fin 2021. Je me suis sentie tout de suite à l’aise car on m’a accompagnée et laissé le temps de m’adapter. </a:t>
              </a:r>
            </a:p>
            <a:p>
              <a:endParaRPr lang="fr-FR" sz="900" dirty="0">
                <a:latin typeface="Montserrat" panose="00000500000000000000" pitchFamily="2" charset="0"/>
              </a:endParaRPr>
            </a:p>
            <a:p>
              <a:r>
                <a:rPr lang="fr-FR" sz="900" dirty="0">
                  <a:latin typeface="Montserrat" panose="00000500000000000000" pitchFamily="2" charset="0"/>
                </a:rPr>
                <a:t>J’ai été présentée à toute l’équipe et j’ai suivi des formations tout au long de ma prise de poste.</a:t>
              </a:r>
            </a:p>
            <a:p>
              <a:r>
                <a:rPr lang="fr-FR" sz="900" dirty="0">
                  <a:latin typeface="Montserrat" panose="00000500000000000000" pitchFamily="2" charset="0"/>
                </a:rPr>
                <a:t> </a:t>
              </a:r>
            </a:p>
            <a:p>
              <a:r>
                <a:rPr lang="fr-FR" sz="900" dirty="0">
                  <a:latin typeface="Montserrat" panose="00000500000000000000" pitchFamily="2" charset="0"/>
                </a:rPr>
                <a:t>Au quotidien, je fournis, à la demande des institutions (gendarmerie, CAF, impôts…), des informations sur les comptes bancaires. Je dois suivre une procédure très précise au regard de la réglementation.</a:t>
              </a:r>
            </a:p>
            <a:p>
              <a:endParaRPr lang="fr-FR" sz="900" dirty="0">
                <a:latin typeface="Montserrat" panose="00000500000000000000" pitchFamily="2" charset="0"/>
              </a:endParaRPr>
            </a:p>
            <a:p>
              <a:r>
                <a:rPr lang="fr-FR" sz="900" dirty="0">
                  <a:latin typeface="Montserrat" panose="00000500000000000000" pitchFamily="2" charset="0"/>
                </a:rPr>
                <a:t>Pour faire ce métier, il est nécessaire d’être méthodique, rigoureux et de savoir analyser.</a:t>
              </a:r>
            </a:p>
            <a:p>
              <a:r>
                <a:rPr lang="fr-FR" sz="900" dirty="0">
                  <a:latin typeface="Montserrat" panose="00000500000000000000" pitchFamily="2" charset="0"/>
                </a:rPr>
                <a:t> </a:t>
              </a:r>
            </a:p>
            <a:p>
              <a:r>
                <a:rPr lang="fr-FR" sz="900" dirty="0">
                  <a:latin typeface="Montserrat" panose="00000500000000000000" pitchFamily="2" charset="0"/>
                </a:rPr>
                <a:t>J’apprécie particulièrement de me rendre utile en donnant rapidement les éléments nécessaires. A mon sens, cela contribue à aider les institutions ou les personnes concernées.  »</a:t>
              </a:r>
            </a:p>
            <a:p>
              <a:r>
                <a:rPr lang="fr-FR" sz="900" dirty="0">
                  <a:latin typeface="Montserrat" panose="00000500000000000000" pitchFamily="2" charset="0"/>
                </a:rPr>
                <a:t> </a:t>
              </a: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dirty="0">
                  <a:latin typeface="Montserrat" panose="00000500000000000000" pitchFamily="2" charset="0"/>
                </a:rPr>
                <a:t>Alexia </a:t>
              </a:r>
              <a:r>
                <a:rPr lang="fr-FR" sz="900" kern="0" dirty="0">
                  <a:solidFill>
                    <a:srgbClr val="000000">
                      <a:hueOff val="0"/>
                      <a:satOff val="0"/>
                      <a:lumOff val="0"/>
                      <a:alphaOff val="0"/>
                    </a:srgbClr>
                  </a:solidFill>
                  <a:latin typeface="Montserrat" panose="00000500000000000000" pitchFamily="2" charset="0"/>
                </a:rPr>
                <a:t>est une ambassadrice de ce métier, elle peut être contactée par l’intermédiaire de l’EMRG.</a:t>
              </a: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0" name="Rectangle 49"/>
          <p:cNvSpPr>
            <a:spLocks noChangeAspect="1"/>
          </p:cNvSpPr>
          <p:nvPr/>
        </p:nvSpPr>
        <p:spPr>
          <a:xfrm>
            <a:off x="3474721" y="5007256"/>
            <a:ext cx="576000" cy="75600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rgbClr val="FF0000"/>
              </a:solidFill>
            </a:endParaRPr>
          </a:p>
        </p:txBody>
      </p:sp>
      <p:grpSp>
        <p:nvGrpSpPr>
          <p:cNvPr id="69" name="Groupe 11"/>
          <p:cNvGrpSpPr>
            <a:grpSpLocks/>
          </p:cNvGrpSpPr>
          <p:nvPr/>
        </p:nvGrpSpPr>
        <p:grpSpPr bwMode="auto">
          <a:xfrm>
            <a:off x="4362449" y="4996559"/>
            <a:ext cx="1836211" cy="2137667"/>
            <a:chOff x="366915" y="1115077"/>
            <a:chExt cx="1836253" cy="2137694"/>
          </a:xfrm>
        </p:grpSpPr>
        <p:sp>
          <p:nvSpPr>
            <p:cNvPr id="70" name="Forme libre 69"/>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71" name="Forme libre 70"/>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ontserrat" panose="00000500000000000000" pitchFamily="2" charset="0"/>
                </a:rPr>
                <a:t>Repères</a:t>
              </a:r>
            </a:p>
          </p:txBody>
        </p:sp>
      </p:grpSp>
      <p:grpSp>
        <p:nvGrpSpPr>
          <p:cNvPr id="72" name="Groupe 71"/>
          <p:cNvGrpSpPr>
            <a:grpSpLocks noChangeAspect="1"/>
          </p:cNvGrpSpPr>
          <p:nvPr/>
        </p:nvGrpSpPr>
        <p:grpSpPr>
          <a:xfrm>
            <a:off x="4484679" y="6056036"/>
            <a:ext cx="737974" cy="962351"/>
            <a:chOff x="971600" y="1412776"/>
            <a:chExt cx="1728191" cy="2131838"/>
          </a:xfrm>
        </p:grpSpPr>
        <p:sp>
          <p:nvSpPr>
            <p:cNvPr id="7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7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7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 </a:t>
              </a:r>
            </a:p>
            <a:p>
              <a:r>
                <a:rPr lang="fr-FR" sz="600" dirty="0">
                  <a:latin typeface="Montserrat" panose="00000500000000000000" pitchFamily="2" charset="0"/>
                </a:rPr>
                <a:t>  54</a:t>
              </a:r>
            </a:p>
          </p:txBody>
        </p:sp>
        <p:sp>
          <p:nvSpPr>
            <p:cNvPr id="7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7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r"/>
              <a:endParaRPr lang="fr-FR" sz="600">
                <a:latin typeface="Montserrat" panose="00000500000000000000" pitchFamily="2" charset="0"/>
              </a:endParaRPr>
            </a:p>
          </p:txBody>
        </p:sp>
        <p:sp>
          <p:nvSpPr>
            <p:cNvPr id="7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sp>
        <p:nvSpPr>
          <p:cNvPr id="79" name="Ellipse 78"/>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80" name="Groupe 79"/>
          <p:cNvGrpSpPr>
            <a:grpSpLocks noChangeAspect="1"/>
          </p:cNvGrpSpPr>
          <p:nvPr/>
        </p:nvGrpSpPr>
        <p:grpSpPr>
          <a:xfrm>
            <a:off x="5335439" y="6056036"/>
            <a:ext cx="737974" cy="962351"/>
            <a:chOff x="971600" y="1412776"/>
            <a:chExt cx="1728191" cy="2131838"/>
          </a:xfrm>
        </p:grpSpPr>
        <p:sp>
          <p:nvSpPr>
            <p:cNvPr id="81"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2"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83"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4"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5"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86"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grpSp>
        <p:nvGrpSpPr>
          <p:cNvPr id="87" name="Groupe 11"/>
          <p:cNvGrpSpPr>
            <a:grpSpLocks/>
          </p:cNvGrpSpPr>
          <p:nvPr/>
        </p:nvGrpSpPr>
        <p:grpSpPr bwMode="auto">
          <a:xfrm>
            <a:off x="4359316" y="7380576"/>
            <a:ext cx="1836211" cy="1887248"/>
            <a:chOff x="366915" y="1115077"/>
            <a:chExt cx="1836253" cy="1887272"/>
          </a:xfrm>
        </p:grpSpPr>
        <p:sp>
          <p:nvSpPr>
            <p:cNvPr id="89" name="Forme libre 88"/>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Autofit/>
            </a:bodyPr>
            <a:lstStyle/>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Accompagnement sur mesure dans la montée en compétences.</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Possibilité d’évolution sur la fonction de chargé de clientèle et d’appui (3.1).</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Restauration sur place</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Accessibilité du site en transport en commun.</a:t>
              </a:r>
            </a:p>
          </p:txBody>
        </p:sp>
        <p:sp>
          <p:nvSpPr>
            <p:cNvPr id="90" name="Forme libre 89"/>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91" name="Image 9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2" name="Rectangle avec flèche vers le haut 41">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5767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CONSEILLER bancaire à distance</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a:latin typeface="Montserrat" panose="00000500000000000000" pitchFamily="2" charset="0"/>
              </a:rPr>
              <a:t>Classe III – Branche La Banque Postale : La Banque Postale Chez Soi</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504000" rIns="36000" bIns="32400">
              <a:noAutofit/>
            </a:bodyPr>
            <a:lstStyle/>
            <a:p>
              <a:r>
                <a:rPr lang="fr-FR" sz="750">
                  <a:latin typeface="Montserrat" panose="00000500000000000000" pitchFamily="2" charset="0"/>
                  <a:ea typeface="Verdana" panose="020B0604030504040204" pitchFamily="34" charset="0"/>
                  <a:cs typeface="Verdana" panose="020B0604030504040204" pitchFamily="34" charset="0"/>
                </a:rPr>
                <a:t>Vous êtes chargé de clientèle, chargé de développement, conseiller financier ou conseiller clientèle et vous souhaitez relever un nouveau challenge et vous orienter vers la relation client à distance pour accompagner vos clients vers plus d’autonomie et de liberté.</a:t>
              </a:r>
              <a:endParaRPr kumimoji="0" lang="fr-FR" sz="75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fontScale="92500" lnSpcReduction="10000"/>
            </a:bodyPr>
            <a:lstStyle/>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Au sein de La banque Postale Chez Soi, le conseiller bancaire à distance :</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assure une relation commerciale de qualité avec les clients du portefeuille : accueil, conseil et vente de produits et services bancaires, financiers et d'assurance, prise en charge et suivi des demandes de la clientèle.</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assure la gestion du portefeuille client en développant le potentiel bancaire des clients et en établissant une relation organisée et durable avec les clients et leur famille.</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exerce l'ensemble de ses activités dans le respect des règles déontologiques de La Banque Postale, de la charte du contrôle interne de La Banque Postale et de la réglementation bancaire et financière.</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applique les règles de vigilance et les procédures de détection définies dans le cadre de la lutte contre le blanchiment des capitaux et du financement du terrorisme.</a:t>
              </a:r>
            </a:p>
            <a:p>
              <a:pPr marL="0" lvl="1" defTabSz="1066800" fontAlgn="base">
                <a:lnSpc>
                  <a:spcPct val="90000"/>
                </a:lnSpc>
                <a:spcBef>
                  <a:spcPts val="600"/>
                </a:spcBef>
                <a:defRPr/>
              </a:pPr>
              <a:r>
                <a:rPr lang="fr-FR" sz="800" kern="0">
                  <a:solidFill>
                    <a:srgbClr val="000000">
                      <a:hueOff val="0"/>
                      <a:satOff val="0"/>
                      <a:lumOff val="0"/>
                      <a:alphaOff val="0"/>
                    </a:srgbClr>
                  </a:solidFill>
                  <a:latin typeface="Montserrat" panose="00000500000000000000" pitchFamily="2" charset="0"/>
                </a:rPr>
                <a:t>Consulter la fiche de poste : </a:t>
              </a:r>
              <a:r>
                <a:rPr lang="fr-FR" sz="800" kern="0">
                  <a:solidFill>
                    <a:srgbClr val="000000">
                      <a:hueOff val="0"/>
                      <a:satOff val="0"/>
                      <a:lumOff val="0"/>
                      <a:alphaOff val="0"/>
                    </a:srgbClr>
                  </a:solidFill>
                  <a:latin typeface="Montserrat" panose="00000500000000000000" pitchFamily="2" charset="0"/>
                  <a:hlinkClick r:id="rId3"/>
                </a:rPr>
                <a:t>https://www.marh.legroupelaposte.fr/JobRepositories/JobCards/Print/413079</a:t>
              </a:r>
              <a:r>
                <a:rPr lang="fr-FR" sz="800" kern="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12000" rIns="74536" bIns="30480" spcCol="1270">
              <a:normAutofit fontScale="92500"/>
            </a:bodyPr>
            <a:lstStyle/>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Maitrise des techniques de la relation client</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Force de conviction et d'influence</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Esprit de service, orientation client</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Bonne connaissance des produits et services bancaires</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Bonne maitrise des outils informatiques</a:t>
              </a: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Bintou, conseiller bancaire à distance à Orléans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 A mon arrivée il y a 3 ans, j’ai été très bien accompagnée. Mon responsable était en soutien et j’ai suivi des formations à Paris. Des référents nationaux viennent aussi nous aider à monter en compétences. </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C’est un métier d’avenir, aujourd’hui on peut tout faire à distance, on gagne en temps et en efficacité pour nos clients bancaires. Il faut donc avoir un très bon relationnel avec le client pour que la confiance s’instaure à distance, mais aussi pour travailler en équipe. L’adaptabilité est nécessaire pour gérer les imprévus et passer d’une activité à l’autre dans la même journée, des rendez-vous téléphoniques, à l’activité phoning, en passant par les tâches administratives. Le sens du service est essentiel aussi : un client satisfait est un client que l’on peut fidéliser et qui va être réceptif aux propositions. Pour cela, il faut se tenir à jour des nouveautés sur la fiscalité, les normes et assurer ainsi notre rôle d’expert.</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Ce qui me plait dans mon métier, c’est avoir un large panel de produits à vendre pour accompagner un client dans chaque étape de sa vie. </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L’avantage que je vois à travailler à La Banque Postale Chez Soi, c’est de travailler au Centre Régional d'Expertise Client, en proximité avec les autres services de La Banque Postale. En cas d’urgence, je peux soumettre la demande rapidement et aller voir le service concerné, c’est un gain de temps au service du client.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Bintou est une ambassadrice de ce métier, elle peut être contactée par l’intermédiaire de l’EMRG.</a:t>
              </a:r>
              <a:endParaRPr kumimoji="0" lang="fr-FR" sz="85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576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27</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400">
                <a:latin typeface="Montserrat" panose="00000500000000000000" pitchFamily="2" charset="0"/>
              </a:endParaRPr>
            </a:p>
            <a:p>
              <a:r>
                <a:rPr lang="fr-FR" sz="600">
                  <a:latin typeface="Montserrat" panose="00000500000000000000" pitchFamily="2" charset="0"/>
                </a:rPr>
                <a:t>   4</a:t>
              </a: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fontScale="85000" lnSpcReduction="20000"/>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Prime commerciale et commissionnement</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Possibilité d'évolution vers le métier de conseiller spécialisé en patrimoine à distance ou dans le Réseau notamment.</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Restauration sur place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Accessibilité du site en transport en commun. </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Eligibilité au télétravail (à venir)</a:t>
              </a: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 name="Imag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7867" y="5009260"/>
            <a:ext cx="557750" cy="723692"/>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72199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Responsable clientèle professionnelle</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a:latin typeface="Montserrat" panose="00000500000000000000" pitchFamily="2" charset="0"/>
              </a:rPr>
              <a:t>Classe III / Groupe A – Branche La Banque Postale : Direction des Entreprises et du Territoire (DEDT)</a:t>
            </a:r>
          </a:p>
          <a:p>
            <a:pPr marL="0" indent="0">
              <a:lnSpc>
                <a:spcPct val="100000"/>
              </a:lnSpc>
              <a:spcBef>
                <a:spcPts val="0"/>
              </a:spcBef>
              <a:buNone/>
            </a:pPr>
            <a:endParaRPr lang="fr-FR" sz="900">
              <a:latin typeface="Montserrat" panose="00000500000000000000" pitchFamily="2" charset="0"/>
            </a:endParaRP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504000" rIns="36000" bIns="32400">
              <a:noAutofit/>
            </a:bodyPr>
            <a:lstStyle/>
            <a:p>
              <a:r>
                <a:rPr lang="fr-FR" sz="750">
                  <a:latin typeface="Montserrat" panose="00000500000000000000" pitchFamily="2" charset="0"/>
                  <a:ea typeface="Verdana" panose="020B0604030504040204" pitchFamily="34" charset="0"/>
                  <a:cs typeface="Verdana" panose="020B0604030504040204" pitchFamily="34" charset="0"/>
                </a:rPr>
                <a:t>Conseiller bancaire, manager de proximité, animateur commercial ou professionnel de la relation client, vous avez le goût de la prospection et de la négociation. Votre orientation résultats, associée à votre sens du risque, vous permet d'allier performance et fiabilité.</a:t>
              </a:r>
              <a:endParaRPr kumimoji="0" lang="fr-FR" sz="75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a:bodyPr>
            <a:lstStyle/>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Acteur majeur du développement de l’activité du marché des professionnels, le Responsable de clientèle Professionnelle gère un portefeuille de clients professionnels dont il développe le PNB et la rentabilité dans le cadre de la politique commerciale associant une maitrise du risque client.</a:t>
              </a:r>
            </a:p>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Il exerce ses activités dans le respect des règles déontologiques et de la charte du contrôle interne de La Banque Postale, ainsi que de la réglementation bancaire et financière.</a:t>
              </a:r>
            </a:p>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Il connait, conseille et accompagne ses clients et prospects professionnels pour, dans le respect de leurs intérêts financiers, juridiques et fiscaux, vendre les produits et services de la Banque et accompagner le développement de leurs activités.</a:t>
              </a:r>
            </a:p>
            <a:p>
              <a:pPr marL="0" lvl="1" defTabSz="1066800" fontAlgn="base">
                <a:lnSpc>
                  <a:spcPct val="90000"/>
                </a:lnSpc>
                <a:spcBef>
                  <a:spcPts val="600"/>
                </a:spcBef>
                <a:defRPr/>
              </a:pPr>
              <a:r>
                <a:rPr lang="fr-FR" sz="800" kern="0">
                  <a:solidFill>
                    <a:srgbClr val="000000">
                      <a:hueOff val="0"/>
                      <a:satOff val="0"/>
                      <a:lumOff val="0"/>
                      <a:alphaOff val="0"/>
                    </a:srgbClr>
                  </a:solidFill>
                  <a:latin typeface="Montserrat" panose="00000500000000000000" pitchFamily="2" charset="0"/>
                </a:rPr>
                <a:t>Consulter la fiche de poste : </a:t>
              </a:r>
              <a:r>
                <a:rPr lang="fr-FR" sz="800" kern="0">
                  <a:solidFill>
                    <a:srgbClr val="000000">
                      <a:hueOff val="0"/>
                      <a:satOff val="0"/>
                      <a:lumOff val="0"/>
                      <a:alphaOff val="0"/>
                    </a:srgbClr>
                  </a:solidFill>
                  <a:latin typeface="Montserrat" panose="00000500000000000000" pitchFamily="2" charset="0"/>
                  <a:hlinkClick r:id="rId3"/>
                </a:rPr>
                <a:t>https://www.marh.legroupelaposte.fr/JobRepositories/JobCards/Print/413113</a:t>
              </a:r>
              <a:r>
                <a:rPr lang="fr-FR" sz="800" kern="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12000" rIns="74536" bIns="30480" spcCol="1270">
              <a:normAutofit fontScale="92500"/>
            </a:bodyPr>
            <a:lstStyle/>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Orientation résultats et sens de la satisfaction client</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Négociation et capacité à détecter le potentiel commercial</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Pilotage des risques</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Autonomie</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Connaissances du marchés des professionnels serait un plus</a:t>
              </a:r>
            </a:p>
            <a:p>
              <a:pPr marL="171450" lvl="1" indent="-171450" defTabSz="1066800" fontAlgn="base">
                <a:lnSpc>
                  <a:spcPct val="90000"/>
                </a:lnSpc>
                <a:buFont typeface="Arial" panose="020B0604020202020204" pitchFamily="34" charset="0"/>
                <a:buChar char="•"/>
                <a:defRPr/>
              </a:pP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Eric, responsable clientèle professionnelle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 Mon rôle, développer et équiper mon portefeuille. </a:t>
              </a:r>
              <a:r>
                <a:rPr lang="fr-FR" sz="850" kern="0">
                  <a:solidFill>
                    <a:srgbClr val="000000">
                      <a:hueOff val="0"/>
                      <a:satOff val="0"/>
                      <a:lumOff val="0"/>
                      <a:alphaOff val="0"/>
                    </a:srgbClr>
                  </a:solidFill>
                  <a:latin typeface="Montserrat" panose="00000500000000000000" pitchFamily="2" charset="0"/>
                </a:rPr>
                <a:t>Concernant </a:t>
              </a:r>
              <a:r>
                <a:rPr lang="fr-FR" sz="850" kern="0" dirty="0">
                  <a:solidFill>
                    <a:srgbClr val="000000">
                      <a:hueOff val="0"/>
                      <a:satOff val="0"/>
                      <a:lumOff val="0"/>
                      <a:alphaOff val="0"/>
                    </a:srgbClr>
                  </a:solidFill>
                  <a:latin typeface="Montserrat" panose="00000500000000000000" pitchFamily="2" charset="0"/>
                </a:rPr>
                <a:t>mes objectifs, je dois réaliser une vingtaine d’entrée en relation par an pour la conquête et concrétiser 9 financements par an. La cible de clients s’étend aux PME dont le chiffre d’affaires va jusqu’à 3 millions d’euros. La Banque des pros est une belle perspective et un beau challenge ! </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Pour réussir dans cette fonction, il faut être organisé, avoir de l’autonomie et une véritable ténacité, un sens commercial, un bon relationnel qui est d’autant plus important avec nos partenaires externes (courtiers, experts comptables, CCI) qui sont un relais pour nous : nous nous recommandons mutuellement, c’est du gagnant-gagnant ! C’est important d’être ouvert aux autres et d’aller de l’avant pour nouer des contacts et faire vivre le poste. </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Ce que j’aime dans ce métier, c’est qu’il y a une véritable diversité au niveau de la clientèle : je peux suivre un néphrologue, comme un boulanger, un transporteur ou une société d’événementiel. Les rencontres et les échanges sont riches. Et derrière chaque client professionnel, il y a la notion patrimoniale d’un client qui peut avoir besoin personnellement d’être accompagné, donc je travaille en synergie avec le Réseau, les Directeurs de secteurs et leurs équipes. Je les aide à monter en compétence sur la partie professionnelle. C’est un métier très vivant ! C’est un très bon challenge tout en restant un métier accessible, il y a un réel accompagnement sur la montée en compétences.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Eric est un ambassadeur de ce métier, il peut être contacté par l’intermédiaire de l’EMRG.</a:t>
              </a:r>
              <a:endParaRPr kumimoji="0" lang="fr-FR" sz="85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576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a:t>
              </a:r>
              <a:r>
                <a:rPr lang="fr-FR" sz="800" kern="0" dirty="0">
                  <a:solidFill>
                    <a:srgbClr val="000000">
                      <a:hueOff val="0"/>
                      <a:satOff val="0"/>
                      <a:lumOff val="0"/>
                      <a:alphaOff val="0"/>
                    </a:srgbClr>
                  </a:solidFill>
                  <a:latin typeface="Montserrat" panose="00000500000000000000" pitchFamily="2" charset="0"/>
                </a:rPr>
                <a:t>8</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dirty="0">
                  <a:solidFill>
                    <a:srgbClr val="000000">
                      <a:hueOff val="0"/>
                      <a:satOff val="0"/>
                      <a:lumOff val="0"/>
                      <a:alphaOff val="0"/>
                    </a:srgbClr>
                  </a:solidFill>
                  <a:latin typeface="Montserrat" panose="00000500000000000000" pitchFamily="2" charset="0"/>
                </a:rPr>
                <a:t>Départements recruteurs, pas de besoin à court terme</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r>
                <a:rPr lang="fr-FR" sz="600">
                  <a:latin typeface="Montserrat" panose="00000500000000000000" pitchFamily="2" charset="0"/>
                </a:rPr>
                <a:t>3</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1</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400">
                <a:latin typeface="Montserrat" panose="00000500000000000000" pitchFamily="2" charset="0"/>
              </a:endParaRPr>
            </a:p>
            <a:p>
              <a:r>
                <a:rPr lang="fr-FR" sz="600">
                  <a:latin typeface="Montserrat" panose="00000500000000000000" pitchFamily="2" charset="0"/>
                </a:rPr>
                <a:t>    </a:t>
              </a: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 </a:t>
              </a:r>
            </a:p>
            <a:p>
              <a:pPr algn="r"/>
              <a:endParaRPr lang="fr-FR" sz="600" dirty="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fontScale="92500"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Autonomie, souplesse d’organisation</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Prime commerciale et RVB</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Possibilité d’évolution vers les métiers de Directeur adjoint en centre d’affaires, chargé d’affaire entreprises, conseiller en affacturage, en assurance ou crédit bail mobilier (postes d’expert), et les métiers du Réseau (CSP, REC, RE voire DS)</a:t>
              </a: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 name="Imag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9343" y="5010699"/>
            <a:ext cx="615004" cy="728603"/>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177882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CONSEILLER clientèle</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III – Branche Grand Public et Numérique : Bureau de poste</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fontScale="92500" lnSpcReduction="20000"/>
            </a:bodyPr>
            <a:lstStyle/>
            <a:p>
              <a:r>
                <a:rPr lang="fr-FR" sz="900">
                  <a:latin typeface="Montserrat" panose="00000500000000000000" pitchFamily="2" charset="0"/>
                  <a:ea typeface="Verdana" panose="020B0604030504040204" pitchFamily="34" charset="0"/>
                  <a:cs typeface="Verdana" panose="020B0604030504040204" pitchFamily="34" charset="0"/>
                </a:rPr>
                <a:t>Vous êtes animé par la recherche du résultat et par un sens prononcé du service client. Poste ouvert aux candidats III.1 ayant à minima 24 mois d'expérience sur un métier de conseil bancaire. </a:t>
              </a:r>
            </a:p>
            <a:p>
              <a:r>
                <a:rPr lang="fr-FR" sz="900">
                  <a:latin typeface="Montserrat" panose="00000500000000000000" pitchFamily="2" charset="0"/>
                  <a:ea typeface="Verdana" panose="020B0604030504040204" pitchFamily="34" charset="0"/>
                  <a:cs typeface="Verdana" panose="020B0604030504040204" pitchFamily="34" charset="0"/>
                </a:rPr>
                <a:t>Permis B exigé</a:t>
              </a:r>
              <a:endParaRPr kumimoji="0" lang="fr-FR" sz="14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fontScale="92500"/>
            </a:bodyPr>
            <a:lstStyle/>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Au sein de l’espace bancaire, le conseiller clientèle est l’interlocuteur privilégié des clients particuliers haut de gamme. Ses missions consistent à :</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Contacter chaque client de son portefeuille de manière personnalisée et proactive, grâce à la Liste d’Actions Commerciales, pour entretenir une relation durable et compléter la connaissance client.</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Conseiller ses clients sur les placements, produits et services les plus efficaces et adaptés qui leur permettront de réaliser leurs projets puis contractualiser l’offre.</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Prospecter les clients distanciés afin d’assurer ses résultats commerciaux.</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Etre garant de la rentabilité de son portefeuille et de la maîtrise des risques.</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Relever en équipe des challenges commerciaux sur son secteur, avec des outils modernes et performants.</a:t>
              </a:r>
            </a:p>
            <a:p>
              <a:pPr marL="0" lvl="1" defTabSz="1066800" fontAlgn="base">
                <a:lnSpc>
                  <a:spcPct val="90000"/>
                </a:lnSpc>
                <a:spcBef>
                  <a:spcPts val="600"/>
                </a:spcBef>
                <a:defRPr/>
              </a:pPr>
              <a:r>
                <a:rPr lang="fr-FR" sz="800" kern="0">
                  <a:solidFill>
                    <a:srgbClr val="000000">
                      <a:hueOff val="0"/>
                      <a:satOff val="0"/>
                      <a:lumOff val="0"/>
                      <a:alphaOff val="0"/>
                    </a:srgbClr>
                  </a:solidFill>
                  <a:latin typeface="Montserrat" panose="00000500000000000000" pitchFamily="2" charset="0"/>
                </a:rPr>
                <a:t>Consulter la fiche de poste : </a:t>
              </a:r>
              <a:r>
                <a:rPr lang="fr-FR" sz="800" kern="0">
                  <a:solidFill>
                    <a:srgbClr val="000000">
                      <a:hueOff val="0"/>
                      <a:satOff val="0"/>
                      <a:lumOff val="0"/>
                      <a:alphaOff val="0"/>
                    </a:srgbClr>
                  </a:solidFill>
                  <a:latin typeface="Montserrat" panose="00000500000000000000" pitchFamily="2" charset="0"/>
                  <a:hlinkClick r:id="rId3"/>
                </a:rPr>
                <a:t>https://www.marh.legroupelaposte.fr/JobRepositories/JobCards/Print/409572</a:t>
              </a:r>
              <a:endParaRPr lang="fr-FR" sz="800" kern="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capacités d'écoute et de conseil. </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sens du développement commercial, </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capacités d'analyse,</a:t>
              </a:r>
            </a:p>
            <a:p>
              <a:pPr marL="171450" lvl="1" indent="-171450" defTabSz="1066800" fontAlgn="base">
                <a:lnSpc>
                  <a:spcPct val="90000"/>
                </a:lnSpc>
                <a:buFont typeface="Arial" panose="020B0604020202020204" pitchFamily="34" charset="0"/>
                <a:buChar char="•"/>
                <a:defRPr/>
              </a:pPr>
              <a:r>
                <a:rPr lang="fr-FR" sz="900">
                  <a:latin typeface="Montserrat" panose="00000500000000000000" pitchFamily="2" charset="0"/>
                  <a:ea typeface="Verdana" panose="020B0604030504040204" pitchFamily="34" charset="0"/>
                  <a:cs typeface="Verdana" panose="020B0604030504040204" pitchFamily="34" charset="0"/>
                </a:rPr>
                <a:t>aisance relationnelle</a:t>
              </a: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defRPr/>
              </a:pP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Cyntia, Conseiller clientèle (</a:t>
              </a:r>
              <a:r>
                <a:rPr lang="fr-FR" sz="850" kern="0" dirty="0" err="1">
                  <a:solidFill>
                    <a:srgbClr val="000000">
                      <a:hueOff val="0"/>
                      <a:satOff val="0"/>
                      <a:lumOff val="0"/>
                      <a:alphaOff val="0"/>
                    </a:srgbClr>
                  </a:solidFill>
                  <a:latin typeface="Montserrat" panose="00000500000000000000" pitchFamily="2" charset="0"/>
                </a:rPr>
                <a:t>Cocli</a:t>
              </a:r>
              <a:r>
                <a:rPr lang="fr-FR" sz="850" kern="0" dirty="0">
                  <a:solidFill>
                    <a:srgbClr val="000000">
                      <a:hueOff val="0"/>
                      <a:satOff val="0"/>
                      <a:lumOff val="0"/>
                      <a:alphaOff val="0"/>
                    </a:srgbClr>
                  </a:solidFill>
                  <a:latin typeface="Montserrat" panose="00000500000000000000" pitchFamily="2" charset="0"/>
                </a:rPr>
                <a:t>) dans le Cher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 A La Poste depuis 2013, j’ai commencé au guichet. J’ai ensuite été gestionnaire clientèle avant d’évoluer vers conseiller bancaire remplaçant, puis </a:t>
              </a:r>
              <a:r>
                <a:rPr lang="fr-FR" sz="850" kern="0" dirty="0" err="1">
                  <a:solidFill>
                    <a:srgbClr val="000000">
                      <a:hueOff val="0"/>
                      <a:satOff val="0"/>
                      <a:lumOff val="0"/>
                      <a:alphaOff val="0"/>
                    </a:srgbClr>
                  </a:solidFill>
                  <a:latin typeface="Montserrat" panose="00000500000000000000" pitchFamily="2" charset="0"/>
                </a:rPr>
                <a:t>Cocli</a:t>
              </a:r>
              <a:r>
                <a:rPr lang="fr-FR" sz="850" kern="0" dirty="0">
                  <a:solidFill>
                    <a:srgbClr val="000000">
                      <a:hueOff val="0"/>
                      <a:satOff val="0"/>
                      <a:lumOff val="0"/>
                      <a:alphaOff val="0"/>
                    </a:srgbClr>
                  </a:solidFill>
                  <a:latin typeface="Montserrat" panose="00000500000000000000" pitchFamily="2" charset="0"/>
                </a:rPr>
                <a:t> depuis 2022.</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Etre </a:t>
              </a:r>
              <a:r>
                <a:rPr lang="fr-FR" sz="850" kern="0" dirty="0" err="1">
                  <a:solidFill>
                    <a:srgbClr val="000000">
                      <a:hueOff val="0"/>
                      <a:satOff val="0"/>
                      <a:lumOff val="0"/>
                      <a:alphaOff val="0"/>
                    </a:srgbClr>
                  </a:solidFill>
                  <a:latin typeface="Montserrat" panose="00000500000000000000" pitchFamily="2" charset="0"/>
                </a:rPr>
                <a:t>Cocli</a:t>
              </a:r>
              <a:r>
                <a:rPr lang="fr-FR" sz="850" kern="0" dirty="0">
                  <a:solidFill>
                    <a:srgbClr val="000000">
                      <a:hueOff val="0"/>
                      <a:satOff val="0"/>
                      <a:lumOff val="0"/>
                      <a:alphaOff val="0"/>
                    </a:srgbClr>
                  </a:solidFill>
                  <a:latin typeface="Montserrat" panose="00000500000000000000" pitchFamily="2" charset="0"/>
                </a:rPr>
                <a:t>, c’est faire du conseil personnalisé et adapté à la situation du client, tout en développant le PNB de La Banque Postale. J’ai 20 à 25 rendez-vous par semaine, physiques ou téléphoniques. J’instruis des dossiers immobiliers en lien avec la maison de l’habitat et je gère le SAV des dossiers des clients. Je cherche des affaires à réaliser : je relance mes clients régulièrement pour leur proposer nos produits. </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Pour faire ce métier, il faut être organisé, avenant et à l’écoute, avoir l’esprit commercial et être autonome : savoir solliciter les bonnes personnes en appui. Quand on est </a:t>
              </a:r>
              <a:r>
                <a:rPr lang="fr-FR" sz="850" kern="0" dirty="0" err="1">
                  <a:solidFill>
                    <a:srgbClr val="000000">
                      <a:hueOff val="0"/>
                      <a:satOff val="0"/>
                      <a:lumOff val="0"/>
                      <a:alphaOff val="0"/>
                    </a:srgbClr>
                  </a:solidFill>
                  <a:latin typeface="Montserrat" panose="00000500000000000000" pitchFamily="2" charset="0"/>
                </a:rPr>
                <a:t>Cocli</a:t>
              </a:r>
              <a:r>
                <a:rPr lang="fr-FR" sz="850" kern="0" dirty="0">
                  <a:solidFill>
                    <a:srgbClr val="000000">
                      <a:hueOff val="0"/>
                      <a:satOff val="0"/>
                      <a:lumOff val="0"/>
                      <a:alphaOff val="0"/>
                    </a:srgbClr>
                  </a:solidFill>
                  <a:latin typeface="Montserrat" panose="00000500000000000000" pitchFamily="2" charset="0"/>
                </a:rPr>
                <a:t> remplaçant comme moi, c’est important de connaître et s’adapter aux attentes du bureau et de sa clientèle pour être opérationnel très vite.</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J’aime travailler en équipe avec les chargés de clientèle. Je les accompagne pour leur montrer des astuces sur Cap client, ce qui aide à rebondir face au client et générer de l’activité.</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J’aime la diversité des opérations et des situations des clients. J’aime la relation client, c’est un métier où il y a toujours quelque chose à faire ! </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Devenir </a:t>
              </a:r>
              <a:r>
                <a:rPr lang="fr-FR" sz="850" kern="0" dirty="0" err="1">
                  <a:solidFill>
                    <a:srgbClr val="000000">
                      <a:hueOff val="0"/>
                      <a:satOff val="0"/>
                      <a:lumOff val="0"/>
                      <a:alphaOff val="0"/>
                    </a:srgbClr>
                  </a:solidFill>
                  <a:latin typeface="Montserrat" panose="00000500000000000000" pitchFamily="2" charset="0"/>
                </a:rPr>
                <a:t>Cocli</a:t>
              </a:r>
              <a:r>
                <a:rPr lang="fr-FR" sz="850" kern="0" dirty="0">
                  <a:solidFill>
                    <a:srgbClr val="000000">
                      <a:hueOff val="0"/>
                      <a:satOff val="0"/>
                      <a:lumOff val="0"/>
                      <a:alphaOff val="0"/>
                    </a:srgbClr>
                  </a:solidFill>
                  <a:latin typeface="Montserrat" panose="00000500000000000000" pitchFamily="2" charset="0"/>
                </a:rPr>
                <a:t>, c’est la suite logique pour un conseiller bancaire. Ca permet de développer ses connaissances et ses compétences. Il ne faut pas se mettre de barrière, quand on se donne les moyens, c’est possible de faire ce métier !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Cyntia est un des ambassadeurs de ce métier qui peuvent être contactés par l’intermédiaire de l’EMRG.</a:t>
              </a:r>
              <a:endParaRPr kumimoji="0" lang="fr-FR" sz="85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576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84</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a:solidFill>
                    <a:srgbClr val="000000">
                      <a:hueOff val="0"/>
                      <a:satOff val="0"/>
                      <a:lumOff val="0"/>
                      <a:alphaOff val="0"/>
                    </a:srgbClr>
                  </a:solidFill>
                  <a:latin typeface="Montserrat" panose="00000500000000000000" pitchFamily="2" charset="0"/>
                </a:rPr>
                <a:t>Départements recruteurs à définir pour 2022, via vivier</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9</a:t>
              </a: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24</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21</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7</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13</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10</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Prime de fonction bancaire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RVB plus importante, liée à la typologie de clients plus haut de gamme.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Problématiques plus complexes à traiter. </a:t>
              </a:r>
            </a:p>
            <a:p>
              <a:pPr marL="171450" lvl="1" indent="-171450" defTabSz="1066800" fontAlgn="base">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 name="Imag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89960" y="4999735"/>
            <a:ext cx="575186" cy="699373"/>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59123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CONSEILLER Spécialisé EN PATRIMOINE</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III – Branche Grand Public et Numérique : Bureau de poste</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r>
                <a:rPr lang="fr-FR" sz="900">
                  <a:latin typeface="Montserrat" panose="00000500000000000000" pitchFamily="2" charset="0"/>
                  <a:ea typeface="Verdana" panose="020B0604030504040204" pitchFamily="34" charset="0"/>
                  <a:cs typeface="Verdana" panose="020B0604030504040204" pitchFamily="34" charset="0"/>
                </a:rPr>
                <a:t>Vous êtes animé par la culture du résultat et le goût du challenge. Vous montrez un fort intérêt pour les problématiques juridiques, fiscales et financières. </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a:bodyPr>
            <a:lstStyle/>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Au sein de l’espace bancaire le conseiller spécialisé en patrimoine a pour missions principales de : </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Gérer, fidéliser et développer un portefeuille de clients patrimoniaux. </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Affiner vos préconisations/ apporter un conseil personnalisé dans le cadre d’une relation suivie et de confiance afin de contractualiser l’offre la plus adaptée aux besoins et projets de chaque client. </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Promouvoir auprès des clients l’activité patrimoniale de La Banque Postale.</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Travailler en synergie avec l’ensemble des acteurs de la relation client. </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Etre garant de la rentabilité de votre portefeuille et de la maîtrise des risques.</a:t>
              </a:r>
            </a:p>
            <a:p>
              <a:pPr marL="0" lvl="1" defTabSz="1066800" fontAlgn="base">
                <a:lnSpc>
                  <a:spcPct val="90000"/>
                </a:lnSpc>
                <a:spcBef>
                  <a:spcPts val="600"/>
                </a:spcBef>
                <a:defRPr/>
              </a:pPr>
              <a:r>
                <a:rPr lang="fr-FR" sz="700" kern="0">
                  <a:solidFill>
                    <a:srgbClr val="000000">
                      <a:hueOff val="0"/>
                      <a:satOff val="0"/>
                      <a:lumOff val="0"/>
                      <a:alphaOff val="0"/>
                    </a:srgbClr>
                  </a:solidFill>
                  <a:latin typeface="Montserrat" panose="00000500000000000000" pitchFamily="2" charset="0"/>
                </a:rPr>
                <a:t>Consulter la fiche de poste : </a:t>
              </a:r>
              <a:r>
                <a:rPr lang="fr-FR" sz="700" kern="0">
                  <a:solidFill>
                    <a:srgbClr val="000000">
                      <a:hueOff val="0"/>
                      <a:satOff val="0"/>
                      <a:lumOff val="0"/>
                      <a:alphaOff val="0"/>
                    </a:srgbClr>
                  </a:solidFill>
                  <a:latin typeface="Montserrat" panose="00000500000000000000" pitchFamily="2" charset="0"/>
                  <a:hlinkClick r:id="rId3"/>
                </a:rPr>
                <a:t>https://www.marh.legroupelaposte.fr/JobRepositories/JobCards/Print/411575</a:t>
              </a:r>
              <a:r>
                <a:rPr lang="fr-FR" sz="700" kern="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Dynamisme et </a:t>
              </a:r>
              <a:r>
                <a:rPr lang="fr-FR" sz="900" err="1">
                  <a:latin typeface="Montserrat" panose="00000500000000000000" pitchFamily="2" charset="0"/>
                  <a:ea typeface="Verdana" panose="020B0604030504040204" pitchFamily="34" charset="0"/>
                  <a:cs typeface="Verdana" panose="020B0604030504040204" pitchFamily="34" charset="0"/>
                </a:rPr>
                <a:t>pro-activité</a:t>
              </a:r>
              <a:r>
                <a:rPr lang="fr-FR" sz="900">
                  <a:latin typeface="Montserrat" panose="00000500000000000000" pitchFamily="2" charset="0"/>
                  <a:ea typeface="Verdana" panose="020B0604030504040204" pitchFamily="34" charset="0"/>
                  <a:cs typeface="Verdana" panose="020B0604030504040204" pitchFamily="34" charset="0"/>
                </a:rPr>
                <a:t> </a:t>
              </a:r>
            </a:p>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Aisance relationnelle</a:t>
              </a:r>
            </a:p>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Sens de l’écoute </a:t>
              </a:r>
            </a:p>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Capacités de conviction</a:t>
              </a: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Jérémy, conseiller spécialisé en patrimoine (CSP)</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dans le Loiret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 A La Poste depuis 2005, j’ai commencé comme apprenti en BTS Banque. J’ai été conseiller financier, conseiller clientèle, puis référent patrimonial avant d’évoluer vers CSP en 2022.</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Etre CSP, c’est apporter un conseil le plus pointu et juste possible aux clients premium et patrimoniaux de La Banque Postale. L’essentiel de mon métier, c’est d’être en face de mon client : chaque semaine, j’ai une quinzaine de rendez-vous. Je dois prévoir la préparation de ces entretiens et un temps d’échange avec ma Directrice de secteur qui est un appui au quotidien. Je suis proactif également pour initier les futurs rendez-vous.  </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Dans ce métier, c’est important d’avoir de la rigueur, de l’organisation pour ne pas être débordé par les sollicitations des clients. Il faut aimer le commercial mais pas seulement, avoir un goût pour le patrimonial ! C’est nécessaire d’être aussi pédagogue : je suis le porte-parole produits et technique du bureau auprès de mes collègues.</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J’aime quand j’ai un client en face de moi. Chaque client est différent, sa situation, sa problématique... J’aime la synergie avec mes collègues, pouvoir répondre à leurs questions.</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Je m’éclate aujourd’hui encore plus que quand j’étais conseiller financier et conseiller clientèle ! A mon arrivée, j’ai été aidé par mes hiérarchiques et encadré par la filière patrimoniale, j’ai commencé par une formation de 3 mois.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Jérémy est un des ambassadeurs de ce métier qui peuvent être contactés par l’intermédiaire de l’EMRG.</a:t>
              </a:r>
              <a:endParaRPr kumimoji="0" lang="fr-FR" sz="85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576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31</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a:solidFill>
                    <a:srgbClr val="000000">
                      <a:hueOff val="0"/>
                      <a:satOff val="0"/>
                      <a:lumOff val="0"/>
                      <a:alphaOff val="0"/>
                    </a:srgbClr>
                  </a:solidFill>
                  <a:latin typeface="Montserrat" panose="00000500000000000000" pitchFamily="2" charset="0"/>
                </a:rPr>
                <a:t>Départements recruteurs à définir pour 2022 via vivier</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11</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10</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3</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Grande autonomie dans la gestion de l’activité</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Prime de fonction bancaire et commissions tous les 4 mois.</a:t>
              </a:r>
            </a:p>
            <a:p>
              <a:pPr marL="171450" lvl="1" indent="-171450" defTabSz="1066800" fontAlgn="base">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7580" y="5007217"/>
            <a:ext cx="552836" cy="697455"/>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10258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Responsable action commerciale</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a:latin typeface="Montserrat" panose="00000500000000000000" pitchFamily="2" charset="0"/>
              </a:rPr>
              <a:t>Classe III / Groupe A – Branche Services-Courrier-Colis : Plateforme Courrier</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1000" y="1110316"/>
              <a:ext cx="1879644"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r>
                <a:rPr lang="fr-FR" sz="900">
                  <a:latin typeface="Montserrat" panose="00000500000000000000" pitchFamily="2" charset="0"/>
                  <a:ea typeface="Verdana" panose="020B0604030504040204" pitchFamily="34" charset="0"/>
                  <a:cs typeface="Verdana" panose="020B0604030504040204" pitchFamily="34" charset="0"/>
                </a:rPr>
                <a:t>Vous êtes intéressé par la vente et souhaitez développer la relation client.</a:t>
              </a:r>
            </a:p>
            <a:p>
              <a:r>
                <a:rPr lang="fr-FR" sz="900">
                  <a:latin typeface="Montserrat" panose="00000500000000000000" pitchFamily="2" charset="0"/>
                  <a:ea typeface="Verdana" panose="020B0604030504040204" pitchFamily="34" charset="0"/>
                  <a:cs typeface="Verdana" panose="020B0604030504040204" pitchFamily="34" charset="0"/>
                </a:rPr>
                <a:t>Vous avez une posture d'écoute et communiquez aisément.</a:t>
              </a:r>
            </a:p>
            <a:p>
              <a:pPr fontAlgn="base">
                <a:lnSpc>
                  <a:spcPct val="90000"/>
                </a:lnSpc>
                <a:spcBef>
                  <a:spcPct val="0"/>
                </a:spcBef>
                <a:spcAft>
                  <a:spcPct val="0"/>
                </a:spcAft>
                <a:defRPr/>
              </a:pPr>
              <a:endParaRPr lang="fr-FR" sz="900">
                <a:latin typeface="Montserrat" panose="00000500000000000000" pitchFamily="2" charset="0"/>
                <a:ea typeface="Verdana" panose="020B0604030504040204" pitchFamily="34" charset="0"/>
                <a:cs typeface="Verdana" panose="020B0604030504040204" pitchFamily="34" charset="0"/>
              </a:endParaRPr>
            </a:p>
            <a:p>
              <a:pPr marL="0" marR="0" lvl="0" indent="0" defTabSz="914400" eaLnBrk="1" fontAlgn="base" latinLnBrk="0" hangingPunct="1">
                <a:lnSpc>
                  <a:spcPct val="9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Autofit/>
            </a:bodyPr>
            <a:lstStyle/>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Sous la responsabilité du Directeur d’établissement, le Responsable de l’Action Commerciale consacre une grande partie de son temps à la gestion de son portefeuille de clients professionnels et à la relation avec eux. </a:t>
              </a:r>
            </a:p>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Il participe au développement du chiffre d’affaires de sa Zone de Marché.</a:t>
              </a:r>
            </a:p>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Le RAC est en contact permanent avec les acteurs de sa Zone de Marché que sont le Réseau, la Télévente et les facteurs. </a:t>
              </a:r>
            </a:p>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Il accompagne le Responsable de l’Exploitation et du Service au Client dans la montée en compétences des équipes facteurs sur la partie commerciale.</a:t>
              </a:r>
            </a:p>
            <a:p>
              <a:pPr marL="0" lvl="1" defTabSz="1066800" fontAlgn="base">
                <a:lnSpc>
                  <a:spcPct val="90000"/>
                </a:lnSpc>
                <a:spcBef>
                  <a:spcPts val="60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r>
                <a:rPr lang="fr-FR" sz="700" kern="0">
                  <a:solidFill>
                    <a:srgbClr val="000000">
                      <a:hueOff val="0"/>
                      <a:satOff val="0"/>
                      <a:lumOff val="0"/>
                      <a:alphaOff val="0"/>
                    </a:srgbClr>
                  </a:solidFill>
                  <a:latin typeface="Montserrat" panose="00000500000000000000" pitchFamily="2" charset="0"/>
                </a:rPr>
                <a:t>Consulter la fiche de poste : </a:t>
              </a:r>
              <a:r>
                <a:rPr lang="fr-FR" sz="700" kern="0">
                  <a:solidFill>
                    <a:srgbClr val="000000">
                      <a:hueOff val="0"/>
                      <a:satOff val="0"/>
                      <a:lumOff val="0"/>
                      <a:alphaOff val="0"/>
                    </a:srgbClr>
                  </a:solidFill>
                  <a:latin typeface="Montserrat" panose="00000500000000000000" pitchFamily="2" charset="0"/>
                  <a:hlinkClick r:id="rId3"/>
                </a:rPr>
                <a:t>https://www.marh.legroupelaposte.fr/JobRepositories/JobCards/Print/398430</a:t>
              </a:r>
              <a:endParaRPr lang="fr-FR" sz="900" kern="0">
                <a:solidFill>
                  <a:srgbClr val="000000">
                    <a:hueOff val="0"/>
                    <a:satOff val="0"/>
                    <a:lumOff val="0"/>
                    <a:alphaOff val="0"/>
                  </a:srgbClr>
                </a:solidFill>
                <a:latin typeface="Montserrat" panose="00000500000000000000" pitchFamily="2" charset="0"/>
              </a:endParaRPr>
            </a:p>
            <a:p>
              <a:endParaRPr lang="fr-FR" sz="600">
                <a:latin typeface="Montserrat" panose="00000500000000000000" pitchFamily="2" charset="0"/>
                <a:ea typeface="Verdana" panose="020B0604030504040204" pitchFamily="34" charset="0"/>
                <a:cs typeface="Verdana" panose="020B0604030504040204" pitchFamily="34" charset="0"/>
              </a:endParaRPr>
            </a:p>
            <a:p>
              <a:endParaRPr lang="fr-FR" sz="600">
                <a:latin typeface="Montserrat" panose="00000500000000000000" pitchFamily="2" charset="0"/>
                <a:ea typeface="Verdana" panose="020B0604030504040204" pitchFamily="34" charset="0"/>
                <a:cs typeface="Verdana" panose="020B0604030504040204" pitchFamily="34"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1488" y="3113265"/>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Ecoute</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Curiosité</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Autonomie</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Esprit d’équipe</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Gout du challenge</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Orientation client </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Julie, responsable de l’action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Commerciale dans le Cher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Je suis une commerciale depuis toujours. J’ai fait ma carrière dans le bancaire avant d’arriver sur ce poste au Courrier. J’ai dû m’adapter à ce nouvel univers, j’ai fait des tournées facteurs pour comprendre la distribution.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Le RAC pilote la conquête dans l’établissement, il gère un portefeuille clients composé de petits professionnels et d’élus. C’est ce qui m’a fait venir, jusque-là je travaillais uniquement avec les particuliers. On raisonne zone de marché aujourd’hui, un RAC doit créer la synergie entre son établissement et le Réseau. L’enjeu, c’est le développement des nouveaux services. Pour cela, j’anime les espaces pro, je développe les compétences. L’objectif est que le facteur devienne vendeur.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Il faut avoir l’esprit du défi, être persévérant, faire preuve d’adaptation et être dynamique, c’est ce qui fait les qualités d’un commercial. Pour seconder le Directeur d’établissement, on doit aussi être rigoureux sur le suivi d’activité.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Ce métier me plait parce que je relève plein de défis et j’ai beaucoup d’autonomie. En tant que membre du comité de direction d’un grand établissement, je me sens responsable de la réussite collective. J’ai 14 sites différents à gérer, il faut aimer le sens des responsabilités.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Julie est une ambassadrice de ce métier, elle peut être contactée par l’intermédiaire de l’EMRG.</a:t>
              </a: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Témoignages</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22</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a:solidFill>
                    <a:srgbClr val="000000">
                      <a:hueOff val="0"/>
                      <a:satOff val="0"/>
                      <a:lumOff val="0"/>
                      <a:alphaOff val="0"/>
                    </a:srgbClr>
                  </a:solidFill>
                  <a:latin typeface="Montserrat" panose="00000500000000000000" pitchFamily="2" charset="0"/>
                </a:rPr>
                <a:t>Départements recruteurs via itinéraire RAC</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  1</a:t>
              </a: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     1</a:t>
              </a:r>
            </a:p>
            <a:p>
              <a:pPr algn="ctr"/>
              <a:endParaRPr lang="fr-FR" sz="600" dirty="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Membre du Codir Etablissement </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grpSp>
        <p:nvGrpSpPr>
          <p:cNvPr id="49" name="Groupe 48"/>
          <p:cNvGrpSpPr>
            <a:grpSpLocks noChangeAspect="1"/>
          </p:cNvGrpSpPr>
          <p:nvPr/>
        </p:nvGrpSpPr>
        <p:grpSpPr>
          <a:xfrm>
            <a:off x="4522969" y="6056036"/>
            <a:ext cx="699684" cy="962351"/>
            <a:chOff x="1061268" y="1412776"/>
            <a:chExt cx="1638523" cy="2131838"/>
          </a:xfrm>
        </p:grpSpPr>
        <p:sp>
          <p:nvSpPr>
            <p:cNvPr id="5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51" name="Freeform 186"/>
            <p:cNvSpPr>
              <a:spLocks/>
            </p:cNvSpPr>
            <p:nvPr/>
          </p:nvSpPr>
          <p:spPr bwMode="auto">
            <a:xfrm>
              <a:off x="1061268" y="2422172"/>
              <a:ext cx="741509" cy="792338"/>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r>
                <a:rPr lang="fr-FR" sz="600">
                  <a:latin typeface="Montserrat" panose="00000500000000000000" pitchFamily="2" charset="0"/>
                </a:rPr>
                <a:t> 6</a:t>
              </a:r>
            </a:p>
          </p:txBody>
        </p:sp>
        <p:sp>
          <p:nvSpPr>
            <p:cNvPr id="5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4</a:t>
              </a:r>
            </a:p>
          </p:txBody>
        </p:sp>
        <p:sp>
          <p:nvSpPr>
            <p:cNvPr id="5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4</a:t>
              </a:r>
            </a:p>
          </p:txBody>
        </p:sp>
        <p:sp>
          <p:nvSpPr>
            <p:cNvPr id="54" name="Freeform 200"/>
            <p:cNvSpPr>
              <a:spLocks/>
            </p:cNvSpPr>
            <p:nvPr/>
          </p:nvSpPr>
          <p:spPr bwMode="auto">
            <a:xfrm>
              <a:off x="1946325" y="2492149"/>
              <a:ext cx="723571"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3</a:t>
              </a:r>
            </a:p>
          </p:txBody>
        </p:sp>
        <p:sp>
          <p:nvSpPr>
            <p:cNvPr id="5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grpSp>
      <p:pic>
        <p:nvPicPr>
          <p:cNvPr id="5" name="Imag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70275" y="5010771"/>
            <a:ext cx="584482" cy="755520"/>
          </a:xfrm>
          <a:prstGeom prst="rect">
            <a:avLst/>
          </a:prstGeom>
        </p:spPr>
      </p:pic>
      <p:sp>
        <p:nvSpPr>
          <p:cNvPr id="56"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7" name="Rectangle avec flèche vers le haut 56">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85256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Responsable clients entreprises</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a:latin typeface="Montserrat" panose="00000500000000000000" pitchFamily="2" charset="0"/>
              </a:rPr>
              <a:t>Classe III / Groupe A – Branche Services-Courrier-Colis : Direction des Ventes Entreprises (DVE)</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pPr>
                <a:lnSpc>
                  <a:spcPct val="90000"/>
                </a:lnSpc>
              </a:pPr>
              <a:r>
                <a:rPr lang="fr-FR" sz="900">
                  <a:latin typeface="Montserrat" panose="00000500000000000000" pitchFamily="2" charset="0"/>
                  <a:ea typeface="Verdana" panose="020B0604030504040204" pitchFamily="34" charset="0"/>
                  <a:cs typeface="Verdana" panose="020B0604030504040204" pitchFamily="34" charset="0"/>
                </a:rPr>
                <a:t>Vous avez une forte capacité d’adaptation, vous aimez la vente et la relation clients. Vous agissez pour votre réussite individuelle et celle de votre équipe.</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540000" rIns="74535" bIns="30480" spcCol="1270">
              <a:normAutofit fontScale="25000" lnSpcReduction="20000"/>
            </a:bodyPr>
            <a:lstStyle/>
            <a:p>
              <a:pPr marL="0" lvl="1" defTabSz="1066800" fontAlgn="base">
                <a:lnSpc>
                  <a:spcPct val="110000"/>
                </a:lnSpc>
                <a:spcBef>
                  <a:spcPts val="600"/>
                </a:spcBef>
                <a:defRPr/>
              </a:pPr>
              <a:r>
                <a:rPr lang="fr-FR" sz="3200" kern="0">
                  <a:solidFill>
                    <a:srgbClr val="000000">
                      <a:hueOff val="0"/>
                      <a:satOff val="0"/>
                      <a:lumOff val="0"/>
                      <a:alphaOff val="0"/>
                    </a:srgbClr>
                  </a:solidFill>
                  <a:latin typeface="Montserrat" panose="00000500000000000000" pitchFamily="2" charset="0"/>
                </a:rPr>
                <a:t>Au sein de la Direction des Ventes Entreprises (DVE), le Responsable Clients Entreprises contribue à la satisfaction de ses clients Entreprises et au développement de son portefeuille sur les 4 marchés Services Courrier Colis de la Poste Solutions Business : </a:t>
              </a:r>
            </a:p>
            <a:p>
              <a:pPr marL="228600" lvl="1" indent="-228600" defTabSz="1066800" fontAlgn="base">
                <a:lnSpc>
                  <a:spcPct val="110000"/>
                </a:lnSpc>
                <a:buFont typeface="Arial" panose="020B0604020202020204" pitchFamily="34" charset="0"/>
                <a:buChar char="•"/>
                <a:defRPr/>
              </a:pPr>
              <a:r>
                <a:rPr lang="fr-FR" sz="3200" kern="0">
                  <a:solidFill>
                    <a:srgbClr val="000000">
                      <a:hueOff val="0"/>
                      <a:satOff val="0"/>
                      <a:lumOff val="0"/>
                      <a:alphaOff val="0"/>
                    </a:srgbClr>
                  </a:solidFill>
                  <a:latin typeface="Montserrat" panose="00000500000000000000" pitchFamily="2" charset="0"/>
                </a:rPr>
                <a:t>le média Courrier (le média relationnel, marketing </a:t>
              </a:r>
              <a:r>
                <a:rPr lang="fr-FR" sz="3200" kern="0" err="1">
                  <a:solidFill>
                    <a:srgbClr val="000000">
                      <a:hueOff val="0"/>
                      <a:satOff val="0"/>
                      <a:lumOff val="0"/>
                      <a:alphaOff val="0"/>
                    </a:srgbClr>
                  </a:solidFill>
                  <a:latin typeface="Montserrat" panose="00000500000000000000" pitchFamily="2" charset="0"/>
                </a:rPr>
                <a:t>print</a:t>
              </a:r>
              <a:r>
                <a:rPr lang="fr-FR" sz="3200" kern="0">
                  <a:solidFill>
                    <a:srgbClr val="000000">
                      <a:hueOff val="0"/>
                      <a:satOff val="0"/>
                      <a:lumOff val="0"/>
                      <a:alphaOff val="0"/>
                    </a:srgbClr>
                  </a:solidFill>
                  <a:latin typeface="Montserrat" panose="00000500000000000000" pitchFamily="2" charset="0"/>
                </a:rPr>
                <a:t> et digital)</a:t>
              </a:r>
            </a:p>
            <a:p>
              <a:pPr marL="228600" lvl="1" indent="-228600" defTabSz="1066800" fontAlgn="base">
                <a:lnSpc>
                  <a:spcPct val="110000"/>
                </a:lnSpc>
                <a:buFont typeface="Arial" panose="020B0604020202020204" pitchFamily="34" charset="0"/>
                <a:buChar char="•"/>
                <a:defRPr/>
              </a:pPr>
              <a:r>
                <a:rPr lang="fr-FR" sz="3200" kern="0">
                  <a:solidFill>
                    <a:srgbClr val="000000">
                      <a:hueOff val="0"/>
                      <a:satOff val="0"/>
                      <a:lumOff val="0"/>
                      <a:alphaOff val="0"/>
                    </a:srgbClr>
                  </a:solidFill>
                  <a:latin typeface="Montserrat" panose="00000500000000000000" pitchFamily="2" charset="0"/>
                </a:rPr>
                <a:t>la gestion documentaire,</a:t>
              </a:r>
            </a:p>
            <a:p>
              <a:pPr marL="228600" lvl="1" indent="-228600" defTabSz="1066800" fontAlgn="base">
                <a:lnSpc>
                  <a:spcPct val="110000"/>
                </a:lnSpc>
                <a:buFont typeface="Arial" panose="020B0604020202020204" pitchFamily="34" charset="0"/>
                <a:buChar char="•"/>
                <a:defRPr/>
              </a:pPr>
              <a:r>
                <a:rPr lang="fr-FR" sz="3200" kern="0">
                  <a:solidFill>
                    <a:srgbClr val="000000">
                      <a:hueOff val="0"/>
                      <a:satOff val="0"/>
                      <a:lumOff val="0"/>
                      <a:alphaOff val="0"/>
                    </a:srgbClr>
                  </a:solidFill>
                  <a:latin typeface="Montserrat" panose="00000500000000000000" pitchFamily="2" charset="0"/>
                </a:rPr>
                <a:t>le colis, l’international, et la logistique</a:t>
              </a:r>
            </a:p>
            <a:p>
              <a:pPr marL="228600" lvl="1" indent="-228600" defTabSz="1066800" fontAlgn="base">
                <a:lnSpc>
                  <a:spcPct val="110000"/>
                </a:lnSpc>
                <a:buFont typeface="Arial" panose="020B0604020202020204" pitchFamily="34" charset="0"/>
                <a:buChar char="•"/>
                <a:defRPr/>
              </a:pPr>
              <a:r>
                <a:rPr lang="fr-FR" sz="3200" kern="0">
                  <a:solidFill>
                    <a:srgbClr val="000000">
                      <a:hueOff val="0"/>
                      <a:satOff val="0"/>
                      <a:lumOff val="0"/>
                      <a:alphaOff val="0"/>
                    </a:srgbClr>
                  </a:solidFill>
                  <a:latin typeface="Montserrat" panose="00000500000000000000" pitchFamily="2" charset="0"/>
                </a:rPr>
                <a:t>les nouveaux services.</a:t>
              </a:r>
            </a:p>
            <a:p>
              <a:pPr marL="0" lvl="1" defTabSz="1066800" fontAlgn="base">
                <a:lnSpc>
                  <a:spcPct val="110000"/>
                </a:lnSpc>
                <a:spcBef>
                  <a:spcPts val="300"/>
                </a:spcBef>
                <a:defRPr/>
              </a:pPr>
              <a:r>
                <a:rPr lang="fr-FR" sz="3200" kern="0">
                  <a:solidFill>
                    <a:srgbClr val="000000">
                      <a:hueOff val="0"/>
                      <a:satOff val="0"/>
                      <a:lumOff val="0"/>
                      <a:alphaOff val="0"/>
                    </a:srgbClr>
                  </a:solidFill>
                  <a:latin typeface="Montserrat" panose="00000500000000000000" pitchFamily="2" charset="0"/>
                </a:rPr>
                <a:t>Pour atteindre ses objectifs de chiffre d’affaires, il anticipe, programme, et réalise un volume d’activité suffisant avec l’ensemble des moyens à sa disposition : phoning, rendez-vous à distance via l’application Teams et rendez-vous physique, prospection terrain, réseaux sociaux, apports via les actions de marketing clients… Il développe les offres et services auprès de ses clients en rencontrant les interlocuteurs décideurs (DG, DRH, DFI…) autour de trois priorités : la fidélisation avec le renouvellement des contrats, une démarche commerciale de conquête, l‘animation du segment collectivités.</a:t>
              </a:r>
            </a:p>
            <a:p>
              <a:pPr marL="0" lvl="1" defTabSz="1066800" fontAlgn="base">
                <a:lnSpc>
                  <a:spcPct val="110000"/>
                </a:lnSpc>
                <a:defRPr/>
              </a:pPr>
              <a:endParaRPr lang="fr-FR" sz="2200" kern="0">
                <a:solidFill>
                  <a:srgbClr val="000000">
                    <a:hueOff val="0"/>
                    <a:satOff val="0"/>
                    <a:lumOff val="0"/>
                    <a:alphaOff val="0"/>
                  </a:srgbClr>
                </a:solidFill>
                <a:latin typeface="Montserrat" panose="00000500000000000000" pitchFamily="2" charset="0"/>
              </a:endParaRPr>
            </a:p>
            <a:p>
              <a:pPr marL="0" lvl="1" defTabSz="1066800" fontAlgn="base">
                <a:lnSpc>
                  <a:spcPct val="110000"/>
                </a:lnSpc>
                <a:defRPr/>
              </a:pPr>
              <a:r>
                <a:rPr lang="fr-FR" sz="2200" kern="0">
                  <a:solidFill>
                    <a:srgbClr val="000000">
                      <a:hueOff val="0"/>
                      <a:satOff val="0"/>
                      <a:lumOff val="0"/>
                      <a:alphaOff val="0"/>
                    </a:srgbClr>
                  </a:solidFill>
                  <a:latin typeface="Montserrat" panose="00000500000000000000" pitchFamily="2" charset="0"/>
                </a:rPr>
                <a:t>Consulter la fiche de poste : </a:t>
              </a:r>
              <a:r>
                <a:rPr lang="fr-FR" sz="2200" kern="0">
                  <a:solidFill>
                    <a:srgbClr val="000000">
                      <a:hueOff val="0"/>
                      <a:satOff val="0"/>
                      <a:lumOff val="0"/>
                      <a:alphaOff val="0"/>
                    </a:srgbClr>
                  </a:solidFill>
                  <a:latin typeface="Montserrat" panose="00000500000000000000" pitchFamily="2" charset="0"/>
                  <a:hlinkClick r:id="rId3"/>
                </a:rPr>
                <a:t>https://www.marh.legroupelaposte.fr/JobRepositories/JobCards/Print/410873</a:t>
              </a:r>
              <a:endParaRPr lang="fr-FR" sz="2200" kern="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Curiosité</a:t>
              </a:r>
            </a:p>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Positivité</a:t>
              </a:r>
            </a:p>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Persévérance</a:t>
              </a:r>
            </a:p>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Résilience</a:t>
              </a:r>
            </a:p>
            <a:p>
              <a:pPr marL="171450" indent="-171450">
                <a:buFont typeface="Arial" panose="020B0604020202020204" pitchFamily="34" charset="0"/>
                <a:buChar char="•"/>
              </a:pPr>
              <a:r>
                <a:rPr lang="fr-FR" sz="900">
                  <a:latin typeface="Montserrat" panose="00000500000000000000" pitchFamily="2" charset="0"/>
                  <a:ea typeface="Verdana" panose="020B0604030504040204" pitchFamily="34" charset="0"/>
                  <a:cs typeface="Verdana" panose="020B0604030504040204" pitchFamily="34" charset="0"/>
                </a:rPr>
                <a:t>Confiance en soi</a:t>
              </a: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540000" rIns="75600" bIns="30480" spcCol="1270">
              <a:noAutofit/>
            </a:bodyPr>
            <a:lstStyle/>
            <a:p>
              <a:pPr marL="0" lvl="1" defTabSz="1066800" fontAlgn="base">
                <a:lnSpc>
                  <a:spcPct val="90000"/>
                </a:lnSpc>
                <a:spcBef>
                  <a:spcPct val="0"/>
                </a:spcBef>
                <a:defRPr/>
              </a:pPr>
              <a:r>
                <a:rPr lang="fr-FR" sz="890" kern="0" dirty="0">
                  <a:solidFill>
                    <a:srgbClr val="000000">
                      <a:hueOff val="0"/>
                      <a:satOff val="0"/>
                      <a:lumOff val="0"/>
                      <a:alphaOff val="0"/>
                    </a:srgbClr>
                  </a:solidFill>
                  <a:latin typeface="Montserrat" panose="00000500000000000000" pitchFamily="2" charset="0"/>
                </a:rPr>
                <a:t>Lou, Responsable clients collectivités en </a:t>
              </a:r>
            </a:p>
            <a:p>
              <a:pPr marL="0" lvl="1" defTabSz="1066800" fontAlgn="base">
                <a:lnSpc>
                  <a:spcPct val="90000"/>
                </a:lnSpc>
                <a:spcBef>
                  <a:spcPct val="0"/>
                </a:spcBef>
                <a:defRPr/>
              </a:pPr>
              <a:r>
                <a:rPr lang="fr-FR" sz="890" kern="0" dirty="0">
                  <a:solidFill>
                    <a:srgbClr val="000000">
                      <a:hueOff val="0"/>
                      <a:satOff val="0"/>
                      <a:lumOff val="0"/>
                      <a:alphaOff val="0"/>
                    </a:srgbClr>
                  </a:solidFill>
                  <a:latin typeface="Montserrat" panose="00000500000000000000" pitchFamily="2" charset="0"/>
                </a:rPr>
                <a:t>Indre-et-Loire :</a:t>
              </a:r>
            </a:p>
            <a:p>
              <a:pPr marL="0" lvl="1" defTabSz="1066800" fontAlgn="base">
                <a:lnSpc>
                  <a:spcPct val="90000"/>
                </a:lnSpc>
                <a:spcBef>
                  <a:spcPct val="0"/>
                </a:spcBef>
                <a:defRPr/>
              </a:pPr>
              <a:endParaRPr lang="fr-FR" sz="89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90" kern="0" dirty="0">
                  <a:solidFill>
                    <a:srgbClr val="000000">
                      <a:hueOff val="0"/>
                      <a:satOff val="0"/>
                      <a:lumOff val="0"/>
                      <a:alphaOff val="0"/>
                    </a:srgbClr>
                  </a:solidFill>
                  <a:latin typeface="Montserrat" panose="00000500000000000000" pitchFamily="2" charset="0"/>
                </a:rPr>
                <a:t>« Mes semaines sont rythmées par 10 à 15 rendez-vous. Je travaille avec les développeurs (experts de la DVE), les filiales, le centre d’expertise et les délégués territoriaux du Groupe qui sont en contact avec les élus et réalisent une veille. Il faut être rigoureux et organisé et avoir de l’ambition, les semaines sont bien remplies ! </a:t>
              </a:r>
            </a:p>
            <a:p>
              <a:pPr marL="0" lvl="1" defTabSz="1066800" fontAlgn="base">
                <a:lnSpc>
                  <a:spcPct val="90000"/>
                </a:lnSpc>
                <a:spcBef>
                  <a:spcPct val="0"/>
                </a:spcBef>
                <a:defRPr/>
              </a:pPr>
              <a:r>
                <a:rPr lang="fr-FR" sz="890" kern="0" dirty="0">
                  <a:solidFill>
                    <a:srgbClr val="000000">
                      <a:hueOff val="0"/>
                      <a:satOff val="0"/>
                      <a:lumOff val="0"/>
                      <a:alphaOff val="0"/>
                    </a:srgbClr>
                  </a:solidFill>
                  <a:latin typeface="Montserrat" panose="00000500000000000000" pitchFamily="2" charset="0"/>
                </a:rPr>
                <a:t>Face à la clientèle, je suis empathique, je me mets à la place de mon interlocuteur pour comprendre de quoi il a besoin. Le secteur public local me plait. Derrière les échanges que j’ai avec les DGS, il y a un enjeu politique. J’aime la richesse des échanges avec les collectivités sur des actions concrètes d’intérêt général. C’est plaisant de suivre le client et son projet de bout en bout. Je reste l’interlocutrice privilégiée. »</a:t>
              </a:r>
            </a:p>
            <a:p>
              <a:pPr marL="0" lvl="1" defTabSz="1066800" fontAlgn="base">
                <a:lnSpc>
                  <a:spcPct val="90000"/>
                </a:lnSpc>
                <a:spcBef>
                  <a:spcPct val="0"/>
                </a:spcBef>
                <a:defRPr/>
              </a:pPr>
              <a:r>
                <a:rPr lang="fr-FR" sz="890" kern="0" dirty="0">
                  <a:solidFill>
                    <a:srgbClr val="000000">
                      <a:hueOff val="0"/>
                      <a:satOff val="0"/>
                      <a:lumOff val="0"/>
                      <a:alphaOff val="0"/>
                    </a:srgbClr>
                  </a:solidFill>
                  <a:latin typeface="Montserrat" panose="00000500000000000000" pitchFamily="2" charset="0"/>
                </a:rPr>
                <a:t>Lou est un des ambassadeurs de ce métier, qui peuvent être contactés par l’intermédiaire de l’EMRG.</a:t>
              </a:r>
            </a:p>
            <a:p>
              <a:pPr marL="0" lvl="1" defTabSz="1066800" fontAlgn="base">
                <a:lnSpc>
                  <a:spcPct val="90000"/>
                </a:lnSpc>
                <a:spcBef>
                  <a:spcPct val="0"/>
                </a:spcBef>
                <a:defRPr/>
              </a:pPr>
              <a:endParaRPr kumimoji="0" lang="fr-FR" sz="89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a:p>
              <a:pPr marL="0" lvl="1" defTabSz="1066800" fontAlgn="base">
                <a:lnSpc>
                  <a:spcPct val="90000"/>
                </a:lnSpc>
                <a:spcBef>
                  <a:spcPct val="0"/>
                </a:spcBef>
                <a:defRPr/>
              </a:pPr>
              <a:r>
                <a:rPr lang="fr-FR" sz="890" kern="0" dirty="0">
                  <a:solidFill>
                    <a:srgbClr val="000000">
                      <a:hueOff val="0"/>
                      <a:satOff val="0"/>
                      <a:lumOff val="0"/>
                      <a:alphaOff val="0"/>
                    </a:srgbClr>
                  </a:solidFill>
                  <a:latin typeface="Montserrat" panose="00000500000000000000" pitchFamily="2" charset="0"/>
                </a:rPr>
                <a:t>Le mot de Serge, Directeur des Ventes Entreprises : </a:t>
              </a:r>
            </a:p>
            <a:p>
              <a:pPr marL="0" lvl="1" defTabSz="1066800" fontAlgn="base">
                <a:lnSpc>
                  <a:spcPct val="90000"/>
                </a:lnSpc>
                <a:spcBef>
                  <a:spcPct val="0"/>
                </a:spcBef>
                <a:defRPr/>
              </a:pPr>
              <a:r>
                <a:rPr lang="fr-FR" sz="890" kern="0" dirty="0">
                  <a:solidFill>
                    <a:srgbClr val="000000">
                      <a:hueOff val="0"/>
                      <a:satOff val="0"/>
                      <a:lumOff val="0"/>
                      <a:alphaOff val="0"/>
                    </a:srgbClr>
                  </a:solidFill>
                  <a:latin typeface="Montserrat" panose="00000500000000000000" pitchFamily="2" charset="0"/>
                </a:rPr>
                <a:t>« Ce métier est complexe et exigeant car il demande résistance au stress et à l’échec, optimisme, autonomie, sens de la relation humaine et confiance en soi, ainsi que volonté de dépasser ses objectifs. Il demande aussi la capacité d’ apprendre et de maitriser rapidement l’ensemble des solutions proposées. C’est un métier formidable où les journées bien occupées sont l’occasion de rencontres humaines riches et où l’adrénaline se côtoie avec d’innombrables moments de satisfactions intenses partagés avec une équipe soudée. »</a:t>
              </a:r>
              <a:endParaRPr kumimoji="0" lang="fr-FR" sz="89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13</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dirty="0">
                  <a:solidFill>
                    <a:srgbClr val="000000">
                      <a:hueOff val="0"/>
                      <a:satOff val="0"/>
                      <a:lumOff val="0"/>
                      <a:alphaOff val="0"/>
                    </a:srgbClr>
                  </a:solidFill>
                  <a:latin typeface="Montserrat" panose="00000500000000000000" pitchFamily="2" charset="0"/>
                </a:rPr>
                <a:t>Départements recruteurs, pas de besoin à court terme</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a:t>
              </a: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3</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1</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  </a:t>
              </a: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Autonomie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Commissionnement</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Métier de commercial généraliste : vision transverse des différents marchés </a:t>
              </a:r>
            </a:p>
            <a:p>
              <a:pPr marL="171450" lvl="1" indent="-171450" defTabSz="1066800" fontAlgn="base">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5675" y="5008149"/>
            <a:ext cx="558037" cy="720225"/>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427725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3752088"/>
            <a:ext cx="5915025" cy="347472"/>
          </a:xfrm>
        </p:spPr>
        <p:txBody>
          <a:bodyPr>
            <a:normAutofit fontScale="90000"/>
          </a:bodyPr>
          <a:lstStyle/>
          <a:p>
            <a:pPr lvl="0" algn="ctr">
              <a:spcBef>
                <a:spcPts val="1200"/>
              </a:spcBef>
              <a:spcAft>
                <a:spcPts val="300"/>
              </a:spcAft>
            </a:pPr>
            <a:r>
              <a:rPr lang="fr-FR" sz="2400" b="1" kern="1600">
                <a:solidFill>
                  <a:srgbClr val="FECC00"/>
                </a:solidFill>
                <a:latin typeface="Montserrat" panose="00000500000000000000" pitchFamily="2" charset="0"/>
                <a:ea typeface="Times New Roman" panose="02020603050405020304" pitchFamily="18" charset="0"/>
                <a:cs typeface="Arial" panose="020B0604020202020204" pitchFamily="34" charset="0"/>
              </a:rPr>
              <a:t>PRODUCTION, OPERATION ET PRESTATIONS CLIENTS</a:t>
            </a:r>
          </a:p>
        </p:txBody>
      </p:sp>
      <p:sp>
        <p:nvSpPr>
          <p:cNvPr id="4"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 name="Rectangle avec flèche vers le haut 4">
            <a:hlinkClick r:id="rId2"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09790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Agent traitement mono-colis</a:t>
            </a:r>
            <a:endParaRPr lang="fr-FR"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1 – Branche Services-Courrier-Colis : Plateforme colis</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fontScale="92500"/>
            </a:bodyPr>
            <a:lstStyle/>
            <a:p>
              <a:r>
                <a:rPr lang="fr-FR" sz="900" dirty="0">
                  <a:latin typeface="Montserrat" panose="00000500000000000000" pitchFamily="2" charset="0"/>
                  <a:ea typeface="Verdana" panose="020B0604030504040204" pitchFamily="34" charset="0"/>
                  <a:cs typeface="Verdana" panose="020B0604030504040204" pitchFamily="34" charset="0"/>
                </a:rPr>
                <a:t>Vous êtes organisé et rigoureux, êtes force de proposition pour améliorer votre activité. Vous avez l’esprit d’équipe et d’entraide et vous disposez du sens de la relation client.</a:t>
              </a:r>
              <a:endParaRPr kumimoji="0" lang="fr-FR" sz="14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fontScale="32500" lnSpcReduction="20000"/>
            </a:bodyPr>
            <a:lstStyle/>
            <a:p>
              <a:pPr marL="0" lvl="1" defTabSz="1066800" fontAlgn="base">
                <a:lnSpc>
                  <a:spcPct val="120000"/>
                </a:lnSpc>
                <a:spcBef>
                  <a:spcPts val="300"/>
                </a:spcBef>
                <a:defRPr/>
              </a:pPr>
              <a:r>
                <a:rPr lang="fr-FR" sz="2500" kern="0" dirty="0">
                  <a:solidFill>
                    <a:srgbClr val="000000">
                      <a:hueOff val="0"/>
                      <a:satOff val="0"/>
                      <a:lumOff val="0"/>
                      <a:alphaOff val="0"/>
                    </a:srgbClr>
                  </a:solidFill>
                  <a:latin typeface="Montserrat" panose="00000500000000000000" pitchFamily="2" charset="0"/>
                </a:rPr>
                <a:t>Au sein de la plateforme Colis (PFC), l’agent de traitement mono-colis traite les flux de colis conformément aux </a:t>
              </a:r>
              <a:r>
                <a:rPr lang="fr-FR" sz="2500" kern="0" dirty="0" err="1">
                  <a:solidFill>
                    <a:srgbClr val="000000">
                      <a:hueOff val="0"/>
                      <a:satOff val="0"/>
                      <a:lumOff val="0"/>
                      <a:alphaOff val="0"/>
                    </a:srgbClr>
                  </a:solidFill>
                  <a:latin typeface="Montserrat" panose="00000500000000000000" pitchFamily="2" charset="0"/>
                </a:rPr>
                <a:t>process</a:t>
              </a:r>
              <a:r>
                <a:rPr lang="fr-FR" sz="2500" kern="0" dirty="0">
                  <a:solidFill>
                    <a:srgbClr val="000000">
                      <a:hueOff val="0"/>
                      <a:satOff val="0"/>
                      <a:lumOff val="0"/>
                      <a:alphaOff val="0"/>
                    </a:srgbClr>
                  </a:solidFill>
                  <a:latin typeface="Montserrat" panose="00000500000000000000" pitchFamily="2" charset="0"/>
                </a:rPr>
                <a:t> définis, dans l’objectif de respecter les engagements de La Poste en termes de délai, de qualité et d’intégrité des produits. Ses missions :</a:t>
              </a:r>
            </a:p>
            <a:p>
              <a:pPr marL="171450" lvl="1" indent="-171450" defTabSz="1066800" fontAlgn="base">
                <a:lnSpc>
                  <a:spcPct val="120000"/>
                </a:lnSpc>
                <a:spcBef>
                  <a:spcPts val="300"/>
                </a:spcBef>
                <a:buFont typeface="Arial" panose="020B0604020202020204" pitchFamily="34" charset="0"/>
                <a:buChar char="•"/>
                <a:defRPr/>
              </a:pPr>
              <a:r>
                <a:rPr lang="fr-FR" sz="2500" kern="0" dirty="0">
                  <a:solidFill>
                    <a:srgbClr val="000000">
                      <a:hueOff val="0"/>
                      <a:satOff val="0"/>
                      <a:lumOff val="0"/>
                      <a:alphaOff val="0"/>
                    </a:srgbClr>
                  </a:solidFill>
                  <a:latin typeface="Montserrat" panose="00000500000000000000" pitchFamily="2" charset="0"/>
                </a:rPr>
                <a:t>gérer les flux et produits en application des procédures.</a:t>
              </a:r>
            </a:p>
            <a:p>
              <a:pPr marL="171450" lvl="1" indent="-171450" defTabSz="1066800" fontAlgn="base">
                <a:lnSpc>
                  <a:spcPct val="120000"/>
                </a:lnSpc>
                <a:spcBef>
                  <a:spcPts val="300"/>
                </a:spcBef>
                <a:buFont typeface="Arial" panose="020B0604020202020204" pitchFamily="34" charset="0"/>
                <a:buChar char="•"/>
                <a:defRPr/>
              </a:pPr>
              <a:r>
                <a:rPr lang="fr-FR" sz="2500" kern="0" dirty="0">
                  <a:solidFill>
                    <a:srgbClr val="000000">
                      <a:hueOff val="0"/>
                      <a:satOff val="0"/>
                      <a:lumOff val="0"/>
                      <a:alphaOff val="0"/>
                    </a:srgbClr>
                  </a:solidFill>
                  <a:latin typeface="Montserrat" panose="00000500000000000000" pitchFamily="2" charset="0"/>
                </a:rPr>
                <a:t>participer à la préparation (matériel, environnement) et au rangement de son chantier.</a:t>
              </a:r>
            </a:p>
            <a:p>
              <a:pPr marL="171450" lvl="1" indent="-171450" defTabSz="1066800" fontAlgn="base">
                <a:lnSpc>
                  <a:spcPct val="120000"/>
                </a:lnSpc>
                <a:spcBef>
                  <a:spcPts val="300"/>
                </a:spcBef>
                <a:buFont typeface="Arial" panose="020B0604020202020204" pitchFamily="34" charset="0"/>
                <a:buChar char="•"/>
                <a:defRPr/>
              </a:pPr>
              <a:r>
                <a:rPr lang="fr-FR" sz="2500" kern="0" dirty="0">
                  <a:solidFill>
                    <a:srgbClr val="000000">
                      <a:hueOff val="0"/>
                      <a:satOff val="0"/>
                      <a:lumOff val="0"/>
                      <a:alphaOff val="0"/>
                    </a:srgbClr>
                  </a:solidFill>
                  <a:latin typeface="Montserrat" panose="00000500000000000000" pitchFamily="2" charset="0"/>
                </a:rPr>
                <a:t>gérer en permanence les flux et les colis en application des procédures et des directives qui sont données par le responsable d’équipe.</a:t>
              </a:r>
            </a:p>
            <a:p>
              <a:pPr marL="171450" lvl="1" indent="-171450" defTabSz="1066800" fontAlgn="base">
                <a:lnSpc>
                  <a:spcPct val="120000"/>
                </a:lnSpc>
                <a:spcBef>
                  <a:spcPts val="300"/>
                </a:spcBef>
                <a:buFont typeface="Arial" panose="020B0604020202020204" pitchFamily="34" charset="0"/>
                <a:buChar char="•"/>
                <a:defRPr/>
              </a:pPr>
              <a:r>
                <a:rPr lang="fr-FR" sz="2500" kern="0" dirty="0">
                  <a:solidFill>
                    <a:srgbClr val="000000">
                      <a:hueOff val="0"/>
                      <a:satOff val="0"/>
                      <a:lumOff val="0"/>
                      <a:alphaOff val="0"/>
                    </a:srgbClr>
                  </a:solidFill>
                  <a:latin typeface="Montserrat" panose="00000500000000000000" pitchFamily="2" charset="0"/>
                </a:rPr>
                <a:t>préserver la Santé et sécurité au travail.</a:t>
              </a:r>
            </a:p>
            <a:p>
              <a:pPr marL="171450" lvl="1" indent="-171450" defTabSz="1066800" fontAlgn="base">
                <a:lnSpc>
                  <a:spcPct val="120000"/>
                </a:lnSpc>
                <a:spcBef>
                  <a:spcPts val="300"/>
                </a:spcBef>
                <a:buFont typeface="Arial" panose="020B0604020202020204" pitchFamily="34" charset="0"/>
                <a:buChar char="•"/>
                <a:defRPr/>
              </a:pPr>
              <a:r>
                <a:rPr lang="fr-FR" sz="2500" kern="0" dirty="0">
                  <a:solidFill>
                    <a:srgbClr val="000000">
                      <a:hueOff val="0"/>
                      <a:satOff val="0"/>
                      <a:lumOff val="0"/>
                      <a:alphaOff val="0"/>
                    </a:srgbClr>
                  </a:solidFill>
                  <a:latin typeface="Montserrat" panose="00000500000000000000" pitchFamily="2" charset="0"/>
                </a:rPr>
                <a:t>être force de proposition pour améliorer son activité et celle de son équipe.</a:t>
              </a:r>
            </a:p>
            <a:p>
              <a:pPr marL="171450" lvl="1" indent="-171450" defTabSz="1066800" fontAlgn="base">
                <a:lnSpc>
                  <a:spcPct val="120000"/>
                </a:lnSpc>
                <a:spcBef>
                  <a:spcPts val="300"/>
                </a:spcBef>
                <a:buFont typeface="Arial" panose="020B0604020202020204" pitchFamily="34" charset="0"/>
                <a:buChar char="•"/>
                <a:defRPr/>
              </a:pPr>
              <a:r>
                <a:rPr lang="fr-FR" sz="2500" kern="0" dirty="0">
                  <a:solidFill>
                    <a:srgbClr val="000000">
                      <a:hueOff val="0"/>
                      <a:satOff val="0"/>
                      <a:lumOff val="0"/>
                      <a:alphaOff val="0"/>
                    </a:srgbClr>
                  </a:solidFill>
                  <a:latin typeface="Montserrat" panose="00000500000000000000" pitchFamily="2" charset="0"/>
                </a:rPr>
                <a:t>entretenir son poste de travail.</a:t>
              </a:r>
            </a:p>
            <a:p>
              <a:pPr marL="0" lvl="1" defTabSz="1066800" fontAlgn="base">
                <a:lnSpc>
                  <a:spcPct val="90000"/>
                </a:lnSpc>
                <a:spcBef>
                  <a:spcPts val="600"/>
                </a:spcBef>
                <a:defRPr/>
              </a:pPr>
              <a:r>
                <a:rPr lang="fr-FR" kern="0" dirty="0">
                  <a:solidFill>
                    <a:srgbClr val="000000">
                      <a:hueOff val="0"/>
                      <a:satOff val="0"/>
                      <a:lumOff val="0"/>
                      <a:alphaOff val="0"/>
                    </a:srgbClr>
                  </a:solidFill>
                  <a:latin typeface="Montserrat" panose="00000500000000000000" pitchFamily="2" charset="0"/>
                </a:rPr>
                <a:t>Consulter les fiches de poste :</a:t>
              </a:r>
            </a:p>
            <a:p>
              <a:pPr marL="0" lvl="1" defTabSz="1066800" fontAlgn="base">
                <a:lnSpc>
                  <a:spcPct val="120000"/>
                </a:lnSpc>
                <a:defRPr/>
              </a:pPr>
              <a:r>
                <a:rPr lang="fr-FR" kern="0" dirty="0">
                  <a:solidFill>
                    <a:srgbClr val="000000">
                      <a:hueOff val="0"/>
                      <a:satOff val="0"/>
                      <a:lumOff val="0"/>
                      <a:alphaOff val="0"/>
                    </a:srgbClr>
                  </a:solidFill>
                  <a:latin typeface="Montserrat" panose="00000500000000000000" pitchFamily="2" charset="0"/>
                </a:rPr>
                <a:t>Niveau 1.2 : </a:t>
              </a:r>
              <a:r>
                <a:rPr lang="fr-FR" kern="0" dirty="0">
                  <a:solidFill>
                    <a:srgbClr val="000000">
                      <a:hueOff val="0"/>
                      <a:satOff val="0"/>
                      <a:lumOff val="0"/>
                      <a:alphaOff val="0"/>
                    </a:srgbClr>
                  </a:solidFill>
                  <a:latin typeface="Montserrat" panose="00000500000000000000" pitchFamily="2" charset="0"/>
                  <a:hlinkClick r:id="rId3"/>
                </a:rPr>
                <a:t>https://www.rh.laposte.fr/fiche-fonction/agent-de-traitement-colis-en-pfc-i2-hf</a:t>
              </a:r>
              <a:r>
                <a:rPr lang="fr-FR" kern="0" dirty="0">
                  <a:solidFill>
                    <a:srgbClr val="000000">
                      <a:hueOff val="0"/>
                      <a:satOff val="0"/>
                      <a:lumOff val="0"/>
                      <a:alphaOff val="0"/>
                    </a:srgbClr>
                  </a:solidFill>
                  <a:latin typeface="Montserrat" panose="00000500000000000000" pitchFamily="2" charset="0"/>
                </a:rPr>
                <a:t> </a:t>
              </a:r>
            </a:p>
            <a:p>
              <a:pPr marL="0" lvl="1" defTabSz="1066800" fontAlgn="base">
                <a:lnSpc>
                  <a:spcPct val="120000"/>
                </a:lnSpc>
                <a:defRPr/>
              </a:pPr>
              <a:r>
                <a:rPr lang="fr-FR" kern="0" dirty="0">
                  <a:solidFill>
                    <a:srgbClr val="000000">
                      <a:hueOff val="0"/>
                      <a:satOff val="0"/>
                      <a:lumOff val="0"/>
                      <a:alphaOff val="0"/>
                    </a:srgbClr>
                  </a:solidFill>
                  <a:latin typeface="Montserrat" panose="00000500000000000000" pitchFamily="2" charset="0"/>
                </a:rPr>
                <a:t>Niveau confirmé 1.3 : </a:t>
              </a:r>
              <a:r>
                <a:rPr lang="fr-FR" kern="0" dirty="0">
                  <a:solidFill>
                    <a:srgbClr val="000000">
                      <a:hueOff val="0"/>
                      <a:satOff val="0"/>
                      <a:lumOff val="0"/>
                      <a:alphaOff val="0"/>
                    </a:srgbClr>
                  </a:solidFill>
                  <a:latin typeface="Montserrat" panose="00000500000000000000" pitchFamily="2" charset="0"/>
                  <a:hlinkClick r:id="rId4"/>
                </a:rPr>
                <a:t>https://www.rh.laposte.fr/fiche-fonction/atm-confirme-i3-hf</a:t>
              </a:r>
              <a:r>
                <a:rPr lang="fr-FR" kern="0" dirty="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5"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Souci de la précision rigueur</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Prise d'initiative</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Autonomie / confiance en soi</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Adaptabilité</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Recherche du résultat et de la performance</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Coopération entraide</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6"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Irène a été agent de traitement mono-colis à la </a:t>
              </a:r>
            </a:p>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PFC de Mer :</a:t>
              </a:r>
            </a:p>
            <a:p>
              <a:pPr marL="0" lvl="1" defTabSz="1066800" fontAlgn="base">
                <a:lnSpc>
                  <a:spcPct val="90000"/>
                </a:lnSpc>
                <a:spcBef>
                  <a:spcPts val="600"/>
                </a:spcBef>
                <a:defRPr/>
              </a:pPr>
              <a:r>
                <a:rPr lang="fr-FR" sz="870" kern="0" dirty="0">
                  <a:solidFill>
                    <a:srgbClr val="000000">
                      <a:hueOff val="0"/>
                      <a:satOff val="0"/>
                      <a:lumOff val="0"/>
                      <a:alphaOff val="0"/>
                    </a:srgbClr>
                  </a:solidFill>
                  <a:latin typeface="Montserrat" panose="00000500000000000000" pitchFamily="2" charset="0"/>
                </a:rPr>
                <a:t>« Pour commencer, les colis arrivent par camion : on décharge les CP (chariots) et les colis arrivés en vrac et ce, à la main. On les passe dans des basculeurs qui les amènent sur des tapis roulants. Ensuite, il faut positionner correctement le colis pour que l’étiquette soit lue par le scanner et qu’il soit acheminé vers la bonne destination. Le colis tombe automatiquement dans le bon chariot ou remorque. Quand les chariots sont pleins, on les déplace sur le quai Départ afin qu’ils soient chargés dans les bonnes remorques pour partir. Il existe également un service Réfection où on refait les emballages qui sont endommagés. Au cours d’une journée, on alterne les tâches toutes les 2h environ.</a:t>
              </a:r>
            </a:p>
            <a:p>
              <a:pPr marL="0" lvl="1" defTabSz="1066800" fontAlgn="base">
                <a:lnSpc>
                  <a:spcPct val="90000"/>
                </a:lnSpc>
                <a:spcBef>
                  <a:spcPts val="600"/>
                </a:spcBef>
                <a:defRPr/>
              </a:pPr>
              <a:r>
                <a:rPr lang="fr-FR" sz="870" kern="0" dirty="0">
                  <a:solidFill>
                    <a:srgbClr val="000000">
                      <a:hueOff val="0"/>
                      <a:satOff val="0"/>
                      <a:lumOff val="0"/>
                      <a:alphaOff val="0"/>
                    </a:srgbClr>
                  </a:solidFill>
                  <a:latin typeface="Montserrat" panose="00000500000000000000" pitchFamily="2" charset="0"/>
                </a:rPr>
                <a:t>Mon rôle, c’est que le colis soit livré en temps et en heure et en bon état pour le client ! Quand je vois la mention « fragile » sur un colis, j’y fais attention.</a:t>
              </a:r>
            </a:p>
            <a:p>
              <a:pPr marL="0" lvl="1" defTabSz="1066800" fontAlgn="base">
                <a:lnSpc>
                  <a:spcPct val="90000"/>
                </a:lnSpc>
                <a:spcBef>
                  <a:spcPts val="600"/>
                </a:spcBef>
                <a:defRPr/>
              </a:pPr>
              <a:r>
                <a:rPr lang="fr-FR" sz="870" kern="0" dirty="0">
                  <a:solidFill>
                    <a:srgbClr val="000000">
                      <a:hueOff val="0"/>
                      <a:satOff val="0"/>
                      <a:lumOff val="0"/>
                      <a:alphaOff val="0"/>
                    </a:srgbClr>
                  </a:solidFill>
                  <a:latin typeface="Montserrat" panose="00000500000000000000" pitchFamily="2" charset="0"/>
                </a:rPr>
                <a:t>Il faut avant tout aimer le travail en équipe car on est le maillon d’une chaine, avoir une bonne communication (une erreur peut arriver comme un chariot mal étiqueté), être réactif pour limiter l’impact sur la qualité et les délais de livraison. Etre rigoureux et anticiper permet par exemple d’isoler un colis mal emballé qui peut être dangereux. Ça reste un métier physique, on est vigilant en matière de prévention et de postures. »</a:t>
              </a:r>
            </a:p>
            <a:p>
              <a:pPr marL="0" lvl="1" defTabSz="1066800" fontAlgn="base">
                <a:lnSpc>
                  <a:spcPct val="90000"/>
                </a:lnSpc>
                <a:spcBef>
                  <a:spcPts val="600"/>
                </a:spcBef>
                <a:defRPr/>
              </a:pPr>
              <a:r>
                <a:rPr lang="fr-FR" sz="870" kern="0" dirty="0">
                  <a:solidFill>
                    <a:srgbClr val="000000">
                      <a:hueOff val="0"/>
                      <a:satOff val="0"/>
                      <a:lumOff val="0"/>
                      <a:alphaOff val="0"/>
                    </a:srgbClr>
                  </a:solidFill>
                  <a:latin typeface="Montserrat" panose="00000500000000000000" pitchFamily="2" charset="0"/>
                </a:rPr>
                <a:t>Irène est une ambassadrice de ce métier et peut être contactée par l’intermédiaire de l’EMRG.</a:t>
              </a:r>
              <a:endParaRPr kumimoji="0" lang="fr-FR" sz="87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118</a:t>
              </a:r>
            </a:p>
          </p:txBody>
        </p:sp>
      </p:grpSp>
      <p:sp>
        <p:nvSpPr>
          <p:cNvPr id="38" name="Ellipse 37"/>
          <p:cNvSpPr/>
          <p:nvPr/>
        </p:nvSpPr>
        <p:spPr bwMode="auto">
          <a:xfrm>
            <a:off x="5857413" y="4917789"/>
            <a:ext cx="432000" cy="431999"/>
          </a:xfrm>
          <a:prstGeom prst="ellipse">
            <a:avLst/>
          </a:prstGeom>
          <a:blipFill>
            <a:blip r:embed="rId6"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fontScale="92500"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Diversité des tâches</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équipe / entraide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Cycle de travail : 1 journée de repos / semaine selon le planning et 1 samedi sur 3,</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Horaires fixes</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équipe fixe (matin / après-midi ou nuit)</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intérieur </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Restauration et parking sur place</a:t>
              </a:r>
            </a:p>
            <a:p>
              <a:pPr marL="171450" lvl="1" indent="-171450" defTabSz="1066800" fontAlgn="base">
                <a:lnSpc>
                  <a:spcPct val="90000"/>
                </a:lnSpc>
                <a:spcBef>
                  <a:spcPct val="0"/>
                </a:spcBef>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a:p>
              <a:pPr marL="171450" lvl="1" indent="-171450" defTabSz="1066800" fontAlgn="base">
                <a:lnSpc>
                  <a:spcPct val="90000"/>
                </a:lnSpc>
                <a:spcBef>
                  <a:spcPct val="0"/>
                </a:spcBef>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6" name="Imag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32176" y="5006084"/>
            <a:ext cx="629792" cy="788525"/>
          </a:xfrm>
          <a:prstGeom prst="rect">
            <a:avLst/>
          </a:prstGeom>
        </p:spPr>
      </p:pic>
      <p:sp>
        <p:nvSpPr>
          <p:cNvPr id="50" name="Rectangle avec flèche vers le haut 49">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191008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préambule</a:t>
            </a:r>
            <a:endParaRPr lang="fr-FR"/>
          </a:p>
        </p:txBody>
      </p:sp>
      <p:sp>
        <p:nvSpPr>
          <p:cNvPr id="3" name="Espace réservé du contenu 2"/>
          <p:cNvSpPr>
            <a:spLocks noGrp="1"/>
          </p:cNvSpPr>
          <p:nvPr>
            <p:ph idx="1"/>
          </p:nvPr>
        </p:nvSpPr>
        <p:spPr>
          <a:xfrm>
            <a:off x="471489" y="1591056"/>
            <a:ext cx="5915025" cy="7331224"/>
          </a:xfrm>
        </p:spPr>
        <p:txBody>
          <a:bodyPr>
            <a:normAutofit/>
          </a:bodyPr>
          <a:lstStyle/>
          <a:p>
            <a:pPr marL="0" indent="0">
              <a:lnSpc>
                <a:spcPct val="100000"/>
              </a:lnSpc>
              <a:spcBef>
                <a:spcPts val="0"/>
              </a:spcBef>
              <a:buNone/>
            </a:pPr>
            <a:r>
              <a:rPr lang="fr-FR" sz="1000" dirty="0">
                <a:latin typeface="Montserrat" panose="00000500000000000000" pitchFamily="2" charset="0"/>
              </a:rPr>
              <a:t>Le book des métiers recruteurs s’adresse aux collaborateurs du Groupe La Poste, ses Branches et ses filiales, aux managers et aux acteurs de l'évolution professionnelle.</a:t>
            </a: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r>
              <a:rPr lang="fr-FR" sz="1000" dirty="0">
                <a:latin typeface="Montserrat" panose="00000500000000000000" pitchFamily="2" charset="0"/>
              </a:rPr>
              <a:t>Il s’intègre dans une démarche globale de mise en avant et de communication des besoins prioritaires de l’entreprise en matière de recrutement, au regard de la Gestion des emplois et des parcours professionnels (GEPP). </a:t>
            </a: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r>
              <a:rPr lang="fr-FR" sz="1000" dirty="0">
                <a:latin typeface="Montserrat" panose="00000500000000000000" pitchFamily="2" charset="0"/>
              </a:rPr>
              <a:t>Il s’agit de porter de l’information sur ces besoins en territoire, en région Centre - Val de Loire, à la connaissance des postiers de manière plus lisible. L’objectif est de susciter et de guider les projets professionnels des collaborateurs vers des fonctions à enjeu fort et pour lesquelles des besoins récurrents de recrutement sont identifiés. </a:t>
            </a: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r>
              <a:rPr lang="fr-FR" sz="1000" dirty="0">
                <a:latin typeface="Montserrat" panose="00000500000000000000" pitchFamily="2" charset="0"/>
              </a:rPr>
              <a:t>Chaque métier est présenté sous forme d’une fiche synthétique regroupant les rubriques suivantes : </a:t>
            </a:r>
          </a:p>
          <a:p>
            <a:pPr>
              <a:lnSpc>
                <a:spcPct val="100000"/>
              </a:lnSpc>
              <a:spcBef>
                <a:spcPts val="0"/>
              </a:spcBef>
              <a:buFontTx/>
              <a:buChar char="-"/>
            </a:pPr>
            <a:r>
              <a:rPr lang="fr-FR" sz="1000" dirty="0">
                <a:latin typeface="Montserrat" panose="00000500000000000000" pitchFamily="2" charset="0"/>
              </a:rPr>
              <a:t>Le profil attendu</a:t>
            </a:r>
          </a:p>
          <a:p>
            <a:pPr>
              <a:lnSpc>
                <a:spcPct val="100000"/>
              </a:lnSpc>
              <a:spcBef>
                <a:spcPts val="0"/>
              </a:spcBef>
              <a:buFontTx/>
              <a:buChar char="-"/>
            </a:pPr>
            <a:r>
              <a:rPr lang="fr-FR" sz="1000" dirty="0">
                <a:latin typeface="Montserrat" panose="00000500000000000000" pitchFamily="2" charset="0"/>
              </a:rPr>
              <a:t>Les compétences recherchées</a:t>
            </a:r>
          </a:p>
          <a:p>
            <a:pPr>
              <a:lnSpc>
                <a:spcPct val="100000"/>
              </a:lnSpc>
              <a:spcBef>
                <a:spcPts val="0"/>
              </a:spcBef>
              <a:buFontTx/>
              <a:buChar char="-"/>
            </a:pPr>
            <a:r>
              <a:rPr lang="fr-FR" sz="1000" dirty="0">
                <a:latin typeface="Montserrat" panose="00000500000000000000" pitchFamily="2" charset="0"/>
              </a:rPr>
              <a:t>Les missions du poste avec le lien vers la fiche de poste sur M@RH</a:t>
            </a:r>
          </a:p>
          <a:p>
            <a:pPr>
              <a:lnSpc>
                <a:spcPct val="100000"/>
              </a:lnSpc>
              <a:spcBef>
                <a:spcPts val="0"/>
              </a:spcBef>
              <a:buFontTx/>
              <a:buChar char="-"/>
            </a:pPr>
            <a:r>
              <a:rPr lang="fr-FR" sz="1000" dirty="0">
                <a:latin typeface="Montserrat" panose="00000500000000000000" pitchFamily="2" charset="0"/>
              </a:rPr>
              <a:t>Un témoignage</a:t>
            </a:r>
          </a:p>
          <a:p>
            <a:pPr>
              <a:lnSpc>
                <a:spcPct val="100000"/>
              </a:lnSpc>
              <a:spcBef>
                <a:spcPts val="0"/>
              </a:spcBef>
              <a:buFontTx/>
              <a:buChar char="-"/>
            </a:pPr>
            <a:r>
              <a:rPr lang="fr-FR" sz="1000" dirty="0">
                <a:latin typeface="Montserrat" panose="00000500000000000000" pitchFamily="2" charset="0"/>
              </a:rPr>
              <a:t>Une cartographie indiquant les effectifs dans la région et par département ainsi que les besoins de recrutement par département s’ils sont déjà connus (les départements recruteurs apparaissent en vert, ceux qui ne recrutent pas en rouge)</a:t>
            </a:r>
          </a:p>
          <a:p>
            <a:pPr>
              <a:lnSpc>
                <a:spcPct val="100000"/>
              </a:lnSpc>
              <a:spcBef>
                <a:spcPts val="0"/>
              </a:spcBef>
              <a:buFontTx/>
              <a:buChar char="-"/>
            </a:pPr>
            <a:r>
              <a:rPr lang="fr-FR" sz="1000" dirty="0">
                <a:latin typeface="Montserrat" panose="00000500000000000000" pitchFamily="2" charset="0"/>
              </a:rPr>
              <a:t>Les + à savoir, autrement dit les avantages du métier</a:t>
            </a: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a:lnSpc>
                <a:spcPct val="100000"/>
              </a:lnSpc>
              <a:spcBef>
                <a:spcPts val="0"/>
              </a:spcBef>
              <a:buFontTx/>
              <a:buChar char="-"/>
            </a:pPr>
            <a:endParaRPr lang="fr-FR" sz="1000" dirty="0">
              <a:latin typeface="Montserrat" panose="00000500000000000000" pitchFamily="2" charset="0"/>
            </a:endParaRP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endParaRPr lang="fr-FR" sz="1000" dirty="0">
              <a:latin typeface="Montserrat" panose="00000500000000000000" pitchFamily="2" charset="0"/>
            </a:endParaRPr>
          </a:p>
          <a:p>
            <a:pPr marL="0" indent="0">
              <a:lnSpc>
                <a:spcPct val="100000"/>
              </a:lnSpc>
              <a:spcBef>
                <a:spcPts val="0"/>
              </a:spcBef>
              <a:buNone/>
            </a:pPr>
            <a:r>
              <a:rPr lang="fr-FR" sz="900" dirty="0">
                <a:latin typeface="Montserrat" panose="00000500000000000000" pitchFamily="2" charset="0"/>
              </a:rPr>
              <a:t>Pour nous contacter : </a:t>
            </a:r>
          </a:p>
          <a:p>
            <a:pPr marL="0" indent="0">
              <a:lnSpc>
                <a:spcPct val="100000"/>
              </a:lnSpc>
              <a:spcBef>
                <a:spcPts val="0"/>
              </a:spcBef>
              <a:buNone/>
            </a:pPr>
            <a:r>
              <a:rPr lang="fr-FR" sz="900" dirty="0">
                <a:latin typeface="Montserrat" panose="00000500000000000000" pitchFamily="2" charset="0"/>
              </a:rPr>
              <a:t>EMRG Centre-Val de Loire</a:t>
            </a:r>
          </a:p>
          <a:p>
            <a:pPr marL="0" indent="0">
              <a:lnSpc>
                <a:spcPct val="100000"/>
              </a:lnSpc>
              <a:spcBef>
                <a:spcPts val="0"/>
              </a:spcBef>
              <a:buNone/>
            </a:pPr>
            <a:r>
              <a:rPr lang="fr-FR" sz="900" dirty="0">
                <a:latin typeface="Montserrat" panose="00000500000000000000" pitchFamily="2" charset="0"/>
                <a:hlinkClick r:id="rId2"/>
              </a:rPr>
              <a:t>emrgcentrevaldeloire@laposte.fr</a:t>
            </a:r>
            <a:r>
              <a:rPr lang="fr-FR" sz="900" dirty="0">
                <a:latin typeface="Montserrat" panose="00000500000000000000" pitchFamily="2" charset="0"/>
              </a:rPr>
              <a:t> </a:t>
            </a:r>
          </a:p>
          <a:p>
            <a:pPr marL="0" indent="0">
              <a:lnSpc>
                <a:spcPct val="100000"/>
              </a:lnSpc>
              <a:spcBef>
                <a:spcPts val="0"/>
              </a:spcBef>
              <a:buNone/>
            </a:pPr>
            <a:endParaRPr lang="fr-FR" sz="900" dirty="0">
              <a:latin typeface="Montserrat" panose="00000500000000000000" pitchFamily="2" charset="0"/>
            </a:endParaRPr>
          </a:p>
          <a:p>
            <a:pPr marL="0" indent="0">
              <a:lnSpc>
                <a:spcPct val="100000"/>
              </a:lnSpc>
              <a:spcBef>
                <a:spcPts val="0"/>
              </a:spcBef>
              <a:buNone/>
            </a:pPr>
            <a:r>
              <a:rPr lang="fr-FR" sz="900" dirty="0">
                <a:latin typeface="Montserrat" panose="00000500000000000000" pitchFamily="2" charset="0"/>
              </a:rPr>
              <a:t>Retrouvez toutes nos actualités sur :</a:t>
            </a:r>
          </a:p>
          <a:p>
            <a:pPr marL="0" indent="0">
              <a:lnSpc>
                <a:spcPct val="100000"/>
              </a:lnSpc>
              <a:spcBef>
                <a:spcPts val="0"/>
              </a:spcBef>
              <a:buNone/>
            </a:pPr>
            <a:r>
              <a:rPr lang="fr-FR" sz="900" dirty="0">
                <a:latin typeface="Montserrat" panose="00000500000000000000" pitchFamily="2" charset="0"/>
                <a:hlinkClick r:id="rId3"/>
              </a:rPr>
              <a:t>https://www.rh.laposte.fr/emrg-centre-val-de-loire</a:t>
            </a:r>
            <a:r>
              <a:rPr lang="fr-FR" sz="900" dirty="0">
                <a:latin typeface="Montserrat" panose="00000500000000000000" pitchFamily="2" charset="0"/>
              </a:rPr>
              <a:t> </a:t>
            </a:r>
          </a:p>
          <a:p>
            <a:pPr marL="0" indent="0">
              <a:lnSpc>
                <a:spcPct val="100000"/>
              </a:lnSpc>
              <a:spcBef>
                <a:spcPts val="0"/>
              </a:spcBef>
              <a:buNone/>
            </a:pPr>
            <a:endParaRPr lang="fr-FR" sz="900" dirty="0">
              <a:latin typeface="Montserrat" panose="00000500000000000000" pitchFamily="2" charset="0"/>
            </a:endParaRPr>
          </a:p>
          <a:p>
            <a:pPr marL="0" indent="0">
              <a:lnSpc>
                <a:spcPct val="100000"/>
              </a:lnSpc>
              <a:spcBef>
                <a:spcPts val="0"/>
              </a:spcBef>
              <a:buNone/>
            </a:pPr>
            <a:r>
              <a:rPr lang="fr-FR" sz="900" dirty="0">
                <a:latin typeface="Montserrat" panose="00000500000000000000" pitchFamily="2" charset="0"/>
              </a:rPr>
              <a:t>Pour retrouver les offres sur la Bourse d’emploi :</a:t>
            </a:r>
          </a:p>
          <a:p>
            <a:pPr marL="0" indent="0">
              <a:lnSpc>
                <a:spcPct val="100000"/>
              </a:lnSpc>
              <a:spcBef>
                <a:spcPts val="0"/>
              </a:spcBef>
              <a:buNone/>
            </a:pPr>
            <a:r>
              <a:rPr lang="fr-FR" sz="900" dirty="0">
                <a:latin typeface="Montserrat" panose="00000500000000000000" pitchFamily="2" charset="0"/>
                <a:hlinkClick r:id="rId4"/>
              </a:rPr>
              <a:t>https://legroupelaposte-boursemplois.profils.org/</a:t>
            </a:r>
            <a:endParaRPr lang="fr-FR" sz="900" dirty="0">
              <a:latin typeface="Montserrat" panose="00000500000000000000" pitchFamily="2" charset="0"/>
            </a:endParaRPr>
          </a:p>
        </p:txBody>
      </p:sp>
      <p:sp>
        <p:nvSpPr>
          <p:cNvPr id="5"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Tree>
    <p:extLst>
      <p:ext uri="{BB962C8B-B14F-4D97-AF65-F5344CB8AC3E}">
        <p14:creationId xmlns:p14="http://schemas.microsoft.com/office/powerpoint/2010/main" val="1609503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AGENT DE PRODUCTION</a:t>
            </a:r>
            <a:endParaRPr lang="fr-FR"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1 à 2 – Branche Services-Courrier-Colis : Plateforme industrielle courrier</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r>
                <a:rPr lang="fr-FR" sz="900" dirty="0">
                  <a:latin typeface="Montserrat" panose="00000500000000000000" pitchFamily="2" charset="0"/>
                  <a:ea typeface="Verdana" panose="020B0604030504040204" pitchFamily="34" charset="0"/>
                  <a:cs typeface="Verdana" panose="020B0604030504040204" pitchFamily="34" charset="0"/>
                </a:rPr>
                <a:t>Vous appréciez le travail en équipe. Vous souhaitez être un maillon essentiel à la gestion et au traitement des flux.</a:t>
              </a:r>
            </a:p>
            <a:p>
              <a:pPr marL="0" marR="0" lvl="0" indent="0" defTabSz="914400" eaLnBrk="1" fontAlgn="base" latinLnBrk="0" hangingPunct="1">
                <a:lnSpc>
                  <a:spcPct val="90000"/>
                </a:lnSpc>
                <a:spcBef>
                  <a:spcPct val="0"/>
                </a:spcBef>
                <a:spcAft>
                  <a:spcPct val="0"/>
                </a:spcAft>
                <a:buClrTx/>
                <a:buSzTx/>
                <a:buFontTx/>
                <a:buNone/>
                <a:tabLst/>
                <a:defRPr/>
              </a:pPr>
              <a:endParaRPr kumimoji="0" lang="fr-FR" sz="14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a:bodyPr>
            <a:lstStyle/>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L’agent de production, en Plateforme Industrielle Courrier (PIC), réalise une activité principale de manutention. Il est en charge de plusieurs missions :</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Gérer les flux et animer un ou plusieurs chantiers, mécanisés ou non mécanisés.</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Organiser et piloter son activité avec efficacité</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Participer à l'amélioration de la qualité dans le cadre de ses activités.</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Participer à la préparation (matériel, environnement) et au rangement du chantier.</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Assurer le contrôle nécessaire à son activité.</a:t>
              </a:r>
            </a:p>
            <a:p>
              <a:pPr marL="0" lvl="1" defTabSz="1066800" fontAlgn="base">
                <a:lnSpc>
                  <a:spcPct val="90000"/>
                </a:lnSpc>
                <a:spcBef>
                  <a:spcPts val="600"/>
                </a:spcBef>
                <a:defRPr/>
              </a:pPr>
              <a:endParaRPr lang="fr-FR" sz="8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endParaRPr lang="fr-FR" sz="8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endParaRPr lang="fr-FR" sz="8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Consulter la fiche de poste : </a:t>
              </a:r>
              <a:r>
                <a:rPr lang="fr-FR" sz="800" dirty="0">
                  <a:latin typeface="Montserrat" panose="00000500000000000000" pitchFamily="2" charset="0"/>
                  <a:hlinkClick r:id="rId3"/>
                </a:rPr>
                <a:t>MAP-Agent de production I.2</a:t>
              </a:r>
              <a:endParaRPr lang="fr-FR" sz="800" kern="0" dirty="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client</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Rigueur</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équipe</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Connaissance règles d’hygiène et de sécurité</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Outils, bureautique, applicatifs et logiciels</a:t>
              </a:r>
            </a:p>
            <a:p>
              <a:pPr marL="171450" lvl="1" indent="-171450" defTabSz="1066800" fontAlgn="base">
                <a:lnSpc>
                  <a:spcPct val="90000"/>
                </a:lnSpc>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Nathalie, agent de production à la PIC de Sorigny :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J’ai exercé le métier d’esthéticienne pendant 25 ans puis j’ai réalisé une mobilité géographique et j’ai intégré la PIC en 2017.</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J’ai suivi une formation importante, principalement sur la manutention : gestes et posture. Il est important d’être attentif aux consignes de sécurité et de faire preuve de rigueur.</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Ce métier est accessible à tous, dès l’instant où on est en bonne forme physique car il y a beaucoup de manutention. Il s’agit d’emmener les caissettes de courrier, en structure, vers la bonne machine afin qu’il soit trié, pour les grands formats. Ensuite, en sortie de machine, je mets le courrier en caissette, puis sur structure que j’emmène au camion pour chargement. Une saisie des informations du courrier en partance est réalisée afin de permettre son suivi. Sur la journée, j’exerce 3 à 4 activités différentes de façon à varier mon quotidien.</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J’apprécie l’esprit d’équipe, l’ambiance, l’entraide des collaborateurs de la PIC. Et j’aime me savoir utile : mon travail permet aux facteurs de réaliser la distribution du courrier de façon optimale.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Nathalie est une des ambassadrices de ce métier, qui peut être contactée par l’intermédiaire de l’EMRG.</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187</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4" name="Freeform 186"/>
            <p:cNvSpPr>
              <a:spLocks/>
            </p:cNvSpPr>
            <p:nvPr/>
          </p:nvSpPr>
          <p:spPr bwMode="auto">
            <a:xfrm>
              <a:off x="971600" y="2426370"/>
              <a:ext cx="741509" cy="762948"/>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107</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80</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accent6">
                <a:lumMod val="60000"/>
                <a:lumOff val="40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10</a:t>
              </a: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576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d’équipe dans un très grand espace </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intérieur</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Restauration sur place avec terrasse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Site dans un espace arboré</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Parking à disposition</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Formateur et préventeur sur site</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3" name="Image 5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3457576" y="5002909"/>
            <a:ext cx="600708" cy="755717"/>
          </a:xfrm>
          <a:prstGeom prst="rect">
            <a:avLst/>
          </a:prstGeom>
          <a:ln>
            <a:noFill/>
          </a:ln>
          <a:extLst>
            <a:ext uri="{53640926-AAD7-44D8-BBD7-CCE9431645EC}">
              <a14:shadowObscured xmlns:a14="http://schemas.microsoft.com/office/drawing/2010/main"/>
            </a:ext>
          </a:extLst>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167942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PILOTE DE PRODUCTION TRAITEMENT</a:t>
            </a:r>
            <a:endParaRPr lang="fr-FR"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2 – Branche Services-Courrier-Colis : Plateforme industrielle courrier</a:t>
            </a:r>
          </a:p>
        </p:txBody>
      </p:sp>
      <p:grpSp>
        <p:nvGrpSpPr>
          <p:cNvPr id="88" name="Groupe 11"/>
          <p:cNvGrpSpPr>
            <a:grpSpLocks/>
          </p:cNvGrpSpPr>
          <p:nvPr/>
        </p:nvGrpSpPr>
        <p:grpSpPr bwMode="auto">
          <a:xfrm>
            <a:off x="468001" y="1541412"/>
            <a:ext cx="2208616" cy="1450679"/>
            <a:chOff x="4716320" y="1049484"/>
            <a:chExt cx="1955812" cy="1450697"/>
          </a:xfrm>
        </p:grpSpPr>
        <p:sp>
          <p:nvSpPr>
            <p:cNvPr id="95" name="Arrondir un rectangle avec un coin du même côté 94"/>
            <p:cNvSpPr/>
            <p:nvPr/>
          </p:nvSpPr>
          <p:spPr>
            <a:xfrm rot="10800000" flipV="1">
              <a:off x="4716320"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540000" rIns="36000" bIns="32400">
              <a:noAutofit/>
            </a:bodyPr>
            <a:lstStyle/>
            <a:p>
              <a:r>
                <a:rPr lang="fr-FR" sz="900" dirty="0">
                  <a:latin typeface="Montserrat" panose="00000500000000000000" pitchFamily="2" charset="0"/>
                  <a:ea typeface="Verdana" panose="020B0604030504040204" pitchFamily="34" charset="0"/>
                  <a:cs typeface="Verdana" panose="020B0604030504040204" pitchFamily="34" charset="0"/>
                </a:rPr>
                <a:t>Vous êtes rigoureux et organisé. Vous êtes polyvalent et savez mobiliser et coordonner une équipe. Vous êtes capable de porter des charges et de travailler debout. </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a:bodyPr>
            <a:lstStyle/>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Le Pilote de production, appui opérationnel du responsable d’équipe, assure le traitement et la gestion des flux. Ses missions : </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Garantir le respect des délais impartis</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Gérer et animer l’ensemble des chantiers de son périmètre</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Assurer le respect des standards et des process </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Garantir la qualité de service</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Prendre en charge l’accompagnement et la montée en compétence des nouveaux arrivants</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Réaliser des opérations de maintenance des machines</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Contribuer à la prévention des accidents</a:t>
              </a:r>
            </a:p>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Consulter la fiche de poste : </a:t>
              </a:r>
              <a:r>
                <a:rPr lang="fr-FR" sz="900" dirty="0">
                  <a:hlinkClick r:id="rId3"/>
                </a:rPr>
                <a:t>M@RH Pilote de production traitement -15081</a:t>
              </a:r>
              <a:endParaRPr lang="fr-FR" sz="900" dirty="0"/>
            </a:p>
            <a:p>
              <a:pPr marL="0" lvl="1" defTabSz="1066800" fontAlgn="base">
                <a:lnSpc>
                  <a:spcPct val="90000"/>
                </a:lnSpc>
                <a:spcBef>
                  <a:spcPts val="600"/>
                </a:spcBef>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Adaptabilité &amp; réactivité</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Rigueur</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Relationnel</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Capacité organisationnelle</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Capacité d’analyse</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Source de proposition</a:t>
              </a:r>
            </a:p>
            <a:p>
              <a:pPr marL="171450" lvl="1" indent="-171450" defTabSz="1066800" fontAlgn="base">
                <a:lnSpc>
                  <a:spcPct val="90000"/>
                </a:lnSpc>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Déborah, Pilote de production à la Plateforme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Industriel Courrier (PIC) de </a:t>
              </a:r>
              <a:r>
                <a:rPr lang="fr-FR" sz="900" kern="0" dirty="0" err="1">
                  <a:solidFill>
                    <a:srgbClr val="000000">
                      <a:hueOff val="0"/>
                      <a:satOff val="0"/>
                      <a:lumOff val="0"/>
                      <a:alphaOff val="0"/>
                    </a:srgbClr>
                  </a:solidFill>
                  <a:latin typeface="Montserrat" panose="00000500000000000000" pitchFamily="2" charset="0"/>
                </a:rPr>
                <a:t>Sorigny</a:t>
              </a:r>
              <a:r>
                <a:rPr lang="fr-FR" sz="900" kern="0" dirty="0">
                  <a:solidFill>
                    <a:srgbClr val="000000">
                      <a:hueOff val="0"/>
                      <a:satOff val="0"/>
                      <a:lumOff val="0"/>
                      <a:alphaOff val="0"/>
                    </a:srgbClr>
                  </a:solidFill>
                  <a:latin typeface="Montserrat" panose="00000500000000000000" pitchFamily="2" charset="0"/>
                </a:rPr>
                <a:t> :</a:t>
              </a:r>
            </a:p>
            <a:p>
              <a:pPr marL="0" lvl="1" defTabSz="1066800" fontAlgn="base">
                <a:lnSpc>
                  <a:spcPct val="90000"/>
                </a:lnSpc>
                <a:spcBef>
                  <a:spcPct val="0"/>
                </a:spcBef>
                <a:defRPr/>
              </a:pPr>
              <a:endParaRPr lang="fr-FR" sz="8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Je suis passée de la distribution à la préparation du courrier, en PIC, il y a 5 ans. J’ai alors suivi des formations successives sur les différentes machines. Actuellement, je suis pilote de production en début de cheminement (6h-13h). Le courrier arrive en caissette et mon rôle est de l’injecter dans une 1ère machine de tri, après un contrôle rigoureux. En effet, je détecte, très rapidement, les plis qui ne pourront pas passer (épaisseur, sens de la lettre, adresse non lisible, etc.). Cela implique d’être très réactive mais aussi de faire preuve de discernement, de capacité d’analyse et d’adaptabilité. En effet, en fonction des plis, j’ajuste, à partir du poste de pilotage, les paramètres de la machine. Je veille à sa propreté et à son bon fonctionnement. D’ailleurs, je suis en charge de son 1er niveau de maintenance. Je réalise aussi le tri manuel des objets encombrants et le flashage des objets suivis. </a:t>
              </a:r>
            </a:p>
            <a:p>
              <a:pPr marL="0" lvl="1" defTabSz="1066800" fontAlgn="base">
                <a:lnSpc>
                  <a:spcPct val="90000"/>
                </a:lnSpc>
                <a:spcBef>
                  <a:spcPct val="0"/>
                </a:spcBef>
                <a:defRPr/>
              </a:pPr>
              <a:endParaRPr lang="fr-FR" sz="8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J’aime beaucoup mon métier car il faut savoir prioriser et être toujours en alerte. </a:t>
              </a:r>
              <a:r>
                <a:rPr lang="fr-FR" sz="900" kern="0">
                  <a:solidFill>
                    <a:srgbClr val="000000">
                      <a:hueOff val="0"/>
                      <a:satOff val="0"/>
                      <a:lumOff val="0"/>
                      <a:alphaOff val="0"/>
                    </a:srgbClr>
                  </a:solidFill>
                  <a:latin typeface="Montserrat" panose="00000500000000000000" pitchFamily="2" charset="0"/>
                </a:rPr>
                <a:t>Je </a:t>
              </a:r>
              <a:r>
                <a:rPr lang="fr-FR" sz="900" kern="0" dirty="0">
                  <a:solidFill>
                    <a:srgbClr val="000000">
                      <a:hueOff val="0"/>
                      <a:satOff val="0"/>
                      <a:lumOff val="0"/>
                      <a:alphaOff val="0"/>
                    </a:srgbClr>
                  </a:solidFill>
                  <a:latin typeface="Montserrat" panose="00000500000000000000" pitchFamily="2" charset="0"/>
                </a:rPr>
                <a:t>suis très engagée et à la recherche de la performance. J’adore piloter les agents, je suis très à l’aise dans la répétition. Et j’aime beaucoup le triple engagement : l’intérêt du client expéditeur, du facteur et du client destinataire, à travers l’optimisation du tri. » </a:t>
              </a:r>
            </a:p>
            <a:p>
              <a:pPr marL="0" lvl="1" defTabSz="1066800" fontAlgn="base">
                <a:lnSpc>
                  <a:spcPct val="90000"/>
                </a:lnSpc>
                <a:spcBef>
                  <a:spcPct val="0"/>
                </a:spcBef>
                <a:defRPr/>
              </a:pPr>
              <a:endParaRPr lang="fr-FR" sz="8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Déborah est une des ambassadeurs de ce métier, qui peuvent être contactés par l’intermédiaire de l’EMRG.</a:t>
              </a: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144</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82</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a:latin typeface="Montserrat" panose="00000500000000000000" pitchFamily="2" charset="0"/>
                </a:rPr>
                <a:t>62</a:t>
              </a:r>
              <a:endParaRPr lang="fr-FR" sz="600" dirty="0">
                <a:latin typeface="Montserrat" panose="00000500000000000000" pitchFamily="2" charset="0"/>
              </a:endParaRP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10</a:t>
              </a: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504000" rIns="74536" bIns="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d’équipe dans un très grand espace </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Formateur et préventeur sur place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Restauration sur place avec terrasse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Site dans un espace arboré</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Vacation fixe (pas de débordement sur les horaires)</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0" name="Image 4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97504" y="5010150"/>
            <a:ext cx="656336" cy="809625"/>
          </a:xfrm>
          <a:prstGeom prst="rect">
            <a:avLst/>
          </a:prstGeom>
        </p:spPr>
      </p:pic>
      <p:sp>
        <p:nvSpPr>
          <p:cNvPr id="51" name="Rectangle avec flèche vers le haut 50">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68826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TECHNICIEN CONSEIL CONTROLE CLIENT (S3C)</a:t>
            </a:r>
            <a:endParaRPr lang="fr-FR"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2 – Branche Services-Courrier-Colis : Plateforme industrielle courrier</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r>
                <a:rPr lang="fr-FR" sz="900" dirty="0">
                  <a:latin typeface="Montserrat" panose="00000500000000000000" pitchFamily="2" charset="0"/>
                  <a:ea typeface="Verdana" panose="020B0604030504040204" pitchFamily="34" charset="0"/>
                  <a:cs typeface="Verdana" panose="020B0604030504040204" pitchFamily="34" charset="0"/>
                </a:rPr>
                <a:t>Vous aimez travaillez en équipe et vous avez le goût du contact client</a:t>
              </a:r>
            </a:p>
            <a:p>
              <a:r>
                <a:rPr lang="fr-FR" sz="900" dirty="0">
                  <a:latin typeface="Montserrat" panose="00000500000000000000" pitchFamily="2" charset="0"/>
                  <a:ea typeface="Verdana" panose="020B0604030504040204" pitchFamily="34" charset="0"/>
                  <a:cs typeface="Verdana" panose="020B0604030504040204" pitchFamily="34" charset="0"/>
                </a:rPr>
                <a:t>Rigoureux, vous maitrisez les outils informatiques.</a:t>
              </a:r>
            </a:p>
            <a:p>
              <a:pPr marL="0" marR="0" lvl="0" indent="0" defTabSz="914400" eaLnBrk="1" fontAlgn="base" latinLnBrk="0" hangingPunct="1">
                <a:lnSpc>
                  <a:spcPct val="90000"/>
                </a:lnSpc>
                <a:spcBef>
                  <a:spcPct val="0"/>
                </a:spcBef>
                <a:spcAft>
                  <a:spcPct val="0"/>
                </a:spcAft>
                <a:buClrTx/>
                <a:buSzTx/>
                <a:buFontTx/>
                <a:buNone/>
                <a:tabLst/>
                <a:defRPr/>
              </a:pPr>
              <a:endParaRPr kumimoji="0" lang="fr-FR" sz="14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504000" rIns="74535" bIns="108000" spcCol="1270">
              <a:normAutofit fontScale="25000" lnSpcReduction="20000"/>
            </a:bodyPr>
            <a:lstStyle/>
            <a:p>
              <a:pPr marL="0" lvl="1" defTabSz="1066800" fontAlgn="base">
                <a:lnSpc>
                  <a:spcPct val="120000"/>
                </a:lnSpc>
                <a:defRPr/>
              </a:pPr>
              <a:r>
                <a:rPr lang="fr-FR" sz="3600" kern="0" dirty="0">
                  <a:solidFill>
                    <a:srgbClr val="000000">
                      <a:hueOff val="0"/>
                      <a:satOff val="0"/>
                      <a:lumOff val="0"/>
                      <a:alphaOff val="0"/>
                    </a:srgbClr>
                  </a:solidFill>
                  <a:latin typeface="Montserrat" panose="00000500000000000000" pitchFamily="2" charset="0"/>
                </a:rPr>
                <a:t>Le Technicien S3C :</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réceptionne et contrôle les dépôts clients</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restitue l’information contractuelle au client </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prend en charge les dépôts et documents contractuels,</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vérifie les engagements contractuels et formalise les contrôles des dépôts constatés/ déclarés</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contrôle la qualification du produit et des conditions d'accès</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informe son responsable en cas d’anomalie constatée lors du contrôle et effectue le redressement éventuel</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évalue les besoins en conteneurisation des clients en fonction du trafic déposé en relation avec le gestionnaire de conteneurisation</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approvisionne la conteneurisation en fonction du trafic déposé</a:t>
              </a:r>
            </a:p>
            <a:p>
              <a:pPr marL="172800" indent="-172800" defTabSz="1066800" fontAlgn="base">
                <a:lnSpc>
                  <a:spcPct val="110000"/>
                </a:lnSpc>
                <a:buFont typeface="Arial" panose="020B0604020202020204" pitchFamily="34" charset="0"/>
                <a:buChar char="•"/>
                <a:defRPr/>
              </a:pPr>
              <a:r>
                <a:rPr lang="fr-FR" sz="3600" kern="0" dirty="0">
                  <a:solidFill>
                    <a:srgbClr val="000000">
                      <a:hueOff val="0"/>
                      <a:satOff val="0"/>
                      <a:lumOff val="0"/>
                      <a:alphaOff val="0"/>
                    </a:srgbClr>
                  </a:solidFill>
                  <a:latin typeface="Montserrat" panose="00000500000000000000" pitchFamily="2" charset="0"/>
                </a:rPr>
                <a:t>assure le dégagement des dépôts après contrôle vers le chantier et le traitement dans le respect des horaires prévus</a:t>
              </a:r>
            </a:p>
            <a:p>
              <a:pPr marL="0" lvl="1" defTabSz="1066800" fontAlgn="base">
                <a:lnSpc>
                  <a:spcPct val="110000"/>
                </a:lnSpc>
                <a:defRPr/>
              </a:pPr>
              <a:endParaRPr lang="fr-FR" sz="1900" kern="0" dirty="0">
                <a:solidFill>
                  <a:srgbClr val="000000">
                    <a:hueOff val="0"/>
                    <a:satOff val="0"/>
                    <a:lumOff val="0"/>
                    <a:alphaOff val="0"/>
                  </a:srgbClr>
                </a:solidFill>
                <a:latin typeface="Montserrat" panose="00000500000000000000" pitchFamily="2" charset="0"/>
              </a:endParaRPr>
            </a:p>
            <a:p>
              <a:pPr marL="0" lvl="1" defTabSz="1066800" fontAlgn="base">
                <a:lnSpc>
                  <a:spcPct val="110000"/>
                </a:lnSpc>
                <a:defRPr/>
              </a:pPr>
              <a:r>
                <a:rPr lang="fr-FR" sz="2400" kern="0" dirty="0">
                  <a:solidFill>
                    <a:srgbClr val="000000">
                      <a:hueOff val="0"/>
                      <a:satOff val="0"/>
                      <a:lumOff val="0"/>
                      <a:alphaOff val="0"/>
                    </a:srgbClr>
                  </a:solidFill>
                  <a:latin typeface="Montserrat" panose="00000500000000000000" pitchFamily="2" charset="0"/>
                </a:rPr>
                <a:t>Consulter la fiche de poste : </a:t>
              </a:r>
              <a:r>
                <a:rPr lang="fr-FR" sz="2400" kern="0" dirty="0">
                  <a:solidFill>
                    <a:srgbClr val="000000">
                      <a:hueOff val="0"/>
                      <a:satOff val="0"/>
                      <a:lumOff val="0"/>
                      <a:alphaOff val="0"/>
                    </a:srgbClr>
                  </a:solidFill>
                  <a:latin typeface="Montserrat" panose="00000500000000000000" pitchFamily="2" charset="0"/>
                  <a:hlinkClick r:id="rId3"/>
                </a:rPr>
                <a:t>MAP-technicien-conseil-</a:t>
              </a:r>
              <a:r>
                <a:rPr lang="fr-FR" sz="2400" kern="0" dirty="0" err="1">
                  <a:solidFill>
                    <a:srgbClr val="000000">
                      <a:hueOff val="0"/>
                      <a:satOff val="0"/>
                      <a:lumOff val="0"/>
                      <a:alphaOff val="0"/>
                    </a:srgbClr>
                  </a:solidFill>
                  <a:latin typeface="Montserrat" panose="00000500000000000000" pitchFamily="2" charset="0"/>
                  <a:hlinkClick r:id="rId3"/>
                </a:rPr>
                <a:t>controle</a:t>
              </a:r>
              <a:r>
                <a:rPr lang="fr-FR" sz="2400" kern="0" dirty="0">
                  <a:solidFill>
                    <a:srgbClr val="000000">
                      <a:hueOff val="0"/>
                      <a:satOff val="0"/>
                      <a:lumOff val="0"/>
                      <a:alphaOff val="0"/>
                    </a:srgbClr>
                  </a:solidFill>
                  <a:latin typeface="Montserrat" panose="00000500000000000000" pitchFamily="2" charset="0"/>
                  <a:hlinkClick r:id="rId3"/>
                </a:rPr>
                <a:t>-client-</a:t>
              </a:r>
              <a:endParaRPr lang="fr-FR" sz="24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client</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résultats</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Rigueur </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Analyse et discernement</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Adaptabilité</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Esprit d’équipe</a:t>
              </a:r>
            </a:p>
            <a:p>
              <a:pPr marL="171450" lvl="1" indent="-171450" defTabSz="1066800" fontAlgn="base">
                <a:lnSpc>
                  <a:spcPct val="90000"/>
                </a:lnSpc>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a:p>
              <a:pPr marL="171450" lvl="1" indent="-171450" defTabSz="1066800" fontAlgn="base">
                <a:lnSpc>
                  <a:spcPct val="90000"/>
                </a:lnSpc>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a:p>
              <a:pPr marL="171450" lvl="1" indent="-171450" defTabSz="1066800" fontAlgn="base">
                <a:lnSpc>
                  <a:spcPct val="90000"/>
                </a:lnSpc>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Christophe, responsable d’équipe à la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Plateforme Industrielle Courrier (PIC) de </a:t>
              </a:r>
              <a:r>
                <a:rPr lang="fr-FR" sz="900" kern="0" dirty="0" err="1">
                  <a:solidFill>
                    <a:srgbClr val="000000">
                      <a:hueOff val="0"/>
                      <a:satOff val="0"/>
                      <a:lumOff val="0"/>
                      <a:alphaOff val="0"/>
                    </a:srgbClr>
                  </a:solidFill>
                  <a:latin typeface="Montserrat" panose="00000500000000000000" pitchFamily="2" charset="0"/>
                </a:rPr>
                <a:t>Sorigny</a:t>
              </a:r>
              <a:r>
                <a:rPr lang="fr-FR" sz="900" kern="0" dirty="0">
                  <a:solidFill>
                    <a:srgbClr val="000000">
                      <a:hueOff val="0"/>
                      <a:satOff val="0"/>
                      <a:lumOff val="0"/>
                      <a:alphaOff val="0"/>
                    </a:srgbClr>
                  </a:solidFill>
                  <a:latin typeface="Montserrat" panose="00000500000000000000" pitchFamily="2" charset="0"/>
                </a:rPr>
                <a:t>, manage les techniciens Conseil Contrôle Client (S3C) de son site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Le technicien Conseil Contrôle Client (S3C) prend en charge et contrôle les dépôts courrier sur une large gamme de produits (pesée, adresse correcte et conforme à la déclaration client, etc…). Puis, il réalise la saisie informatique de la pré-facturation.</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A la PIC de Sorigny , il existe 2 profils de technicien S3C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Celui en charge du courrier industriel : il n’a pas de contact client. Il est en contact avec le prestataire qui gère le courrier pour le client (impression, mise sous pli...).</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Celui en charge du courrier d’affaire : il est en contact téléphonique direct avec le client.</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L’activité est variée. Il y a aussi du contrôle, à distance, de machines à affranchir. Le métier est en partie physique car il est nécessaire de pousser des structures pesant de 100 à 150 kg. Ce poste nécessite d’être capable d’analyser les situations et leur impact, d’adapter ses actions en fonction du contexte afin de prendre la bonne décision. Par exemple, le technicien S3C peut être amené à décider de ne pas retourner un dépôt non conforme car cela impacterait financièrement le client.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Christophe est un des ambassadeurs de ce métier</a:t>
              </a:r>
              <a:r>
                <a:rPr lang="fr-FR" sz="900" kern="0">
                  <a:solidFill>
                    <a:srgbClr val="000000">
                      <a:hueOff val="0"/>
                      <a:satOff val="0"/>
                      <a:lumOff val="0"/>
                      <a:alphaOff val="0"/>
                    </a:srgbClr>
                  </a:solidFill>
                  <a:latin typeface="Montserrat" panose="00000500000000000000" pitchFamily="2" charset="0"/>
                </a:rPr>
                <a:t>, qui peuvent être contactés par l’intermédiaire de l’EMRG.</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39</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24</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a:latin typeface="Montserrat" panose="00000500000000000000" pitchFamily="2" charset="0"/>
                </a:rPr>
                <a:t>15</a:t>
              </a:r>
              <a:endParaRPr lang="fr-FR" sz="600" dirty="0">
                <a:latin typeface="Montserrat" panose="00000500000000000000" pitchFamily="2" charset="0"/>
              </a:endParaRP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d’équipe dans un très grand espace </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intérieur</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Restauration sur place avec terrasse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Site dans un espace arboré</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Parking à disposition</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Semaine de 5 jours</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7" name="Image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67100" y="5012346"/>
            <a:ext cx="593597" cy="728183"/>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24572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Facteur guichetier</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 Branche Services-Courrier-Colis : Plateforme Courrier (et Bureau de poste)</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468000" rIns="36000" bIns="32400">
              <a:noAutofit/>
            </a:bodyPr>
            <a:lstStyle/>
            <a:p>
              <a:r>
                <a:rPr lang="fr-FR" sz="800">
                  <a:latin typeface="Montserrat" panose="00000500000000000000" pitchFamily="2" charset="0"/>
                  <a:ea typeface="Verdana" panose="020B0604030504040204" pitchFamily="34" charset="0"/>
                  <a:cs typeface="Verdana" panose="020B0604030504040204" pitchFamily="34" charset="0"/>
                </a:rPr>
                <a:t>Soucieux de la satisfaction du client vous véhiculez une image positive du groupe La Poste en respectant les attitudes de service et les standards au poste. Rigoureux et responsable, vous assurez le développement de votre bureau.</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hueOff val="0"/>
                <a:satOff val="0"/>
                <a:lumOff val="0"/>
                <a:alpha val="91000"/>
              </a:sysClr>
            </a:solidFill>
            <a:ln w="25400" cap="flat" cmpd="sng" algn="ctr">
              <a:solidFill>
                <a:srgbClr val="EDEBE3">
                  <a:hueOff val="2841418"/>
                  <a:satOff val="15475"/>
                  <a:lumOff val="-17190"/>
                  <a:alphaOff val="0"/>
                </a:srgbClr>
              </a:solidFill>
              <a:prstDash val="solid"/>
            </a:ln>
            <a:effectLst/>
          </p:spPr>
          <p:txBody>
            <a:bodyPr lIns="74536" tIns="540000" rIns="74535" bIns="30480" spcCol="1270" anchor="t">
              <a:normAutofit fontScale="25000" lnSpcReduction="20000"/>
            </a:bodyPr>
            <a:lstStyle/>
            <a:p>
              <a:pPr marL="0" lvl="1" defTabSz="1066800" fontAlgn="base">
                <a:lnSpc>
                  <a:spcPct val="110000"/>
                </a:lnSpc>
                <a:spcBef>
                  <a:spcPts val="600"/>
                </a:spcBef>
                <a:defRPr/>
              </a:pPr>
              <a:r>
                <a:rPr lang="fr-FR" sz="3400" kern="0">
                  <a:solidFill>
                    <a:srgbClr val="000000">
                      <a:hueOff val="0"/>
                      <a:satOff val="0"/>
                      <a:lumOff val="0"/>
                      <a:alphaOff val="0"/>
                    </a:srgbClr>
                  </a:solidFill>
                  <a:latin typeface="Montserrat"/>
                </a:rPr>
                <a:t>Le facteur guichetier est à la fois acteur du Courrier et du Réseau. En tant que facteur, il participe efficacement à l'ensemble des travaux intérieurs collectifs et individuels et réalise les opérations de traitement des objets, assure la distribution et la réalisation des services.</a:t>
              </a:r>
            </a:p>
            <a:p>
              <a:pPr marL="0" lvl="1" defTabSz="1066800" fontAlgn="base">
                <a:lnSpc>
                  <a:spcPct val="110000"/>
                </a:lnSpc>
                <a:spcBef>
                  <a:spcPts val="600"/>
                </a:spcBef>
                <a:defRPr/>
              </a:pPr>
              <a:r>
                <a:rPr lang="fr-FR" sz="3400" kern="0">
                  <a:solidFill>
                    <a:srgbClr val="000000">
                      <a:hueOff val="0"/>
                      <a:satOff val="0"/>
                      <a:lumOff val="0"/>
                      <a:alphaOff val="0"/>
                    </a:srgbClr>
                  </a:solidFill>
                  <a:latin typeface="Montserrat"/>
                </a:rPr>
                <a:t>En tant que guichetier, il prend en charge les clients en bureau de poste : établit la relation, identifie le service attendu, propose une solution adaptée, accompagne le client dans son achat ou service, conclut par une information sur des nouveaux services et produits. Il effectue les opérations de gestion du guichet, réalise les opérations courantes bancaires en appliquant les procédures de contrôle pour toute opération financière dans le respect des règles déontologiques et de lutte contre le blanchiment et le financement du terrorisme. Il réalise un contrôle de premier niveau.</a:t>
              </a:r>
            </a:p>
            <a:p>
              <a:pPr marL="0" lvl="1" defTabSz="1066800" fontAlgn="base">
                <a:lnSpc>
                  <a:spcPct val="110000"/>
                </a:lnSpc>
                <a:spcBef>
                  <a:spcPts val="600"/>
                </a:spcBef>
                <a:defRPr/>
              </a:pPr>
              <a:endParaRPr lang="fr-FR" sz="2800" kern="0">
                <a:solidFill>
                  <a:srgbClr val="000000">
                    <a:hueOff val="0"/>
                    <a:satOff val="0"/>
                    <a:lumOff val="0"/>
                    <a:alphaOff val="0"/>
                  </a:srgbClr>
                </a:solidFill>
                <a:latin typeface="Montserrat"/>
              </a:endParaRPr>
            </a:p>
            <a:p>
              <a:pPr marL="0" lvl="1" defTabSz="1066800" fontAlgn="base">
                <a:lnSpc>
                  <a:spcPct val="90000"/>
                </a:lnSpc>
                <a:defRPr/>
              </a:pPr>
              <a:r>
                <a:rPr lang="fr-FR" sz="2400" kern="0">
                  <a:solidFill>
                    <a:srgbClr val="000000">
                      <a:hueOff val="0"/>
                      <a:satOff val="0"/>
                      <a:lumOff val="0"/>
                      <a:alphaOff val="0"/>
                    </a:srgbClr>
                  </a:solidFill>
                  <a:latin typeface="Montserrat"/>
                </a:rPr>
                <a:t>Consulter la fiche de poste : </a:t>
              </a:r>
            </a:p>
            <a:p>
              <a:pPr marL="0" lvl="1" defTabSz="1066800" fontAlgn="base">
                <a:lnSpc>
                  <a:spcPct val="90000"/>
                </a:lnSpc>
                <a:defRPr/>
              </a:pPr>
              <a:r>
                <a:rPr lang="fr-FR" sz="2400" kern="0">
                  <a:solidFill>
                    <a:srgbClr val="000000">
                      <a:hueOff val="0"/>
                      <a:satOff val="0"/>
                      <a:lumOff val="0"/>
                      <a:alphaOff val="0"/>
                    </a:srgbClr>
                  </a:solidFill>
                  <a:latin typeface="Montserrat"/>
                  <a:hlinkClick r:id="rId3"/>
                </a:rPr>
                <a:t>https://www.marh.legroupelaposte.fr/JobRepositories/JobCards/Print/</a:t>
              </a:r>
              <a:r>
                <a:rPr lang="fr-FR" sz="2000" kern="0">
                  <a:solidFill>
                    <a:srgbClr val="000000">
                      <a:hueOff val="0"/>
                      <a:satOff val="0"/>
                      <a:lumOff val="0"/>
                      <a:alphaOff val="0"/>
                    </a:srgbClr>
                  </a:solidFill>
                  <a:latin typeface="Montserrat"/>
                  <a:hlinkClick r:id="rId3"/>
                </a:rPr>
                <a:t>395220</a:t>
              </a:r>
              <a:endParaRPr lang="fr-FR" sz="2000" kern="0">
                <a:solidFill>
                  <a:srgbClr val="000000">
                    <a:hueOff val="0"/>
                    <a:satOff val="0"/>
                    <a:lumOff val="0"/>
                    <a:alphaOff val="0"/>
                  </a:srgbClr>
                </a:solidFill>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576000" rIns="74536" bIns="30480" spcCol="1270">
              <a:normAutofit fontScale="92500"/>
            </a:bodyPr>
            <a:lstStyle/>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Orientation client</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Orientation résultats</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Autonomie</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Adaptabilité</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Travail en équipe</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Maîtrise des outils bureautiques et digitaux</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Connaissance des produits postaux</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0" y="4997333"/>
            <a:ext cx="3579932" cy="4270491"/>
            <a:chOff x="4782913" y="1110314"/>
            <a:chExt cx="3713801" cy="4270545"/>
          </a:xfrm>
        </p:grpSpPr>
        <p:sp>
          <p:nvSpPr>
            <p:cNvPr id="150" name="Forme libre 149"/>
            <p:cNvSpPr/>
            <p:nvPr/>
          </p:nvSpPr>
          <p:spPr>
            <a:xfrm>
              <a:off x="4782913"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a:rPr>
                <a:t>Emeline, facteur guichetier dans le Loiret : </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a:endParaRPr>
            </a:p>
            <a:p>
              <a:pPr marL="0" lvl="1" defTabSz="1066800">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 A mon arrivée, j’ai accédé rapidement au parcours de formation de chargé de clientèle. Grâce à l’immersion, j’ai été capable de tenir un bureau toute seule. Et je suis bien entourée au Réseau, si j’ai une question sur le déroulé d’une opération spécifique, j’ai toujours quelqu’un pour m’aider à distance. Pour faire ce métier, il faut être autonome avant tout, avoir aussi une bonne connaissance informatique. </a:t>
              </a:r>
            </a:p>
            <a:p>
              <a:pPr marL="0" lvl="1" defTabSz="1066800">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J’aime le mixe entre la distribution du courrier et le guichet en bureau de poste, être sur les 2 fronts ! Le métier de facteur m’a toujours plu et d’un autre côté, j’aime faire de la vente au bureau, tomber juste sur le besoin du client. Laisser une bonne image aux clients, c’est important pour moi.</a:t>
              </a:r>
            </a:p>
            <a:p>
              <a:pPr marL="0" lvl="1" defTabSz="1066800">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Etre facteur guichetier ajoute quelque chose en plus dans la relation avec les clients : quand ils viennent en bureau, ça m’arrive de savoir déjà pourquoi ils viennent parce qu’on en a parlé pendant ma tournée. Les deux facettes du métier se complètent ! Depuis que je suis facteur guichetier, je suis plus sûre de moi : si un client me demande comment avoir des enveloppes T, je peux le renseigner, avant je n’aurais pas su. Grâce à ce métier, j’ai développé mes connaissances. »</a:t>
              </a:r>
            </a:p>
            <a:p>
              <a:pPr marL="0" lvl="1" defTabSz="1066800">
                <a:lnSpc>
                  <a:spcPct val="90000"/>
                </a:lnSpc>
                <a:spcBef>
                  <a:spcPct val="0"/>
                </a:spcBef>
                <a:defRPr/>
              </a:pPr>
              <a:endParaRPr lang="fr-FR" sz="900" kern="0">
                <a:ea typeface="+mn-lt"/>
                <a:cs typeface="+mn-lt"/>
              </a:endParaRPr>
            </a:p>
            <a:p>
              <a:pPr marL="0" lvl="1" defTabSz="1066800">
                <a:lnSpc>
                  <a:spcPct val="90000"/>
                </a:lnSpc>
                <a:spcBef>
                  <a:spcPct val="0"/>
                </a:spcBef>
                <a:defRPr/>
              </a:pPr>
              <a:r>
                <a:rPr lang="fr-FR" sz="900" kern="0">
                  <a:solidFill>
                    <a:srgbClr val="000000">
                      <a:hueOff val="0"/>
                      <a:satOff val="0"/>
                      <a:lumOff val="0"/>
                      <a:alphaOff val="0"/>
                    </a:srgbClr>
                  </a:solidFill>
                  <a:latin typeface="Montserrat"/>
                </a:rPr>
                <a:t>Emeline est une des ambassadeurs de ce métier, qui peuvent être contactés par l’intermédiaire de l’EMRG.</a:t>
              </a:r>
              <a:endParaRPr lang="en-US" sz="900" kern="0">
                <a:latin typeface="Montserrat"/>
                <a:ea typeface="+mn-lt"/>
                <a:cs typeface="+mn-lt"/>
              </a:endParaRPr>
            </a:p>
            <a:p>
              <a:pPr marL="0" lvl="1" defTabSz="1066800">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95</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a:solidFill>
                    <a:srgbClr val="000000">
                      <a:hueOff val="0"/>
                      <a:satOff val="0"/>
                      <a:lumOff val="0"/>
                      <a:alphaOff val="0"/>
                    </a:srgbClr>
                  </a:solidFill>
                  <a:latin typeface="Montserrat" panose="00000500000000000000" pitchFamily="2" charset="0"/>
                </a:rPr>
                <a:t>Départements recruteurs en 2022</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62109"/>
            <a:ext cx="737974" cy="962351"/>
            <a:chOff x="971600" y="1412776"/>
            <a:chExt cx="1728191" cy="2131838"/>
          </a:xfrm>
          <a:solidFill>
            <a:srgbClr val="92D050"/>
          </a:solidFill>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chor="t">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Variété des missions</a:t>
              </a:r>
            </a:p>
            <a:p>
              <a:pPr marL="171450" lvl="1" indent="-171450" defTabSz="1066800" fontAlgn="base">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a:endParaRP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Autonomie</a:t>
              </a:r>
            </a:p>
            <a:p>
              <a:pPr marL="171450" lvl="1" indent="-171450" defTabSz="1066800">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a:endParaRPr>
            </a:p>
            <a:p>
              <a:pPr marL="171450" lvl="1" indent="-171450" defTabSz="1066800">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Horaires de journée</a:t>
              </a:r>
              <a:endParaRPr lang="fr-FR" sz="900" kern="0">
                <a:solidFill>
                  <a:srgbClr val="000000">
                    <a:hueOff val="0"/>
                    <a:satOff val="0"/>
                    <a:lumOff val="0"/>
                    <a:alphaOff val="0"/>
                  </a:srgbClr>
                </a:solidFill>
                <a:latin typeface="Montserrat" panose="00000500000000000000" pitchFamily="2" charset="0"/>
              </a:endParaRPr>
            </a:p>
            <a:p>
              <a:pPr marL="171450" marR="0" lvl="1" indent="-171450" defTabSz="1066800">
                <a:lnSpc>
                  <a:spcPct val="90000"/>
                </a:lnSpc>
                <a:spcBef>
                  <a:spcPct val="0"/>
                </a:spcBef>
                <a:spcAft>
                  <a:spcPts val="0"/>
                </a:spcAft>
                <a:buClrTx/>
                <a:buSzTx/>
                <a:buFont typeface="Arial" panose="020B0604020202020204" pitchFamily="34" charset="0"/>
                <a:buChar char="•"/>
                <a:tabLst/>
                <a:defRPr/>
              </a:pPr>
              <a:endParaRPr lang="fr-FR" sz="900" kern="0">
                <a:solidFill>
                  <a:srgbClr val="000000">
                    <a:hueOff val="0"/>
                    <a:satOff val="0"/>
                    <a:lumOff val="0"/>
                    <a:alphaOff val="0"/>
                  </a:srgbClr>
                </a:solidFill>
                <a:latin typeface="Montserrat" panose="00000500000000000000" pitchFamily="2" charset="0"/>
              </a:endParaRPr>
            </a:p>
            <a:p>
              <a:pPr marL="171450" lvl="1" indent="-171450" defTabSz="1066800">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Possibilité d’évolution vers le métier de chargé de clientèle au Réseau</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endParaRPr lang="fr-FR" sz="8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grpSp>
        <p:nvGrpSpPr>
          <p:cNvPr id="49" name="Groupe 48"/>
          <p:cNvGrpSpPr>
            <a:grpSpLocks noChangeAspect="1"/>
          </p:cNvGrpSpPr>
          <p:nvPr/>
        </p:nvGrpSpPr>
        <p:grpSpPr>
          <a:xfrm>
            <a:off x="4484679" y="6056036"/>
            <a:ext cx="737974" cy="962351"/>
            <a:chOff x="971600" y="1412776"/>
            <a:chExt cx="1728191" cy="2131838"/>
          </a:xfrm>
        </p:grpSpPr>
        <p:sp>
          <p:nvSpPr>
            <p:cNvPr id="5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14</a:t>
              </a:r>
            </a:p>
          </p:txBody>
        </p:sp>
        <p:sp>
          <p:nvSpPr>
            <p:cNvPr id="5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41</a:t>
              </a:r>
            </a:p>
          </p:txBody>
        </p:sp>
        <p:sp>
          <p:nvSpPr>
            <p:cNvPr id="5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5</a:t>
              </a:r>
            </a:p>
          </p:txBody>
        </p:sp>
        <p:sp>
          <p:nvSpPr>
            <p:cNvPr id="5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9</a:t>
              </a:r>
            </a:p>
          </p:txBody>
        </p:sp>
        <p:sp>
          <p:nvSpPr>
            <p:cNvPr id="5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9</a:t>
              </a:r>
            </a:p>
          </p:txBody>
        </p:sp>
        <p:sp>
          <p:nvSpPr>
            <p:cNvPr id="5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17</a:t>
              </a:r>
            </a:p>
          </p:txBody>
        </p:sp>
      </p:grpSp>
      <p:pic>
        <p:nvPicPr>
          <p:cNvPr id="6" name="Imag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90466" y="5009080"/>
            <a:ext cx="564010" cy="774851"/>
          </a:xfrm>
          <a:prstGeom prst="rect">
            <a:avLst/>
          </a:prstGeom>
        </p:spPr>
      </p:pic>
      <p:sp>
        <p:nvSpPr>
          <p:cNvPr id="56"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7" name="Rectangle avec flèche vers le haut 56">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480942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Autofit/>
          </a:bodyPr>
          <a:lstStyle/>
          <a:p>
            <a:pPr>
              <a:lnSpc>
                <a:spcPct val="107000"/>
              </a:lnSpc>
              <a:spcAft>
                <a:spcPts val="0"/>
              </a:spcAft>
            </a:pPr>
            <a:r>
              <a:rPr lang="fr-FR" sz="1300" b="1" cap="all">
                <a:solidFill>
                  <a:srgbClr val="A6A6A6"/>
                </a:solidFill>
                <a:latin typeface="Montserrat" panose="00000500000000000000" pitchFamily="2" charset="0"/>
                <a:ea typeface="Calibri" panose="020F0502020204030204" pitchFamily="34" charset="0"/>
                <a:cs typeface="Calibri" panose="020F0502020204030204" pitchFamily="34" charset="0"/>
              </a:rPr>
              <a:t>RESPONSABLE exploitation et service client</a:t>
            </a:r>
            <a:endParaRPr lang="fr-FR" sz="130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a:latin typeface="Montserrat" panose="00000500000000000000" pitchFamily="2" charset="0"/>
              </a:rPr>
              <a:t>Classe III / Groupe A – Branche Services-Courrier-Colis : Plateforme Courrier</a:t>
            </a:r>
          </a:p>
        </p:txBody>
      </p:sp>
      <p:grpSp>
        <p:nvGrpSpPr>
          <p:cNvPr id="88" name="Groupe 11"/>
          <p:cNvGrpSpPr>
            <a:grpSpLocks/>
          </p:cNvGrpSpPr>
          <p:nvPr/>
        </p:nvGrpSpPr>
        <p:grpSpPr bwMode="auto">
          <a:xfrm>
            <a:off x="471490" y="1541412"/>
            <a:ext cx="2205119" cy="1581400"/>
            <a:chOff x="4719415" y="1049484"/>
            <a:chExt cx="1952717" cy="1581420"/>
          </a:xfrm>
        </p:grpSpPr>
        <p:sp>
          <p:nvSpPr>
            <p:cNvPr id="95" name="Arrondir un rectangle avec un coin du même côté 94"/>
            <p:cNvSpPr/>
            <p:nvPr/>
          </p:nvSpPr>
          <p:spPr>
            <a:xfrm rot="10800000" flipV="1">
              <a:off x="4720999" y="1110316"/>
              <a:ext cx="1879643" cy="1520588"/>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468000" rIns="36000" bIns="32400">
              <a:noAutofit/>
            </a:bodyPr>
            <a:lstStyle/>
            <a:p>
              <a:r>
                <a:rPr lang="fr-FR" sz="800">
                  <a:latin typeface="Montserrat" panose="00000500000000000000" pitchFamily="2" charset="0"/>
                  <a:ea typeface="Verdana" panose="020B0604030504040204" pitchFamily="34" charset="0"/>
                  <a:cs typeface="Verdana" panose="020B0604030504040204" pitchFamily="34" charset="0"/>
                </a:rPr>
                <a:t>Dans un contexte de transformation, vous supervisez les équipes back et front office pour une réalisation des prestations de l’ensemble des offres Services-Courrier-Colis conformément à la promesse client. Vous êtes le relais privilégié avec les équipes opérationnelles.</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302733"/>
            <a:chOff x="1124537" y="1048993"/>
            <a:chExt cx="3365783" cy="3302774"/>
          </a:xfrm>
        </p:grpSpPr>
        <p:sp>
          <p:nvSpPr>
            <p:cNvPr id="118" name="Forme libre 117"/>
            <p:cNvSpPr/>
            <p:nvPr/>
          </p:nvSpPr>
          <p:spPr>
            <a:xfrm>
              <a:off x="1124538" y="1118251"/>
              <a:ext cx="3277371" cy="3233516"/>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hueOff val="0"/>
                <a:satOff val="0"/>
                <a:lumOff val="0"/>
                <a:alpha val="91000"/>
              </a:sysClr>
            </a:solidFill>
            <a:ln w="25400" cap="flat" cmpd="sng" algn="ctr">
              <a:solidFill>
                <a:srgbClr val="EDEBE3">
                  <a:hueOff val="2841418"/>
                  <a:satOff val="15475"/>
                  <a:lumOff val="-17190"/>
                  <a:alphaOff val="0"/>
                </a:srgbClr>
              </a:solidFill>
              <a:prstDash val="solid"/>
            </a:ln>
            <a:effectLst/>
          </p:spPr>
          <p:txBody>
            <a:bodyPr lIns="74536" tIns="540000" rIns="74535" bIns="30480" spcCol="1270" anchor="t">
              <a:normAutofit/>
            </a:bodyPr>
            <a:lstStyle/>
            <a:p>
              <a:pPr marL="0" lvl="1" defTabSz="1066800" fontAlgn="base">
                <a:lnSpc>
                  <a:spcPct val="110000"/>
                </a:lnSpc>
                <a:spcBef>
                  <a:spcPts val="600"/>
                </a:spcBef>
                <a:defRPr/>
              </a:pPr>
              <a:r>
                <a:rPr lang="fr-FR" sz="900" kern="0">
                  <a:solidFill>
                    <a:srgbClr val="000000">
                      <a:hueOff val="0"/>
                      <a:satOff val="0"/>
                      <a:lumOff val="0"/>
                      <a:alphaOff val="0"/>
                    </a:srgbClr>
                  </a:solidFill>
                  <a:latin typeface="Montserrat"/>
                </a:rPr>
                <a:t>Le responsable exploitation et service client (RESC) assure une responsabilité opérationnelle sur les processus d’arrivée et de départ au sein de l’établissement courrier. Il organise et pilote son activité et participe à l’amélioration de la qualité tout en veillant au respect des règles en matière d’environnement et de santé et sécurité au travail .</a:t>
              </a:r>
            </a:p>
            <a:p>
              <a:pPr marL="0" lvl="1" defTabSz="1066800" fontAlgn="base">
                <a:lnSpc>
                  <a:spcPct val="110000"/>
                </a:lnSpc>
                <a:spcBef>
                  <a:spcPts val="600"/>
                </a:spcBef>
                <a:defRPr/>
              </a:pPr>
              <a:r>
                <a:rPr lang="fr-FR" sz="900" kern="0">
                  <a:solidFill>
                    <a:srgbClr val="000000">
                      <a:hueOff val="0"/>
                      <a:satOff val="0"/>
                      <a:lumOff val="0"/>
                      <a:alphaOff val="0"/>
                    </a:srgbClr>
                  </a:solidFill>
                  <a:latin typeface="Montserrat"/>
                </a:rPr>
                <a:t>Il mobilise les équipes sur le développement des services et l’atteinte des résultats et veille à la bonne réalisation du service au client.</a:t>
              </a:r>
            </a:p>
            <a:p>
              <a:pPr marL="0" lvl="1" defTabSz="1066800" fontAlgn="base">
                <a:lnSpc>
                  <a:spcPct val="110000"/>
                </a:lnSpc>
                <a:spcBef>
                  <a:spcPts val="600"/>
                </a:spcBef>
                <a:defRPr/>
              </a:pPr>
              <a:r>
                <a:rPr lang="fr-FR" sz="900" kern="0">
                  <a:solidFill>
                    <a:srgbClr val="000000">
                      <a:hueOff val="0"/>
                      <a:satOff val="0"/>
                      <a:lumOff val="0"/>
                      <a:alphaOff val="0"/>
                    </a:srgbClr>
                  </a:solidFill>
                  <a:latin typeface="Montserrat"/>
                </a:rPr>
                <a:t>Il anime les responsables d’équipe et les responsables opérationnels et met en œuvre les standards de d’excellence.</a:t>
              </a:r>
            </a:p>
            <a:p>
              <a:pPr marL="0" lvl="1" defTabSz="1066800" fontAlgn="base">
                <a:lnSpc>
                  <a:spcPct val="110000"/>
                </a:lnSpc>
                <a:spcBef>
                  <a:spcPts val="600"/>
                </a:spcBef>
                <a:defRPr/>
              </a:pPr>
              <a:endParaRPr lang="fr-FR" sz="700" kern="0">
                <a:solidFill>
                  <a:srgbClr val="000000">
                    <a:hueOff val="0"/>
                    <a:satOff val="0"/>
                    <a:lumOff val="0"/>
                    <a:alphaOff val="0"/>
                  </a:srgbClr>
                </a:solidFill>
                <a:latin typeface="Montserrat"/>
              </a:endParaRPr>
            </a:p>
            <a:p>
              <a:pPr marL="0" lvl="1" defTabSz="1066800" fontAlgn="base">
                <a:lnSpc>
                  <a:spcPct val="110000"/>
                </a:lnSpc>
                <a:spcBef>
                  <a:spcPts val="600"/>
                </a:spcBef>
                <a:defRPr/>
              </a:pPr>
              <a:r>
                <a:rPr lang="fr-FR" sz="700" kern="0">
                  <a:solidFill>
                    <a:srgbClr val="000000">
                      <a:hueOff val="0"/>
                      <a:satOff val="0"/>
                      <a:lumOff val="0"/>
                      <a:alphaOff val="0"/>
                    </a:srgbClr>
                  </a:solidFill>
                  <a:latin typeface="Montserrat"/>
                </a:rPr>
                <a:t>Consulter la fiche de poste : </a:t>
              </a:r>
              <a:r>
                <a:rPr lang="fr-FR" sz="700" kern="0">
                  <a:solidFill>
                    <a:srgbClr val="000000">
                      <a:hueOff val="0"/>
                      <a:satOff val="0"/>
                      <a:lumOff val="0"/>
                      <a:alphaOff val="0"/>
                    </a:srgbClr>
                  </a:solidFill>
                  <a:latin typeface="Montserrat"/>
                  <a:hlinkClick r:id="rId3"/>
                </a:rPr>
                <a:t>https://www.rh.laposte.fr/fiche-fonction/responsable-de-lexploitation-et-de-service-aux-clients-iva-hf</a:t>
              </a:r>
              <a:endParaRPr lang="fr-FR" sz="700" kern="0">
                <a:solidFill>
                  <a:srgbClr val="000000">
                    <a:hueOff val="0"/>
                    <a:satOff val="0"/>
                    <a:lumOff val="0"/>
                    <a:alphaOff val="0"/>
                  </a:srgbClr>
                </a:solidFill>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8698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576000" rIns="74536" bIns="30480" spcCol="1270">
              <a:normAutofit fontScale="92500"/>
            </a:bodyPr>
            <a:lstStyle/>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Orientation client</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Orientation résultats</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Autonomie</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Adaptabilité</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Travail en équipe</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Maîtrise des outils bureautiques et digitaux</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Connaissance des produits postaux</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1489" y="5013881"/>
            <a:ext cx="3632280" cy="4253944"/>
            <a:chOff x="4782913" y="1110315"/>
            <a:chExt cx="3713801" cy="4200167"/>
          </a:xfrm>
        </p:grpSpPr>
        <p:sp>
          <p:nvSpPr>
            <p:cNvPr id="150" name="Forme libre 149"/>
            <p:cNvSpPr/>
            <p:nvPr/>
          </p:nvSpPr>
          <p:spPr>
            <a:xfrm>
              <a:off x="4782913" y="1110315"/>
              <a:ext cx="3713800" cy="4200167"/>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pPr marL="0" lvl="1" defTabSz="1066800">
                <a:lnSpc>
                  <a:spcPct val="90000"/>
                </a:lnSpc>
                <a:spcBef>
                  <a:spcPct val="0"/>
                </a:spcBef>
                <a:defRPr/>
              </a:pPr>
              <a:r>
                <a:rPr lang="fr-FR" sz="900" kern="0" dirty="0">
                  <a:solidFill>
                    <a:srgbClr val="000000">
                      <a:hueOff val="0"/>
                      <a:satOff val="0"/>
                      <a:lumOff val="0"/>
                      <a:alphaOff val="0"/>
                    </a:srgbClr>
                  </a:solidFill>
                  <a:latin typeface="Montserrat"/>
                </a:rPr>
                <a:t>Johan, RESC en Indre et Loire :</a:t>
              </a:r>
            </a:p>
            <a:p>
              <a:pPr marL="0" lvl="1" defTabSz="1066800">
                <a:lnSpc>
                  <a:spcPct val="90000"/>
                </a:lnSpc>
                <a:spcBef>
                  <a:spcPts val="600"/>
                </a:spcBef>
                <a:defRPr/>
              </a:pPr>
              <a:r>
                <a:rPr lang="fr-FR" sz="900" kern="0" dirty="0">
                  <a:solidFill>
                    <a:srgbClr val="000000">
                      <a:hueOff val="0"/>
                      <a:satOff val="0"/>
                      <a:lumOff val="0"/>
                      <a:alphaOff val="0"/>
                    </a:srgbClr>
                  </a:solidFill>
                  <a:latin typeface="Montserrat"/>
                </a:rPr>
                <a:t>« Après un début de carrière au traitement du courrier, j’ai souhaité connaître le premier et le dernier kilomètre du </a:t>
              </a:r>
              <a:r>
                <a:rPr lang="fr-FR" sz="900" kern="0" dirty="0" err="1">
                  <a:solidFill>
                    <a:srgbClr val="000000">
                      <a:hueOff val="0"/>
                      <a:satOff val="0"/>
                      <a:lumOff val="0"/>
                      <a:alphaOff val="0"/>
                    </a:srgbClr>
                  </a:solidFill>
                  <a:latin typeface="Montserrat"/>
                </a:rPr>
                <a:t>process</a:t>
              </a:r>
              <a:r>
                <a:rPr lang="fr-FR" sz="900" kern="0" dirty="0">
                  <a:solidFill>
                    <a:srgbClr val="000000">
                      <a:hueOff val="0"/>
                      <a:satOff val="0"/>
                      <a:lumOff val="0"/>
                      <a:alphaOff val="0"/>
                    </a:srgbClr>
                  </a:solidFill>
                  <a:latin typeface="Montserrat"/>
                </a:rPr>
                <a:t> courrier. En tant que RESC, je suis un véritable chef d’orchestre ! Mon objectif, c’est la satisfaction du client. Mon quotidien : planifier, ordonnancer, gérer les aléas et imprévus, gérer les absences avec mon encadrant, réajuster les plannings…. Je travaille en transversalité avec le Responsable Organisation et Environnement du travail pour bâtir de belles organisations, avec le Responsable de l’Action Commerciale dans le pilotage du chiffres d’affaires de mon périmètre ainsi qu’avec le RRH sur les sujets relatifs à la force de travail et à la sécurité des biens et des personnes. </a:t>
              </a:r>
            </a:p>
            <a:p>
              <a:pPr marL="0" lvl="1" defTabSz="1066800">
                <a:lnSpc>
                  <a:spcPct val="90000"/>
                </a:lnSpc>
                <a:spcBef>
                  <a:spcPts val="600"/>
                </a:spcBef>
                <a:defRPr/>
              </a:pPr>
              <a:r>
                <a:rPr lang="fr-FR" sz="900" kern="0" dirty="0">
                  <a:solidFill>
                    <a:srgbClr val="000000">
                      <a:hueOff val="0"/>
                      <a:satOff val="0"/>
                      <a:lumOff val="0"/>
                      <a:alphaOff val="0"/>
                    </a:srgbClr>
                  </a:solidFill>
                  <a:latin typeface="Montserrat"/>
                </a:rPr>
                <a:t>C’est important d’être au contact des équipes en production pour comprendre leur problématique et trouver des solutions : un facteur qui </a:t>
              </a:r>
              <a:r>
                <a:rPr lang="fr-FR" sz="900" kern="0">
                  <a:solidFill>
                    <a:srgbClr val="000000">
                      <a:hueOff val="0"/>
                      <a:satOff val="0"/>
                      <a:lumOff val="0"/>
                      <a:alphaOff val="0"/>
                    </a:srgbClr>
                  </a:solidFill>
                  <a:latin typeface="Montserrat"/>
                </a:rPr>
                <a:t>a  un problème </a:t>
              </a:r>
              <a:r>
                <a:rPr lang="fr-FR" sz="900" kern="0" dirty="0">
                  <a:solidFill>
                    <a:srgbClr val="000000">
                      <a:hueOff val="0"/>
                      <a:satOff val="0"/>
                      <a:lumOff val="0"/>
                      <a:alphaOff val="0"/>
                    </a:srgbClr>
                  </a:solidFill>
                  <a:latin typeface="Montserrat"/>
                </a:rPr>
                <a:t>avec son </a:t>
              </a:r>
              <a:r>
                <a:rPr lang="fr-FR" sz="900" kern="0" dirty="0" err="1">
                  <a:solidFill>
                    <a:srgbClr val="000000">
                      <a:hueOff val="0"/>
                      <a:satOff val="0"/>
                      <a:lumOff val="0"/>
                      <a:alphaOff val="0"/>
                    </a:srgbClr>
                  </a:solidFill>
                  <a:latin typeface="Montserrat"/>
                </a:rPr>
                <a:t>Facteo</a:t>
              </a:r>
              <a:r>
                <a:rPr lang="fr-FR" sz="900" kern="0" dirty="0">
                  <a:solidFill>
                    <a:srgbClr val="000000">
                      <a:hueOff val="0"/>
                      <a:satOff val="0"/>
                      <a:lumOff val="0"/>
                      <a:alphaOff val="0"/>
                    </a:srgbClr>
                  </a:solidFill>
                  <a:latin typeface="Montserrat"/>
                </a:rPr>
                <a:t> par exemple. Dans ce métier, être présent et à l’écoute permet de désamorcer les potentiels conflits, ressentir ce qui se passe sur le terrain pour être plus réactif. </a:t>
              </a:r>
            </a:p>
            <a:p>
              <a:pPr marL="0" lvl="1" defTabSz="1066800">
                <a:lnSpc>
                  <a:spcPct val="90000"/>
                </a:lnSpc>
                <a:spcBef>
                  <a:spcPts val="600"/>
                </a:spcBef>
                <a:defRPr/>
              </a:pPr>
              <a:r>
                <a:rPr lang="fr-FR" sz="900" kern="0" dirty="0">
                  <a:solidFill>
                    <a:srgbClr val="000000">
                      <a:hueOff val="0"/>
                      <a:satOff val="0"/>
                      <a:lumOff val="0"/>
                      <a:alphaOff val="0"/>
                    </a:srgbClr>
                  </a:solidFill>
                  <a:latin typeface="Montserrat"/>
                </a:rPr>
                <a:t>Adaptabilité, écoute polyvalence et capacité à travailler en équipe sont les qualités nécessaires pour ce métier ! C’est une belle aventure humaine de faire collaborer des personnes à un résultat collectif ! »</a:t>
              </a:r>
            </a:p>
            <a:p>
              <a:pPr marL="0" lvl="1" defTabSz="1066800">
                <a:lnSpc>
                  <a:spcPct val="90000"/>
                </a:lnSpc>
                <a:spcBef>
                  <a:spcPts val="600"/>
                </a:spcBef>
                <a:defRPr/>
              </a:pPr>
              <a:r>
                <a:rPr lang="fr-FR" sz="900" kern="0" dirty="0">
                  <a:solidFill>
                    <a:srgbClr val="000000">
                      <a:hueOff val="0"/>
                      <a:satOff val="0"/>
                      <a:lumOff val="0"/>
                      <a:alphaOff val="0"/>
                    </a:srgbClr>
                  </a:solidFill>
                  <a:latin typeface="Montserrat"/>
                </a:rPr>
                <a:t>Johan est un des ambassadeurs de ce métier, qui peuvent être contactés par l’intermédiaire de l’EMRG.</a:t>
              </a:r>
              <a:endParaRPr lang="en-US" sz="900" kern="0" dirty="0">
                <a:latin typeface="Montserrat"/>
                <a:ea typeface="+mn-lt"/>
                <a:cs typeface="+mn-lt"/>
              </a:endParaRPr>
            </a:p>
            <a:p>
              <a:pPr marL="0" lvl="1" defTabSz="1066800">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95</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62109"/>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chor="t">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Variété des missions</a:t>
              </a:r>
            </a:p>
            <a:p>
              <a:pPr marL="171450" lvl="1" indent="-171450" defTabSz="1066800" fontAlgn="base">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a:endParaRP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Autonomie</a:t>
              </a:r>
            </a:p>
            <a:p>
              <a:pPr marL="171450" lvl="1" indent="-171450" defTabSz="1066800">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a:endParaRPr>
            </a:p>
            <a:p>
              <a:pPr marL="171450" lvl="1" indent="-171450" defTabSz="1066800">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Membre du CODIR</a:t>
              </a:r>
              <a:endParaRPr lang="fr-FR" sz="900" kern="0">
                <a:solidFill>
                  <a:srgbClr val="000000">
                    <a:hueOff val="0"/>
                    <a:satOff val="0"/>
                    <a:lumOff val="0"/>
                    <a:alphaOff val="0"/>
                  </a:srgbClr>
                </a:solidFill>
                <a:latin typeface="Montserrat" panose="00000500000000000000" pitchFamily="2" charset="0"/>
              </a:endParaRPr>
            </a:p>
            <a:p>
              <a:pPr marL="171450" marR="0" lvl="1" indent="-171450" defTabSz="1066800">
                <a:lnSpc>
                  <a:spcPct val="90000"/>
                </a:lnSpc>
                <a:spcBef>
                  <a:spcPct val="0"/>
                </a:spcBef>
                <a:spcAft>
                  <a:spcPts val="0"/>
                </a:spcAft>
                <a:buClrTx/>
                <a:buSzTx/>
                <a:buFont typeface="Arial" panose="020B0604020202020204" pitchFamily="34" charset="0"/>
                <a:buChar char="•"/>
                <a:tabLst/>
                <a:defRPr/>
              </a:pPr>
              <a:endParaRPr lang="fr-FR" sz="900" kern="0">
                <a:solidFill>
                  <a:srgbClr val="000000">
                    <a:hueOff val="0"/>
                    <a:satOff val="0"/>
                    <a:lumOff val="0"/>
                    <a:alphaOff val="0"/>
                  </a:srgbClr>
                </a:solidFill>
                <a:latin typeface="Montserrat" panose="00000500000000000000" pitchFamily="2" charset="0"/>
              </a:endParaRPr>
            </a:p>
            <a:p>
              <a:pPr marL="171450" lvl="1" indent="-171450" defTabSz="1066800">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Possibilité d’évolution vers le métier de Directeur d’Etablissement Courrier</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endParaRPr lang="fr-FR" sz="8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5" name="Rectangle 4"/>
          <p:cNvSpPr/>
          <p:nvPr/>
        </p:nvSpPr>
        <p:spPr>
          <a:xfrm>
            <a:off x="3484568" y="5010583"/>
            <a:ext cx="6192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a:solidFill>
                  <a:schemeClr val="tx1"/>
                </a:solidFill>
              </a:rPr>
              <a:t>Photo</a:t>
            </a:r>
          </a:p>
        </p:txBody>
      </p:sp>
      <p:grpSp>
        <p:nvGrpSpPr>
          <p:cNvPr id="49" name="Groupe 48"/>
          <p:cNvGrpSpPr>
            <a:grpSpLocks noChangeAspect="1"/>
          </p:cNvGrpSpPr>
          <p:nvPr/>
        </p:nvGrpSpPr>
        <p:grpSpPr>
          <a:xfrm>
            <a:off x="4484679" y="6056036"/>
            <a:ext cx="729132" cy="962351"/>
            <a:chOff x="971600" y="1412776"/>
            <a:chExt cx="1707485" cy="2131838"/>
          </a:xfrm>
        </p:grpSpPr>
        <p:sp>
          <p:nvSpPr>
            <p:cNvPr id="5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5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6</a:t>
              </a:r>
            </a:p>
          </p:txBody>
        </p:sp>
        <p:sp>
          <p:nvSpPr>
            <p:cNvPr id="52" name="Freeform 188"/>
            <p:cNvSpPr>
              <a:spLocks/>
            </p:cNvSpPr>
            <p:nvPr/>
          </p:nvSpPr>
          <p:spPr bwMode="auto">
            <a:xfrm>
              <a:off x="1782101" y="1936016"/>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6</a:t>
              </a:r>
            </a:p>
          </p:txBody>
        </p:sp>
        <p:sp>
          <p:nvSpPr>
            <p:cNvPr id="5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3</a:t>
              </a:r>
            </a:p>
          </p:txBody>
        </p:sp>
        <p:sp>
          <p:nvSpPr>
            <p:cNvPr id="5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4</a:t>
              </a:r>
            </a:p>
          </p:txBody>
        </p:sp>
        <p:sp>
          <p:nvSpPr>
            <p:cNvPr id="5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grpSp>
      <p:sp>
        <p:nvSpPr>
          <p:cNvPr id="56"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7" name="Rectangle avec flèche vers le haut 56">
            <a:hlinkClick r:id="rId7"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696198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Autofit/>
          </a:bodyPr>
          <a:lstStyle/>
          <a:p>
            <a:pPr>
              <a:lnSpc>
                <a:spcPct val="107000"/>
              </a:lnSpc>
              <a:spcAft>
                <a:spcPts val="0"/>
              </a:spcAft>
            </a:pPr>
            <a:r>
              <a:rPr lang="fr-FR" sz="1300" b="1" cap="all">
                <a:solidFill>
                  <a:srgbClr val="A6A6A6"/>
                </a:solidFill>
                <a:latin typeface="Montserrat" panose="00000500000000000000" pitchFamily="2" charset="0"/>
                <a:ea typeface="Calibri" panose="020F0502020204030204" pitchFamily="34" charset="0"/>
                <a:cs typeface="Calibri" panose="020F0502020204030204" pitchFamily="34" charset="0"/>
              </a:rPr>
              <a:t>RESPONSABLE ORGANISATION ET ENVIRONNEMENT DE TRAVAIL</a:t>
            </a:r>
            <a:endParaRPr lang="fr-FR" sz="130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a:latin typeface="Montserrat" panose="00000500000000000000" pitchFamily="2" charset="0"/>
              </a:rPr>
              <a:t>Groupe A – Branche Services-Courrier-Colis : Plateforme Courrier</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468000" rIns="36000" bIns="32400">
              <a:noAutofit/>
            </a:bodyPr>
            <a:lstStyle/>
            <a:p>
              <a:r>
                <a:rPr lang="fr-FR" sz="800">
                  <a:latin typeface="Montserrat" panose="00000500000000000000" pitchFamily="2" charset="0"/>
                  <a:ea typeface="Verdana" panose="020B0604030504040204" pitchFamily="34" charset="0"/>
                  <a:cs typeface="Verdana" panose="020B0604030504040204" pitchFamily="34" charset="0"/>
                </a:rPr>
                <a:t>Dans un contexte de transformation, le ROET définit et optimise l’organisation de l’établissement en garantissant l’amélioration des coûts, des délais, et de la qualité afin de respecter les engagements clients et la performance attendue.</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3"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hueOff val="0"/>
                <a:satOff val="0"/>
                <a:lumOff val="0"/>
                <a:alpha val="91000"/>
              </a:sysClr>
            </a:solidFill>
            <a:ln w="25400" cap="flat" cmpd="sng" algn="ctr">
              <a:solidFill>
                <a:srgbClr val="EDEBE3">
                  <a:hueOff val="2841418"/>
                  <a:satOff val="15475"/>
                  <a:lumOff val="-17190"/>
                  <a:alphaOff val="0"/>
                </a:srgbClr>
              </a:solidFill>
              <a:prstDash val="solid"/>
            </a:ln>
            <a:effectLst/>
          </p:spPr>
          <p:txBody>
            <a:bodyPr lIns="74536" tIns="540000" rIns="74535" bIns="30480" spcCol="1270" anchor="t">
              <a:normAutofit fontScale="92500" lnSpcReduction="10000"/>
            </a:bodyPr>
            <a:lstStyle/>
            <a:p>
              <a:pPr marL="0" lvl="1" defTabSz="1066800" fontAlgn="base">
                <a:lnSpc>
                  <a:spcPct val="110000"/>
                </a:lnSpc>
                <a:spcBef>
                  <a:spcPts val="600"/>
                </a:spcBef>
                <a:defRPr/>
              </a:pPr>
              <a:r>
                <a:rPr lang="fr-FR" sz="900" kern="0">
                  <a:solidFill>
                    <a:srgbClr val="000000">
                      <a:hueOff val="0"/>
                      <a:satOff val="0"/>
                      <a:lumOff val="0"/>
                      <a:alphaOff val="0"/>
                    </a:srgbClr>
                  </a:solidFill>
                  <a:latin typeface="Montserrat"/>
                </a:rPr>
                <a:t>Le responsable organisation et environnement de travail (ROET) garantit au sein de l’établissement le déploiement des organisations cibles, des </a:t>
              </a:r>
              <a:r>
                <a:rPr lang="fr-FR" sz="900" kern="0" err="1">
                  <a:solidFill>
                    <a:srgbClr val="000000">
                      <a:hueOff val="0"/>
                      <a:satOff val="0"/>
                      <a:lumOff val="0"/>
                      <a:alphaOff val="0"/>
                    </a:srgbClr>
                  </a:solidFill>
                  <a:latin typeface="Montserrat"/>
                </a:rPr>
                <a:t>process</a:t>
              </a:r>
              <a:r>
                <a:rPr lang="fr-FR" sz="900" kern="0">
                  <a:solidFill>
                    <a:srgbClr val="000000">
                      <a:hueOff val="0"/>
                      <a:satOff val="0"/>
                      <a:lumOff val="0"/>
                      <a:alphaOff val="0"/>
                    </a:srgbClr>
                  </a:solidFill>
                  <a:latin typeface="Montserrat"/>
                </a:rPr>
                <a:t>, des équipements, matériels et moyens de locomotion afin de garantir le bon déroulement de la production. </a:t>
              </a:r>
            </a:p>
            <a:p>
              <a:pPr marL="0" lvl="1" defTabSz="1066800" fontAlgn="base">
                <a:lnSpc>
                  <a:spcPct val="110000"/>
                </a:lnSpc>
                <a:spcBef>
                  <a:spcPts val="600"/>
                </a:spcBef>
                <a:defRPr/>
              </a:pPr>
              <a:r>
                <a:rPr lang="fr-FR" sz="900" kern="0">
                  <a:solidFill>
                    <a:srgbClr val="000000">
                      <a:hueOff val="0"/>
                      <a:satOff val="0"/>
                      <a:lumOff val="0"/>
                      <a:alphaOff val="0"/>
                    </a:srgbClr>
                  </a:solidFill>
                  <a:latin typeface="Montserrat"/>
                </a:rPr>
                <a:t>Il est garant de la qualité des données SI et des référentiels d’organisation et d’un environnement de travail de qualité en supervisant la gestion technique, l’entretien des bâtiments et la relation avec les entreprises externes pour assurer le suivi et la réalisation des prestations.</a:t>
              </a:r>
            </a:p>
            <a:p>
              <a:pPr marL="0" lvl="1" defTabSz="1066800" fontAlgn="base">
                <a:lnSpc>
                  <a:spcPct val="110000"/>
                </a:lnSpc>
                <a:spcBef>
                  <a:spcPts val="600"/>
                </a:spcBef>
                <a:defRPr/>
              </a:pPr>
              <a:r>
                <a:rPr lang="fr-FR" sz="900" kern="0">
                  <a:solidFill>
                    <a:srgbClr val="000000">
                      <a:hueOff val="0"/>
                      <a:satOff val="0"/>
                      <a:lumOff val="0"/>
                      <a:alphaOff val="0"/>
                    </a:srgbClr>
                  </a:solidFill>
                  <a:latin typeface="Montserrat"/>
                </a:rPr>
                <a:t>Il travaille en collaboration avec les experts métiers en DEX et assure un appui technique auprès de son Directeur d’établissement pour définir et optimiser les organisations en cohérence avec les orientations stratégiques.</a:t>
              </a:r>
            </a:p>
            <a:p>
              <a:pPr marL="0" lvl="1" defTabSz="1066800" fontAlgn="base">
                <a:lnSpc>
                  <a:spcPct val="110000"/>
                </a:lnSpc>
                <a:spcBef>
                  <a:spcPts val="600"/>
                </a:spcBef>
                <a:defRPr/>
              </a:pPr>
              <a:r>
                <a:rPr lang="fr-FR" sz="900" kern="0">
                  <a:solidFill>
                    <a:srgbClr val="000000">
                      <a:hueOff val="0"/>
                      <a:satOff val="0"/>
                      <a:lumOff val="0"/>
                      <a:alphaOff val="0"/>
                    </a:srgbClr>
                  </a:solidFill>
                  <a:latin typeface="Montserrat"/>
                </a:rPr>
                <a:t>Il manage une équipe composée d’un organisateur et d’un technicien DATA ainsi que d’un responsable environnement du travail et garantit leur professionnalisation.</a:t>
              </a:r>
            </a:p>
            <a:p>
              <a:pPr marL="0" lvl="1" defTabSz="1066800" fontAlgn="base">
                <a:lnSpc>
                  <a:spcPct val="110000"/>
                </a:lnSpc>
                <a:spcBef>
                  <a:spcPts val="600"/>
                </a:spcBef>
                <a:defRPr/>
              </a:pPr>
              <a:r>
                <a:rPr lang="fr-FR" sz="800" kern="0">
                  <a:solidFill>
                    <a:srgbClr val="000000">
                      <a:hueOff val="0"/>
                      <a:satOff val="0"/>
                      <a:lumOff val="0"/>
                      <a:alphaOff val="0"/>
                    </a:srgbClr>
                  </a:solidFill>
                  <a:latin typeface="Montserrat"/>
                </a:rPr>
                <a:t>Consulter la fiche de poste : </a:t>
              </a:r>
              <a:r>
                <a:rPr lang="fr-FR" sz="800">
                  <a:hlinkClick r:id="rId4"/>
                </a:rPr>
                <a:t>MAP, Mon Avenir Professionnel - RESPONSABLE ORGANISATION ET ENVIRONNEMENT DE TRAVAIL IV.A (H/F) (laposte.fr)</a:t>
              </a:r>
              <a:endParaRPr lang="fr-FR" sz="800" kern="0">
                <a:solidFill>
                  <a:srgbClr val="000000">
                    <a:hueOff val="0"/>
                    <a:satOff val="0"/>
                    <a:lumOff val="0"/>
                    <a:alphaOff val="0"/>
                  </a:srgbClr>
                </a:solidFill>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5"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576000" rIns="74536" bIns="30480" spcCol="1270">
              <a:normAutofit/>
            </a:bodyPr>
            <a:lstStyle/>
            <a:p>
              <a:pPr marL="0" lvl="1" defTabSz="1066800" fontAlgn="base">
                <a:lnSpc>
                  <a:spcPct val="90000"/>
                </a:lnSpc>
                <a:defRPr/>
              </a:pPr>
              <a:r>
                <a:rPr lang="fr-FR" sz="800" kern="0">
                  <a:solidFill>
                    <a:srgbClr val="000000">
                      <a:hueOff val="0"/>
                      <a:satOff val="0"/>
                      <a:lumOff val="0"/>
                      <a:alphaOff val="0"/>
                    </a:srgbClr>
                  </a:solidFill>
                  <a:latin typeface="Montserrat" panose="00000500000000000000" pitchFamily="2" charset="0"/>
                </a:rPr>
                <a:t>Orientation client</a:t>
              </a:r>
            </a:p>
            <a:p>
              <a:pPr marL="0" lvl="1" defTabSz="1066800" fontAlgn="base">
                <a:lnSpc>
                  <a:spcPct val="90000"/>
                </a:lnSpc>
                <a:defRPr/>
              </a:pPr>
              <a:r>
                <a:rPr lang="fr-FR" sz="800" kern="0">
                  <a:solidFill>
                    <a:srgbClr val="000000">
                      <a:hueOff val="0"/>
                      <a:satOff val="0"/>
                      <a:lumOff val="0"/>
                      <a:alphaOff val="0"/>
                    </a:srgbClr>
                  </a:solidFill>
                  <a:latin typeface="Montserrat" panose="00000500000000000000" pitchFamily="2" charset="0"/>
                </a:rPr>
                <a:t>Culture du changement et de l’innovation</a:t>
              </a:r>
            </a:p>
            <a:p>
              <a:pPr marL="0" lvl="1" defTabSz="1066800" fontAlgn="base">
                <a:lnSpc>
                  <a:spcPct val="90000"/>
                </a:lnSpc>
                <a:defRPr/>
              </a:pPr>
              <a:r>
                <a:rPr lang="fr-FR" sz="800" kern="0">
                  <a:solidFill>
                    <a:srgbClr val="000000">
                      <a:hueOff val="0"/>
                      <a:satOff val="0"/>
                      <a:lumOff val="0"/>
                      <a:alphaOff val="0"/>
                    </a:srgbClr>
                  </a:solidFill>
                  <a:latin typeface="Montserrat" panose="00000500000000000000" pitchFamily="2" charset="0"/>
                </a:rPr>
                <a:t>Coopération, ouverture</a:t>
              </a:r>
            </a:p>
            <a:p>
              <a:pPr marL="0" lvl="1" defTabSz="1066800" fontAlgn="base">
                <a:lnSpc>
                  <a:spcPct val="90000"/>
                </a:lnSpc>
                <a:defRPr/>
              </a:pPr>
              <a:r>
                <a:rPr lang="fr-FR" sz="800" kern="0">
                  <a:solidFill>
                    <a:srgbClr val="000000">
                      <a:hueOff val="0"/>
                      <a:satOff val="0"/>
                      <a:lumOff val="0"/>
                      <a:alphaOff val="0"/>
                    </a:srgbClr>
                  </a:solidFill>
                  <a:latin typeface="Montserrat" panose="00000500000000000000" pitchFamily="2" charset="0"/>
                </a:rPr>
                <a:t>Orientation résultats</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6"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1488" y="5002910"/>
            <a:ext cx="3579932" cy="4354749"/>
            <a:chOff x="4782913" y="1110314"/>
            <a:chExt cx="3713801" cy="4354804"/>
          </a:xfrm>
        </p:grpSpPr>
        <p:sp>
          <p:nvSpPr>
            <p:cNvPr id="150" name="Forme libre 149"/>
            <p:cNvSpPr/>
            <p:nvPr/>
          </p:nvSpPr>
          <p:spPr>
            <a:xfrm>
              <a:off x="4782913" y="1110314"/>
              <a:ext cx="3713800" cy="4354804"/>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a:rPr>
                <a:t>Jean-Christophe, ROET dans le Loir et Cher : </a:t>
              </a:r>
            </a:p>
            <a:p>
              <a:pPr marL="0" lvl="1" defTabSz="1066800">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rPr>
                <a:t>« Entré à La Poste comme facteur en 2007, je suis devenu facteur d’équipe, facteur qualité. Et après avoir rejoint la </a:t>
              </a:r>
              <a:r>
                <a:rPr lang="fr-FR" sz="900" kern="0" err="1">
                  <a:solidFill>
                    <a:srgbClr val="000000">
                      <a:hueOff val="0"/>
                      <a:satOff val="0"/>
                      <a:lumOff val="0"/>
                      <a:alphaOff val="0"/>
                    </a:srgbClr>
                  </a:solidFill>
                  <a:latin typeface="Montserrat" panose="00000500000000000000" pitchFamily="2" charset="0"/>
                </a:rPr>
                <a:t>Task</a:t>
              </a:r>
              <a:r>
                <a:rPr lang="fr-FR" sz="900" kern="0">
                  <a:solidFill>
                    <a:srgbClr val="000000">
                      <a:hueOff val="0"/>
                      <a:satOff val="0"/>
                      <a:lumOff val="0"/>
                      <a:alphaOff val="0"/>
                    </a:srgbClr>
                  </a:solidFill>
                  <a:latin typeface="Montserrat" panose="00000500000000000000" pitchFamily="2" charset="0"/>
                </a:rPr>
                <a:t> force organisation, je suis devenu responsable organisation avant d’évoluer vers le poste de ROET en 2018.</a:t>
              </a:r>
            </a:p>
            <a:p>
              <a:pPr marL="0" lvl="1" defTabSz="1066800">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ea typeface="+mn-lt"/>
                  <a:cs typeface="+mn-lt"/>
                </a:rPr>
                <a:t>Je suis chargé de mettre en place des organisations qui fonctionnent tout en garantissant la sécurité des agents et des locaux. Mon activité est rythmée par le pilotage des projets : fiabilisation des SI, diagnostics, scénarios, découpage des tournées et mise en place. C’est important pour moi d’associer les agents à chaque étape car le projet doit embarquer tout le monde ! Je suis secondé pour cela par un technicien DATA afin de m’assurer d’un système d’informations performant. De même, le responsable environnement du travail m’assiste dans les missions techniques : gestion des badges d’accès, pannes matérielles… Chaque jour, on réalise des tours terrain et on partage avec la production les améliorations possibles pour le quotidien des agents.</a:t>
              </a:r>
            </a:p>
            <a:p>
              <a:pPr marL="0" lvl="1" defTabSz="1066800">
                <a:lnSpc>
                  <a:spcPct val="90000"/>
                </a:lnSpc>
                <a:spcBef>
                  <a:spcPts val="600"/>
                </a:spcBef>
                <a:defRPr/>
              </a:pPr>
              <a:r>
                <a:rPr lang="fr-FR" sz="900" kern="0">
                  <a:solidFill>
                    <a:srgbClr val="000000">
                      <a:hueOff val="0"/>
                      <a:satOff val="0"/>
                      <a:lumOff val="0"/>
                      <a:alphaOff val="0"/>
                    </a:srgbClr>
                  </a:solidFill>
                  <a:latin typeface="Montserrat" panose="00000500000000000000" pitchFamily="2" charset="0"/>
                  <a:ea typeface="+mn-lt"/>
                  <a:cs typeface="+mn-lt"/>
                </a:rPr>
                <a:t>Au début, j’aimais surtout l’aspect technique de mon métier, analyser les données. Aujourd’hui, ce qui me plait le plus, c’est le pilotage de projet et manager mon équipe, les échanges avec les agents. J’aime gérer les imprévus, mon quotidien est très diversifié ! Ecoute, rigueur, analyse et anticipation sont requises pour le poste !</a:t>
              </a:r>
            </a:p>
            <a:p>
              <a:pPr marL="0" lvl="1" defTabSz="1066800">
                <a:lnSpc>
                  <a:spcPct val="90000"/>
                </a:lnSpc>
                <a:spcBef>
                  <a:spcPts val="600"/>
                </a:spcBef>
                <a:defRPr/>
              </a:pPr>
              <a:r>
                <a:rPr lang="fr-FR" sz="900" kern="0">
                  <a:solidFill>
                    <a:srgbClr val="000000">
                      <a:hueOff val="0"/>
                      <a:satOff val="0"/>
                      <a:lumOff val="0"/>
                      <a:alphaOff val="0"/>
                    </a:srgbClr>
                  </a:solidFill>
                  <a:latin typeface="Montserrat"/>
                </a:rPr>
                <a:t>Jean-Christophe est un des ambassadeurs de ce métier, qui peuvent être contactés par l’intermédiaire de l’EMRG.</a:t>
              </a:r>
              <a:endParaRPr lang="en-US" sz="900" kern="0">
                <a:latin typeface="Montserrat"/>
                <a:ea typeface="+mn-lt"/>
                <a:cs typeface="+mn-lt"/>
              </a:endParaRPr>
            </a:p>
            <a:p>
              <a:pPr marL="0" lvl="1" defTabSz="1066800">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95</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a:solidFill>
                    <a:srgbClr val="000000">
                      <a:hueOff val="0"/>
                      <a:satOff val="0"/>
                      <a:lumOff val="0"/>
                      <a:alphaOff val="0"/>
                    </a:srgbClr>
                  </a:solidFill>
                  <a:latin typeface="Montserrat" panose="00000500000000000000" pitchFamily="2" charset="0"/>
                </a:rPr>
                <a:t>Départements recruteurs à définir pour 2022</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sp>
        <p:nvSpPr>
          <p:cNvPr id="38" name="Ellipse 37"/>
          <p:cNvSpPr/>
          <p:nvPr/>
        </p:nvSpPr>
        <p:spPr bwMode="auto">
          <a:xfrm>
            <a:off x="5857413" y="4917789"/>
            <a:ext cx="432000" cy="431999"/>
          </a:xfrm>
          <a:prstGeom prst="ellipse">
            <a:avLst/>
          </a:prstGeom>
          <a:blipFill>
            <a:blip r:embed="rId6"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62109"/>
            <a:ext cx="737974" cy="962351"/>
            <a:chOff x="971600" y="1412776"/>
            <a:chExt cx="1728191" cy="2131838"/>
          </a:xfrm>
          <a:noFill/>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grp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chor="t">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Variété des missions</a:t>
              </a:r>
            </a:p>
            <a:p>
              <a:pPr marL="171450" lvl="1" indent="-171450" defTabSz="1066800" fontAlgn="base">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a:endParaRP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Autonomie</a:t>
              </a:r>
            </a:p>
            <a:p>
              <a:pPr marL="171450" lvl="1" indent="-171450" defTabSz="1066800">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a:endParaRPr>
            </a:p>
            <a:p>
              <a:pPr marL="171450" lvl="1" indent="-171450" defTabSz="1066800">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Membre du CODIR</a:t>
              </a:r>
              <a:endParaRPr lang="fr-FR" sz="900" kern="0">
                <a:solidFill>
                  <a:srgbClr val="000000">
                    <a:hueOff val="0"/>
                    <a:satOff val="0"/>
                    <a:lumOff val="0"/>
                    <a:alphaOff val="0"/>
                  </a:srgbClr>
                </a:solidFill>
                <a:latin typeface="Montserrat" panose="00000500000000000000" pitchFamily="2" charset="0"/>
              </a:endParaRPr>
            </a:p>
            <a:p>
              <a:pPr marL="171450" marR="0" lvl="1" indent="-171450" defTabSz="1066800">
                <a:lnSpc>
                  <a:spcPct val="90000"/>
                </a:lnSpc>
                <a:spcBef>
                  <a:spcPct val="0"/>
                </a:spcBef>
                <a:spcAft>
                  <a:spcPts val="0"/>
                </a:spcAft>
                <a:buClrTx/>
                <a:buSzTx/>
                <a:buFont typeface="Arial" panose="020B0604020202020204" pitchFamily="34" charset="0"/>
                <a:buChar char="•"/>
                <a:tabLst/>
                <a:defRPr/>
              </a:pPr>
              <a:endParaRPr lang="fr-FR" sz="900" kern="0">
                <a:solidFill>
                  <a:srgbClr val="000000">
                    <a:hueOff val="0"/>
                    <a:satOff val="0"/>
                    <a:lumOff val="0"/>
                    <a:alphaOff val="0"/>
                  </a:srgbClr>
                </a:solidFill>
                <a:latin typeface="Montserrat" panose="00000500000000000000" pitchFamily="2" charset="0"/>
              </a:endParaRPr>
            </a:p>
            <a:p>
              <a:pPr marL="171450" lvl="1" indent="-171450" defTabSz="1066800">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Possibilité d’évolution vers le métier de Directeur d’Etablissement Courrier</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endParaRPr lang="fr-FR" sz="8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grpSp>
        <p:nvGrpSpPr>
          <p:cNvPr id="49" name="Groupe 48"/>
          <p:cNvGrpSpPr>
            <a:grpSpLocks noChangeAspect="1"/>
          </p:cNvGrpSpPr>
          <p:nvPr/>
        </p:nvGrpSpPr>
        <p:grpSpPr>
          <a:xfrm>
            <a:off x="4484679" y="6075539"/>
            <a:ext cx="737974" cy="942848"/>
            <a:chOff x="971600" y="1455979"/>
            <a:chExt cx="1728191" cy="2088635"/>
          </a:xfrm>
        </p:grpSpPr>
        <p:sp>
          <p:nvSpPr>
            <p:cNvPr id="5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0</a:t>
              </a:r>
            </a:p>
          </p:txBody>
        </p:sp>
        <p:sp>
          <p:nvSpPr>
            <p:cNvPr id="5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4</a:t>
              </a:r>
            </a:p>
          </p:txBody>
        </p:sp>
        <p:sp>
          <p:nvSpPr>
            <p:cNvPr id="5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sp>
          <p:nvSpPr>
            <p:cNvPr id="53" name="Freeform 189"/>
            <p:cNvSpPr>
              <a:spLocks/>
            </p:cNvSpPr>
            <p:nvPr/>
          </p:nvSpPr>
          <p:spPr bwMode="auto">
            <a:xfrm>
              <a:off x="1415611" y="1455979"/>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5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1</a:t>
              </a:r>
            </a:p>
          </p:txBody>
        </p:sp>
        <p:sp>
          <p:nvSpPr>
            <p:cNvPr id="5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grpSp>
      <p:sp>
        <p:nvSpPr>
          <p:cNvPr id="56"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6" name="Imag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76625" y="5014859"/>
            <a:ext cx="571500" cy="711409"/>
          </a:xfrm>
          <a:prstGeom prst="rect">
            <a:avLst/>
          </a:prstGeom>
        </p:spPr>
      </p:pic>
      <p:sp>
        <p:nvSpPr>
          <p:cNvPr id="57" name="Rectangle avec flèche vers le haut 56">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79800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3752088"/>
            <a:ext cx="5915025" cy="347472"/>
          </a:xfrm>
        </p:spPr>
        <p:txBody>
          <a:bodyPr>
            <a:normAutofit fontScale="90000"/>
          </a:bodyPr>
          <a:lstStyle/>
          <a:p>
            <a:pPr lvl="0" algn="ctr">
              <a:spcBef>
                <a:spcPts val="1200"/>
              </a:spcBef>
              <a:spcAft>
                <a:spcPts val="300"/>
              </a:spcAft>
            </a:pPr>
            <a:r>
              <a:rPr lang="fr-FR" sz="2400" b="1" kern="1600">
                <a:solidFill>
                  <a:srgbClr val="FECC00"/>
                </a:solidFill>
                <a:latin typeface="Montserrat" panose="00000500000000000000" pitchFamily="2" charset="0"/>
                <a:ea typeface="Times New Roman" panose="02020603050405020304" pitchFamily="18" charset="0"/>
                <a:cs typeface="Arial" panose="020B0604020202020204" pitchFamily="34" charset="0"/>
              </a:rPr>
              <a:t>MANAGEMENT OPÉRATIONNEL</a:t>
            </a:r>
          </a:p>
        </p:txBody>
      </p:sp>
      <p:sp>
        <p:nvSpPr>
          <p:cNvPr id="4"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 name="Rectangle avec flèche vers le haut 4">
            <a:hlinkClick r:id="rId2"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13216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80111" cy="347472"/>
          </a:xfrm>
        </p:spPr>
        <p:txBody>
          <a:bodyPr>
            <a:noAutofit/>
          </a:bodyPr>
          <a:lstStyle/>
          <a:p>
            <a:pPr>
              <a:lnSpc>
                <a:spcPct val="107000"/>
              </a:lnSpc>
              <a:spcAft>
                <a:spcPts val="0"/>
              </a:spcAft>
            </a:pPr>
            <a:r>
              <a:rPr lang="fr-FR" sz="15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RESPONSABLE DE POLE AGENCE BANCAIRE A DISTANCE</a:t>
            </a:r>
            <a:endParaRPr lang="fr-FR" sz="1500"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Groupe A ouvert aux 3.3 – La Banque postale : La Banque postale chez soi (LBPCS)</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fontScale="85000" lnSpcReduction="20000"/>
            </a:bodyPr>
            <a:lstStyle/>
            <a:p>
              <a:r>
                <a:rPr lang="fr-FR" sz="900" dirty="0">
                  <a:latin typeface="Montserrat" panose="00000500000000000000" pitchFamily="2" charset="0"/>
                  <a:ea typeface="Verdana" panose="020B0604030504040204" pitchFamily="34" charset="0"/>
                  <a:cs typeface="Verdana" panose="020B0604030504040204" pitchFamily="34" charset="0"/>
                </a:rPr>
                <a:t>Animé d'un esprit de service, vous avez à cœur de placer l'intérêt du client avant tout. Axé(e) sur la performance commerciale, vous souhaitez développer la professionnalisation de vos collaborateurs. </a:t>
              </a:r>
              <a:endParaRPr kumimoji="0" lang="fr-FR" sz="14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fontScale="92500"/>
            </a:bodyPr>
            <a:lstStyle/>
            <a:p>
              <a:pPr marL="0" lvl="1" defTabSz="1066800" fontAlgn="base">
                <a:lnSpc>
                  <a:spcPct val="90000"/>
                </a:lnSpc>
                <a:spcBef>
                  <a:spcPts val="600"/>
                </a:spcBef>
                <a:defRPr/>
              </a:pPr>
              <a:r>
                <a:rPr lang="fr-FR" sz="1000" kern="0" dirty="0">
                  <a:solidFill>
                    <a:srgbClr val="000000">
                      <a:hueOff val="0"/>
                      <a:satOff val="0"/>
                      <a:lumOff val="0"/>
                      <a:alphaOff val="0"/>
                    </a:srgbClr>
                  </a:solidFill>
                  <a:latin typeface="Montserrat" panose="00000500000000000000" pitchFamily="2" charset="0"/>
                </a:rPr>
                <a:t>Dans le cadre de la relation client multicanal et de la stratégie de La Banque Postale, le Responsable de pôle agence bancaire à distance est responsable :</a:t>
              </a:r>
            </a:p>
            <a:p>
              <a:pPr marL="171450" lvl="1" indent="-171450" defTabSz="1066800" fontAlgn="base">
                <a:lnSpc>
                  <a:spcPct val="90000"/>
                </a:lnSpc>
                <a:spcBef>
                  <a:spcPts val="600"/>
                </a:spcBef>
                <a:buFontTx/>
                <a:buChar char="-"/>
                <a:defRPr/>
              </a:pPr>
              <a:r>
                <a:rPr lang="fr-FR" sz="1000" kern="0" dirty="0">
                  <a:solidFill>
                    <a:srgbClr val="000000">
                      <a:hueOff val="0"/>
                      <a:satOff val="0"/>
                      <a:lumOff val="0"/>
                      <a:alphaOff val="0"/>
                    </a:srgbClr>
                  </a:solidFill>
                  <a:latin typeface="Montserrat" panose="00000500000000000000" pitchFamily="2" charset="0"/>
                </a:rPr>
                <a:t>du management direct d'une équipe de 7 à 8 conseillers bancaires à distance</a:t>
              </a:r>
            </a:p>
            <a:p>
              <a:pPr marL="171450" lvl="1" indent="-171450" defTabSz="1066800" fontAlgn="base">
                <a:lnSpc>
                  <a:spcPct val="90000"/>
                </a:lnSpc>
                <a:spcBef>
                  <a:spcPts val="600"/>
                </a:spcBef>
                <a:buFontTx/>
                <a:buChar char="-"/>
                <a:defRPr/>
              </a:pPr>
              <a:r>
                <a:rPr lang="fr-FR" sz="1000" kern="0" dirty="0">
                  <a:solidFill>
                    <a:srgbClr val="000000">
                      <a:hueOff val="0"/>
                      <a:satOff val="0"/>
                      <a:lumOff val="0"/>
                      <a:alphaOff val="0"/>
                    </a:srgbClr>
                  </a:solidFill>
                  <a:latin typeface="Montserrat" panose="00000500000000000000" pitchFamily="2" charset="0"/>
                </a:rPr>
                <a:t>de leur professionnalisation et montée en compétences</a:t>
              </a:r>
            </a:p>
            <a:p>
              <a:pPr marL="171450" lvl="1" indent="-171450" defTabSz="1066800" fontAlgn="base">
                <a:lnSpc>
                  <a:spcPct val="90000"/>
                </a:lnSpc>
                <a:spcBef>
                  <a:spcPts val="600"/>
                </a:spcBef>
                <a:buFontTx/>
                <a:buChar char="-"/>
                <a:defRPr/>
              </a:pPr>
              <a:r>
                <a:rPr lang="fr-FR" sz="1000" kern="0" dirty="0">
                  <a:solidFill>
                    <a:srgbClr val="000000">
                      <a:hueOff val="0"/>
                      <a:satOff val="0"/>
                      <a:lumOff val="0"/>
                      <a:alphaOff val="0"/>
                    </a:srgbClr>
                  </a:solidFill>
                  <a:latin typeface="Montserrat" panose="00000500000000000000" pitchFamily="2" charset="0"/>
                </a:rPr>
                <a:t>du développement du chiffre d'affaires et du pilotage de l'animation commerciale</a:t>
              </a:r>
            </a:p>
            <a:p>
              <a:pPr marL="171450" lvl="1" indent="-171450" defTabSz="1066800" fontAlgn="base">
                <a:lnSpc>
                  <a:spcPct val="90000"/>
                </a:lnSpc>
                <a:spcBef>
                  <a:spcPts val="600"/>
                </a:spcBef>
                <a:buFontTx/>
                <a:buChar char="-"/>
                <a:defRPr/>
              </a:pPr>
              <a:r>
                <a:rPr lang="fr-FR" sz="1000" kern="0" dirty="0">
                  <a:solidFill>
                    <a:srgbClr val="000000">
                      <a:hueOff val="0"/>
                      <a:satOff val="0"/>
                      <a:lumOff val="0"/>
                      <a:alphaOff val="0"/>
                    </a:srgbClr>
                  </a:solidFill>
                  <a:latin typeface="Montserrat" panose="00000500000000000000" pitchFamily="2" charset="0"/>
                </a:rPr>
                <a:t>de l'amélioration de la qualité de la prise en charge de la clientèle</a:t>
              </a:r>
            </a:p>
            <a:p>
              <a:pPr marL="171450" lvl="1" indent="-171450" defTabSz="1066800" fontAlgn="base">
                <a:lnSpc>
                  <a:spcPct val="90000"/>
                </a:lnSpc>
                <a:spcBef>
                  <a:spcPts val="600"/>
                </a:spcBef>
                <a:buFontTx/>
                <a:buChar char="-"/>
                <a:defRPr/>
              </a:pPr>
              <a:r>
                <a:rPr lang="fr-FR" sz="1000" kern="0" dirty="0">
                  <a:solidFill>
                    <a:srgbClr val="000000">
                      <a:hueOff val="0"/>
                      <a:satOff val="0"/>
                      <a:lumOff val="0"/>
                      <a:alphaOff val="0"/>
                    </a:srgbClr>
                  </a:solidFill>
                  <a:latin typeface="Montserrat" panose="00000500000000000000" pitchFamily="2" charset="0"/>
                </a:rPr>
                <a:t>de la gestion et de l'optimisation des ressources mises à disposition pour garantir le fonctionnement de l'équipe et l'atteinte des objectifs fixés.</a:t>
              </a: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Consulter la fiche de poste : </a:t>
              </a:r>
              <a:r>
                <a:rPr lang="fr-FR" sz="800" kern="0" dirty="0">
                  <a:solidFill>
                    <a:srgbClr val="000000">
                      <a:hueOff val="0"/>
                      <a:satOff val="0"/>
                      <a:lumOff val="0"/>
                      <a:alphaOff val="0"/>
                    </a:srgbClr>
                  </a:solidFill>
                  <a:latin typeface="Montserrat" panose="00000500000000000000" pitchFamily="2" charset="0"/>
                  <a:hlinkClick r:id="rId3"/>
                </a:rPr>
                <a:t>https://www.rh.laposte.fr/fiche-fonction/responsable-de-pole-agence-bancaire-distance-iii3-hf</a:t>
              </a:r>
              <a:r>
                <a:rPr lang="fr-FR" sz="800" kern="0" dirty="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Compétences managériales et leadership, </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client et résultats</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Maîtrise des outils informatiques/digitaux (bureautique et applicatifs spécifiques)</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Laetitia, Responsable de pôle à Orléans</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i="1" kern="0" dirty="0">
                  <a:solidFill>
                    <a:srgbClr val="000000">
                      <a:hueOff val="0"/>
                      <a:satOff val="0"/>
                      <a:lumOff val="0"/>
                      <a:alphaOff val="0"/>
                    </a:srgbClr>
                  </a:solidFill>
                  <a:latin typeface="Montserrat" panose="00000500000000000000" pitchFamily="2" charset="0"/>
                </a:rPr>
                <a:t>« J’ai commencé ma carrière à La Poste comme guichetière, puis j’ai évolué vers les métiers de conseiller financier, conseiller clientèle, conseiller spécialisé en patrimoine, puis responsable de pôle en 2018.</a:t>
              </a:r>
            </a:p>
            <a:p>
              <a:pPr marL="0" lvl="1" defTabSz="1066800" fontAlgn="base">
                <a:lnSpc>
                  <a:spcPct val="90000"/>
                </a:lnSpc>
                <a:spcBef>
                  <a:spcPct val="0"/>
                </a:spcBef>
                <a:defRPr/>
              </a:pPr>
              <a:r>
                <a:rPr lang="fr-FR" sz="850" i="1" kern="0" dirty="0">
                  <a:solidFill>
                    <a:srgbClr val="000000">
                      <a:hueOff val="0"/>
                      <a:satOff val="0"/>
                      <a:lumOff val="0"/>
                      <a:alphaOff val="0"/>
                    </a:srgbClr>
                  </a:solidFill>
                  <a:latin typeface="Montserrat" panose="00000500000000000000" pitchFamily="2" charset="0"/>
                </a:rPr>
                <a:t>Dans ce métier, il y a une partie de contrôle importante, une partie pilotage (commercial et qualité) et une partie coaching pour faire monter en compétence l’équipe, c’est d’ailleurs ce que je préfère. </a:t>
              </a:r>
            </a:p>
            <a:p>
              <a:pPr marL="0" lvl="1" defTabSz="1066800" fontAlgn="base">
                <a:lnSpc>
                  <a:spcPct val="90000"/>
                </a:lnSpc>
                <a:spcBef>
                  <a:spcPct val="0"/>
                </a:spcBef>
                <a:defRPr/>
              </a:pPr>
              <a:r>
                <a:rPr lang="fr-FR" sz="850" i="1" kern="0" dirty="0">
                  <a:solidFill>
                    <a:srgbClr val="000000">
                      <a:hueOff val="0"/>
                      <a:satOff val="0"/>
                      <a:lumOff val="0"/>
                      <a:alphaOff val="0"/>
                    </a:srgbClr>
                  </a:solidFill>
                  <a:latin typeface="Montserrat" panose="00000500000000000000" pitchFamily="2" charset="0"/>
                </a:rPr>
                <a:t>Je réalise des entretiens hebdomadaires avec chaque conseiller pour faire le point sur leur activité, leurs attendus commerciaux et la qualité de leurs dossiers. Dans le cadre de mon métier, je prépare et j’anime des réunions d’équipe et des </a:t>
              </a:r>
              <a:r>
                <a:rPr lang="fr-FR" sz="850" i="1" kern="0" dirty="0" err="1">
                  <a:solidFill>
                    <a:srgbClr val="000000">
                      <a:hueOff val="0"/>
                      <a:satOff val="0"/>
                      <a:lumOff val="0"/>
                      <a:alphaOff val="0"/>
                    </a:srgbClr>
                  </a:solidFill>
                  <a:latin typeface="Montserrat" panose="00000500000000000000" pitchFamily="2" charset="0"/>
                </a:rPr>
                <a:t>briefs</a:t>
              </a:r>
              <a:r>
                <a:rPr lang="fr-FR" sz="850" i="1" kern="0" dirty="0">
                  <a:solidFill>
                    <a:srgbClr val="000000">
                      <a:hueOff val="0"/>
                      <a:satOff val="0"/>
                      <a:lumOff val="0"/>
                      <a:alphaOff val="0"/>
                    </a:srgbClr>
                  </a:solidFill>
                  <a:latin typeface="Montserrat" panose="00000500000000000000" pitchFamily="2" charset="0"/>
                </a:rPr>
                <a:t> hebdomadaires… </a:t>
              </a:r>
            </a:p>
            <a:p>
              <a:pPr marL="0" lvl="1" defTabSz="1066800" fontAlgn="base">
                <a:lnSpc>
                  <a:spcPct val="90000"/>
                </a:lnSpc>
                <a:spcBef>
                  <a:spcPct val="0"/>
                </a:spcBef>
                <a:defRPr/>
              </a:pPr>
              <a:r>
                <a:rPr lang="fr-FR" sz="850" i="1" kern="0" dirty="0">
                  <a:solidFill>
                    <a:srgbClr val="000000">
                      <a:hueOff val="0"/>
                      <a:satOff val="0"/>
                      <a:lumOff val="0"/>
                      <a:alphaOff val="0"/>
                    </a:srgbClr>
                  </a:solidFill>
                  <a:latin typeface="Montserrat" panose="00000500000000000000" pitchFamily="2" charset="0"/>
                </a:rPr>
                <a:t>D’après moi, les qualités requises pour ce poste sont l’agilité car on est très sollicité, la bienveillance, l’organisation. La connaissance des produits et des outils est un plus pour aider l’équipe. </a:t>
              </a:r>
            </a:p>
            <a:p>
              <a:pPr marL="0" lvl="1" defTabSz="1066800" fontAlgn="base">
                <a:lnSpc>
                  <a:spcPct val="90000"/>
                </a:lnSpc>
                <a:spcBef>
                  <a:spcPct val="0"/>
                </a:spcBef>
                <a:defRPr/>
              </a:pPr>
              <a:r>
                <a:rPr lang="fr-FR" sz="850" i="1" kern="0" dirty="0">
                  <a:solidFill>
                    <a:srgbClr val="000000">
                      <a:hueOff val="0"/>
                      <a:satOff val="0"/>
                      <a:lumOff val="0"/>
                      <a:alphaOff val="0"/>
                    </a:srgbClr>
                  </a:solidFill>
                  <a:latin typeface="Montserrat" panose="00000500000000000000" pitchFamily="2" charset="0"/>
                </a:rPr>
                <a:t>Ce qui me plait dans ce métier, c’est l’autonomie qui est une marque de confiance. J’adore développer les compétences : ce qui est important pour moi, c’est la progression de mon équipe. J’aime aussi l’esprit d’équipe, on est plusieurs responsable de pôle, donc on n’est pas seul ! </a:t>
              </a:r>
            </a:p>
            <a:p>
              <a:pPr marL="0" lvl="1" defTabSz="1066800" fontAlgn="base">
                <a:lnSpc>
                  <a:spcPct val="90000"/>
                </a:lnSpc>
                <a:spcBef>
                  <a:spcPct val="0"/>
                </a:spcBef>
                <a:defRPr/>
              </a:pPr>
              <a:r>
                <a:rPr lang="fr-FR" sz="850" i="1" kern="0" dirty="0">
                  <a:solidFill>
                    <a:srgbClr val="000000">
                      <a:hueOff val="0"/>
                      <a:satOff val="0"/>
                      <a:lumOff val="0"/>
                      <a:alphaOff val="0"/>
                    </a:srgbClr>
                  </a:solidFill>
                  <a:latin typeface="Montserrat" panose="00000500000000000000" pitchFamily="2" charset="0"/>
                </a:rPr>
                <a:t>Ce que j’aime à LBPCS, c’est que c’est une petite entité, une sorte de laboratoire où on peut tester des choses avant de démultiplier.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Laetitia est une des ambassadeurs de ce métier, elle peut être contactée par l’intermédiaire de l’EMRG.</a:t>
              </a:r>
              <a:endParaRPr kumimoji="0" lang="fr-FR" sz="85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5</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4</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Télétravail possible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Restaurant + cafeteria sur place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Accessibilité du site directe via ligne TRAM et bus</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5" name="Rectangle 4"/>
          <p:cNvSpPr/>
          <p:nvPr/>
        </p:nvSpPr>
        <p:spPr>
          <a:xfrm>
            <a:off x="3439593" y="4996559"/>
            <a:ext cx="6192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a:solidFill>
                  <a:schemeClr val="tx1"/>
                </a:solidFill>
              </a:rPr>
              <a:t>Photo</a:t>
            </a:r>
          </a:p>
        </p:txBody>
      </p:sp>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8" name="Imag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33242" y="5009891"/>
            <a:ext cx="623168" cy="755309"/>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1513010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Chef d’équipe</a:t>
            </a:r>
            <a:endParaRPr lang="fr-FR"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3 – Branche Services-Courrier-Colis : Plateforme colis</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Autofit/>
            </a:bodyPr>
            <a:lstStyle/>
            <a:p>
              <a:r>
                <a:rPr lang="fr-FR" sz="800" dirty="0">
                  <a:latin typeface="Montserrat" panose="00000500000000000000" pitchFamily="2" charset="0"/>
                  <a:ea typeface="Verdana" panose="020B0604030504040204" pitchFamily="34" charset="0"/>
                  <a:cs typeface="Verdana" panose="020B0604030504040204" pitchFamily="34" charset="0"/>
                </a:rPr>
                <a:t>Fort d'une expérience dans le management d'équipe, vous savez faire preuve d'une bonne capacité d'adaptation. Vous aimez le travail en équipe.</a:t>
              </a:r>
              <a:endPar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fontScale="25000" lnSpcReduction="20000"/>
            </a:bodyPr>
            <a:lstStyle/>
            <a:p>
              <a:pPr marL="0" lvl="1" defTabSz="1066800" fontAlgn="base">
                <a:lnSpc>
                  <a:spcPct val="110000"/>
                </a:lnSpc>
                <a:spcBef>
                  <a:spcPts val="300"/>
                </a:spcBef>
                <a:defRPr/>
              </a:pPr>
              <a:r>
                <a:rPr lang="fr-FR" sz="3200" kern="0" dirty="0">
                  <a:solidFill>
                    <a:srgbClr val="000000">
                      <a:hueOff val="0"/>
                      <a:satOff val="0"/>
                      <a:lumOff val="0"/>
                      <a:alphaOff val="0"/>
                    </a:srgbClr>
                  </a:solidFill>
                  <a:latin typeface="Montserrat" panose="00000500000000000000" pitchFamily="2" charset="0"/>
                </a:rPr>
                <a:t>Le chef d’équipe organise et pilote une activité au service des clients et met en œuvre les postures de l’excellence et l’ensemble des routines managériales. Ses principales missions : </a:t>
              </a:r>
            </a:p>
            <a:p>
              <a:pPr marL="172800" lvl="1" indent="-172800" defTabSz="1066800" fontAlgn="base">
                <a:lnSpc>
                  <a:spcPct val="110000"/>
                </a:lnSpc>
                <a:spcBef>
                  <a:spcPts val="300"/>
                </a:spcBef>
                <a:buFont typeface="Arial" panose="020B0604020202020204" pitchFamily="34" charset="0"/>
                <a:buChar char="•"/>
                <a:defRPr/>
              </a:pPr>
              <a:r>
                <a:rPr lang="fr-FR" sz="3200" kern="0" dirty="0">
                  <a:solidFill>
                    <a:srgbClr val="000000">
                      <a:hueOff val="0"/>
                      <a:satOff val="0"/>
                      <a:lumOff val="0"/>
                      <a:alphaOff val="0"/>
                    </a:srgbClr>
                  </a:solidFill>
                  <a:latin typeface="Montserrat" panose="00000500000000000000" pitchFamily="2" charset="0"/>
                </a:rPr>
                <a:t>garantir le traitement optimal des produits, la bonne gestion des stocks et la qualité des flux sortants.</a:t>
              </a:r>
            </a:p>
            <a:p>
              <a:pPr marL="172800" lvl="1" indent="-172800" defTabSz="1066800" fontAlgn="base">
                <a:lnSpc>
                  <a:spcPct val="110000"/>
                </a:lnSpc>
                <a:spcBef>
                  <a:spcPts val="300"/>
                </a:spcBef>
                <a:buFont typeface="Arial" panose="020B0604020202020204" pitchFamily="34" charset="0"/>
                <a:buChar char="•"/>
                <a:defRPr/>
              </a:pPr>
              <a:r>
                <a:rPr lang="fr-FR" sz="3200" kern="0" dirty="0">
                  <a:solidFill>
                    <a:srgbClr val="000000">
                      <a:hueOff val="0"/>
                      <a:satOff val="0"/>
                      <a:lumOff val="0"/>
                      <a:alphaOff val="0"/>
                    </a:srgbClr>
                  </a:solidFill>
                  <a:latin typeface="Montserrat" panose="00000500000000000000" pitchFamily="2" charset="0"/>
                </a:rPr>
                <a:t>assurer la planification et la coordination des activités en fonction de la charge de travail et des priorités de traitement.</a:t>
              </a:r>
            </a:p>
            <a:p>
              <a:pPr marL="172800" lvl="1" indent="-172800" defTabSz="1066800" fontAlgn="base">
                <a:lnSpc>
                  <a:spcPct val="110000"/>
                </a:lnSpc>
                <a:spcBef>
                  <a:spcPts val="300"/>
                </a:spcBef>
                <a:buFont typeface="Arial" panose="020B0604020202020204" pitchFamily="34" charset="0"/>
                <a:buChar char="•"/>
                <a:defRPr/>
              </a:pPr>
              <a:r>
                <a:rPr lang="fr-FR" sz="3200" kern="0" dirty="0">
                  <a:solidFill>
                    <a:srgbClr val="000000">
                      <a:hueOff val="0"/>
                      <a:satOff val="0"/>
                      <a:lumOff val="0"/>
                      <a:alphaOff val="0"/>
                    </a:srgbClr>
                  </a:solidFill>
                  <a:latin typeface="Montserrat" panose="00000500000000000000" pitchFamily="2" charset="0"/>
                </a:rPr>
                <a:t>réaliser au quotidien les standards managériaux : </a:t>
              </a:r>
              <a:r>
                <a:rPr lang="fr-FR" sz="3200" kern="0" dirty="0" err="1">
                  <a:solidFill>
                    <a:srgbClr val="000000">
                      <a:hueOff val="0"/>
                      <a:satOff val="0"/>
                      <a:lumOff val="0"/>
                      <a:alphaOff val="0"/>
                    </a:srgbClr>
                  </a:solidFill>
                  <a:latin typeface="Montserrat" panose="00000500000000000000" pitchFamily="2" charset="0"/>
                </a:rPr>
                <a:t>brief</a:t>
              </a:r>
              <a:r>
                <a:rPr lang="fr-FR" sz="3200" kern="0" dirty="0">
                  <a:solidFill>
                    <a:srgbClr val="000000">
                      <a:hueOff val="0"/>
                      <a:satOff val="0"/>
                      <a:lumOff val="0"/>
                      <a:alphaOff val="0"/>
                    </a:srgbClr>
                  </a:solidFill>
                  <a:latin typeface="Montserrat" panose="00000500000000000000" pitchFamily="2" charset="0"/>
                </a:rPr>
                <a:t> quotidien, résolution de problèmes, tour terrain, pour vérifier que l’activité se déroule conformément au processus et aux standards au poste.</a:t>
              </a:r>
            </a:p>
            <a:p>
              <a:pPr marL="172800" lvl="1" indent="-172800" defTabSz="1066800" fontAlgn="base">
                <a:lnSpc>
                  <a:spcPct val="110000"/>
                </a:lnSpc>
                <a:spcBef>
                  <a:spcPts val="300"/>
                </a:spcBef>
                <a:buFont typeface="Arial" panose="020B0604020202020204" pitchFamily="34" charset="0"/>
                <a:buChar char="•"/>
                <a:defRPr/>
              </a:pPr>
              <a:r>
                <a:rPr lang="fr-FR" sz="3200" kern="0" dirty="0">
                  <a:solidFill>
                    <a:srgbClr val="000000">
                      <a:hueOff val="0"/>
                      <a:satOff val="0"/>
                      <a:lumOff val="0"/>
                      <a:alphaOff val="0"/>
                    </a:srgbClr>
                  </a:solidFill>
                  <a:latin typeface="Montserrat" panose="00000500000000000000" pitchFamily="2" charset="0"/>
                </a:rPr>
                <a:t>impulser une démarche d’amélioration continue.</a:t>
              </a:r>
            </a:p>
            <a:p>
              <a:pPr marL="172800" lvl="1" indent="-172800" defTabSz="1066800" fontAlgn="base">
                <a:lnSpc>
                  <a:spcPct val="110000"/>
                </a:lnSpc>
                <a:spcBef>
                  <a:spcPts val="300"/>
                </a:spcBef>
                <a:buFont typeface="Arial" panose="020B0604020202020204" pitchFamily="34" charset="0"/>
                <a:buChar char="•"/>
                <a:defRPr/>
              </a:pPr>
              <a:r>
                <a:rPr lang="fr-FR" sz="3200" kern="0" dirty="0">
                  <a:solidFill>
                    <a:srgbClr val="000000">
                      <a:hueOff val="0"/>
                      <a:satOff val="0"/>
                      <a:lumOff val="0"/>
                      <a:alphaOff val="0"/>
                    </a:srgbClr>
                  </a:solidFill>
                  <a:latin typeface="Montserrat" panose="00000500000000000000" pitchFamily="2" charset="0"/>
                </a:rPr>
                <a:t>veiller au développement de l’autonomie et des compétences de son équipe.</a:t>
              </a:r>
            </a:p>
            <a:p>
              <a:pPr marL="172800" lvl="1" indent="-172800" defTabSz="1066800" fontAlgn="base">
                <a:lnSpc>
                  <a:spcPct val="110000"/>
                </a:lnSpc>
                <a:spcBef>
                  <a:spcPts val="300"/>
                </a:spcBef>
                <a:buFont typeface="Arial" panose="020B0604020202020204" pitchFamily="34" charset="0"/>
                <a:buChar char="•"/>
                <a:defRPr/>
              </a:pPr>
              <a:r>
                <a:rPr lang="fr-FR" sz="3200" kern="0" dirty="0">
                  <a:solidFill>
                    <a:srgbClr val="000000">
                      <a:hueOff val="0"/>
                      <a:satOff val="0"/>
                      <a:lumOff val="0"/>
                      <a:alphaOff val="0"/>
                    </a:srgbClr>
                  </a:solidFill>
                  <a:latin typeface="Montserrat" panose="00000500000000000000" pitchFamily="2" charset="0"/>
                </a:rPr>
                <a:t>être le garant de la Santé Sécurité au travail de son équipe.</a:t>
              </a:r>
              <a:endParaRPr lang="fr-FR" sz="2400" kern="0" dirty="0">
                <a:solidFill>
                  <a:srgbClr val="000000">
                    <a:hueOff val="0"/>
                    <a:satOff val="0"/>
                    <a:lumOff val="0"/>
                    <a:alphaOff val="0"/>
                  </a:srgbClr>
                </a:solidFill>
                <a:latin typeface="Montserrat" panose="00000500000000000000" pitchFamily="2" charset="0"/>
              </a:endParaRPr>
            </a:p>
            <a:p>
              <a:pPr marL="0" lvl="1" defTabSz="1066800" fontAlgn="base">
                <a:lnSpc>
                  <a:spcPct val="120000"/>
                </a:lnSpc>
                <a:spcBef>
                  <a:spcPts val="300"/>
                </a:spcBef>
                <a:defRPr/>
              </a:pPr>
              <a:r>
                <a:rPr lang="fr-FR" sz="2400" kern="0" dirty="0">
                  <a:solidFill>
                    <a:srgbClr val="000000">
                      <a:hueOff val="0"/>
                      <a:satOff val="0"/>
                      <a:lumOff val="0"/>
                      <a:alphaOff val="0"/>
                    </a:srgbClr>
                  </a:solidFill>
                  <a:latin typeface="Montserrat" panose="00000500000000000000" pitchFamily="2" charset="0"/>
                </a:rPr>
                <a:t>Consulter les fiches de poste : </a:t>
              </a:r>
              <a:r>
                <a:rPr lang="fr-FR" sz="2400" kern="0" dirty="0">
                  <a:solidFill>
                    <a:srgbClr val="000000">
                      <a:hueOff val="0"/>
                      <a:satOff val="0"/>
                      <a:lumOff val="0"/>
                      <a:alphaOff val="0"/>
                    </a:srgbClr>
                  </a:solidFill>
                  <a:latin typeface="Montserrat" panose="00000500000000000000" pitchFamily="2" charset="0"/>
                  <a:hlinkClick r:id="rId3"/>
                </a:rPr>
                <a:t>https://www.rh.laposte.fr/fiche-fonction/chef-dequipe-iii2-hf</a:t>
              </a:r>
              <a:r>
                <a:rPr lang="fr-FR" sz="2400" kern="0" dirty="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Culture du changement et de l’innovation</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Orientation client et résultats</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Coopération et ouverture</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Connaissance des règles de sécurité</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Management du système d’excellence</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Nathalie, chef d’équipe à la PFC de Mer :</a:t>
              </a:r>
            </a:p>
            <a:p>
              <a:pPr marL="0" lvl="1" defTabSz="1066800" fontAlgn="base">
                <a:lnSpc>
                  <a:spcPct val="90000"/>
                </a:lnSpc>
                <a:spcBef>
                  <a:spcPts val="600"/>
                </a:spcBef>
                <a:defRPr/>
              </a:pPr>
              <a:r>
                <a:rPr lang="fr-FR" sz="850" kern="0" dirty="0">
                  <a:solidFill>
                    <a:srgbClr val="000000">
                      <a:hueOff val="0"/>
                      <a:satOff val="0"/>
                      <a:lumOff val="0"/>
                      <a:alphaOff val="0"/>
                    </a:srgbClr>
                  </a:solidFill>
                  <a:latin typeface="Montserrat" panose="00000500000000000000" pitchFamily="2" charset="0"/>
                </a:rPr>
                <a:t>« J’ai commencé ma carrière chez </a:t>
              </a:r>
              <a:r>
                <a:rPr lang="fr-FR" sz="850" kern="0" dirty="0" err="1">
                  <a:solidFill>
                    <a:srgbClr val="000000">
                      <a:hueOff val="0"/>
                      <a:satOff val="0"/>
                      <a:lumOff val="0"/>
                      <a:alphaOff val="0"/>
                    </a:srgbClr>
                  </a:solidFill>
                  <a:latin typeface="Montserrat" panose="00000500000000000000" pitchFamily="2" charset="0"/>
                </a:rPr>
                <a:t>Mediapost</a:t>
              </a:r>
              <a:r>
                <a:rPr lang="fr-FR" sz="850" kern="0" dirty="0">
                  <a:solidFill>
                    <a:srgbClr val="000000">
                      <a:hueOff val="0"/>
                      <a:satOff val="0"/>
                      <a:lumOff val="0"/>
                      <a:alphaOff val="0"/>
                    </a:srgbClr>
                  </a:solidFill>
                  <a:latin typeface="Montserrat" panose="00000500000000000000" pitchFamily="2" charset="0"/>
                </a:rPr>
                <a:t> à la publicité, puis j’ai travaillé en centre de tri comme pilote machine avant de rejoindre la PFC en 2006 comme agent de secteur. J’ai évolué vers le poste de chef d’équipe et j’ai bénéficié de 3 semaines de formation sur le RH, les entretiens, la technique et la posture…</a:t>
              </a:r>
            </a:p>
            <a:p>
              <a:pPr marL="0" lvl="1" defTabSz="1066800" fontAlgn="base">
                <a:lnSpc>
                  <a:spcPct val="90000"/>
                </a:lnSpc>
                <a:spcBef>
                  <a:spcPts val="600"/>
                </a:spcBef>
                <a:defRPr/>
              </a:pPr>
              <a:r>
                <a:rPr lang="fr-FR" sz="850" kern="0" dirty="0">
                  <a:solidFill>
                    <a:srgbClr val="000000">
                      <a:hueOff val="0"/>
                      <a:satOff val="0"/>
                      <a:lumOff val="0"/>
                      <a:alphaOff val="0"/>
                    </a:srgbClr>
                  </a:solidFill>
                  <a:latin typeface="Montserrat" panose="00000500000000000000" pitchFamily="2" charset="0"/>
                </a:rPr>
                <a:t>Je suis le rouage de la plateforme, en charge de chantiers : je dois positionner les agents où il faut et vérifier en termes de prévention que les procédures soient bien respectées pour garantir la sécurité.  </a:t>
              </a:r>
            </a:p>
            <a:p>
              <a:pPr marL="0" lvl="1" defTabSz="1066800" fontAlgn="base">
                <a:lnSpc>
                  <a:spcPct val="90000"/>
                </a:lnSpc>
                <a:spcBef>
                  <a:spcPts val="600"/>
                </a:spcBef>
                <a:defRPr/>
              </a:pPr>
              <a:r>
                <a:rPr lang="fr-FR" sz="850" kern="0" dirty="0">
                  <a:solidFill>
                    <a:srgbClr val="000000">
                      <a:hueOff val="0"/>
                      <a:satOff val="0"/>
                      <a:lumOff val="0"/>
                      <a:alphaOff val="0"/>
                    </a:srgbClr>
                  </a:solidFill>
                  <a:latin typeface="Montserrat" panose="00000500000000000000" pitchFamily="2" charset="0"/>
                </a:rPr>
                <a:t>Quand j’arrive, je fais le point avec le responsable opérationnel et prépare le </a:t>
              </a:r>
              <a:r>
                <a:rPr lang="fr-FR" sz="850" kern="0" dirty="0" err="1">
                  <a:solidFill>
                    <a:srgbClr val="000000">
                      <a:hueOff val="0"/>
                      <a:satOff val="0"/>
                      <a:lumOff val="0"/>
                      <a:alphaOff val="0"/>
                    </a:srgbClr>
                  </a:solidFill>
                  <a:latin typeface="Montserrat" panose="00000500000000000000" pitchFamily="2" charset="0"/>
                </a:rPr>
                <a:t>brief</a:t>
              </a:r>
              <a:r>
                <a:rPr lang="fr-FR" sz="850" kern="0" dirty="0">
                  <a:solidFill>
                    <a:srgbClr val="000000">
                      <a:hueOff val="0"/>
                      <a:satOff val="0"/>
                      <a:lumOff val="0"/>
                      <a:alphaOff val="0"/>
                    </a:srgbClr>
                  </a:solidFill>
                  <a:latin typeface="Montserrat" panose="00000500000000000000" pitchFamily="2" charset="0"/>
                </a:rPr>
                <a:t> qui démarre la journée : je donne la direction de la journée, les chiffres à faire, les rappels sécurité, des infos diverses (sociales, promotion, transport…). Je réalise des tours terrain pour voir si tout se passe bien. Je gère les congés et absences des agents, les entretiens d’appréciation, les inscriptions en formation… </a:t>
              </a:r>
            </a:p>
            <a:p>
              <a:pPr marL="0" lvl="1" defTabSz="1066800" fontAlgn="base">
                <a:lnSpc>
                  <a:spcPct val="90000"/>
                </a:lnSpc>
                <a:spcBef>
                  <a:spcPts val="600"/>
                </a:spcBef>
                <a:defRPr/>
              </a:pPr>
              <a:r>
                <a:rPr lang="fr-FR" sz="850" kern="0" dirty="0">
                  <a:solidFill>
                    <a:srgbClr val="000000">
                      <a:hueOff val="0"/>
                      <a:satOff val="0"/>
                      <a:lumOff val="0"/>
                      <a:alphaOff val="0"/>
                    </a:srgbClr>
                  </a:solidFill>
                  <a:latin typeface="Montserrat" panose="00000500000000000000" pitchFamily="2" charset="0"/>
                </a:rPr>
                <a:t>Pour faire ce métier, il faut être calme et posé, savoir s’adapter aux différentes situations et aux consignes qui peuvent changer. Il faut savoir ce que les agents font pour les accompagner au mieux, bien s’imprégner du monde du colis.</a:t>
              </a:r>
            </a:p>
            <a:p>
              <a:pPr marL="0" lvl="1" defTabSz="1066800" fontAlgn="base">
                <a:lnSpc>
                  <a:spcPct val="90000"/>
                </a:lnSpc>
                <a:spcBef>
                  <a:spcPts val="600"/>
                </a:spcBef>
                <a:defRPr/>
              </a:pPr>
              <a:r>
                <a:rPr lang="fr-FR" sz="850" kern="0" dirty="0">
                  <a:solidFill>
                    <a:srgbClr val="000000">
                      <a:hueOff val="0"/>
                      <a:satOff val="0"/>
                      <a:lumOff val="0"/>
                      <a:alphaOff val="0"/>
                    </a:srgbClr>
                  </a:solidFill>
                  <a:latin typeface="Montserrat" panose="00000500000000000000" pitchFamily="2" charset="0"/>
                </a:rPr>
                <a:t>J’aime le contact humain, l’accompagnement des agents vers des projets professionnels, les faire progresser. C’est varié tous les jours !  »</a:t>
              </a:r>
            </a:p>
            <a:p>
              <a:pPr marL="0" lvl="1" defTabSz="1066800" fontAlgn="base">
                <a:lnSpc>
                  <a:spcPct val="90000"/>
                </a:lnSpc>
                <a:spcBef>
                  <a:spcPts val="600"/>
                </a:spcBef>
                <a:defRPr/>
              </a:pPr>
              <a:r>
                <a:rPr lang="fr-FR" sz="850" kern="0" dirty="0">
                  <a:solidFill>
                    <a:srgbClr val="000000">
                      <a:hueOff val="0"/>
                      <a:satOff val="0"/>
                      <a:lumOff val="0"/>
                      <a:alphaOff val="0"/>
                    </a:srgbClr>
                  </a:solidFill>
                  <a:latin typeface="Montserrat" panose="00000500000000000000" pitchFamily="2" charset="0"/>
                </a:rPr>
                <a:t>Nathalie est une ambassadrice de ce métier, elle peut être contactée par l’intermédiaire de l’EMRG.</a:t>
              </a:r>
              <a:endParaRPr kumimoji="0" lang="fr-FR" sz="85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9</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fontScale="92500"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Parcours de formation à la prise de poste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Restauration et parking sur place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Primes bonus et prime challenge de fin d’année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équipe fixe (matin / après-midi ou nuit)</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Planning de travail régulier</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intérieur </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Travail en équipe / entraide </a:t>
              </a:r>
            </a:p>
            <a:p>
              <a:pPr marL="171450" lvl="1" indent="-171450" defTabSz="1066800" fontAlgn="base">
                <a:lnSpc>
                  <a:spcPct val="90000"/>
                </a:lnSpc>
                <a:spcBef>
                  <a:spcPct val="0"/>
                </a:spcBef>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dirty="0">
                <a:solidFill>
                  <a:schemeClr val="bg1">
                    <a:lumMod val="50000"/>
                  </a:schemeClr>
                </a:solidFill>
                <a:latin typeface="Montserrat" panose="00000500000000000000" pitchFamily="2" charset="0"/>
              </a:rPr>
              <a:t>Document à usage strictement interne</a:t>
            </a:r>
          </a:p>
        </p:txBody>
      </p:sp>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8524" y="5013788"/>
            <a:ext cx="621047" cy="745256"/>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0363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MANAGER DE PROXIMITE </a:t>
            </a:r>
            <a:endParaRPr lang="fr-FR"/>
          </a:p>
        </p:txBody>
      </p:sp>
      <p:sp>
        <p:nvSpPr>
          <p:cNvPr id="3" name="Espace réservé du contenu 2"/>
          <p:cNvSpPr>
            <a:spLocks noGrp="1"/>
          </p:cNvSpPr>
          <p:nvPr>
            <p:ph idx="1"/>
          </p:nvPr>
        </p:nvSpPr>
        <p:spPr>
          <a:xfrm>
            <a:off x="471489" y="1229106"/>
            <a:ext cx="5915025" cy="7331224"/>
          </a:xfrm>
        </p:spPr>
        <p:txBody>
          <a:bodyPr vert="horz" lIns="91440" tIns="45720" rIns="91440" bIns="45720" rtlCol="0" anchor="t">
            <a:normAutofit/>
          </a:bodyPr>
          <a:lstStyle/>
          <a:p>
            <a:pPr marL="0" indent="0">
              <a:lnSpc>
                <a:spcPct val="100000"/>
              </a:lnSpc>
              <a:spcBef>
                <a:spcPts val="0"/>
              </a:spcBef>
              <a:buNone/>
            </a:pPr>
            <a:r>
              <a:rPr lang="fr-FR" sz="900" dirty="0">
                <a:latin typeface="Montserrat"/>
              </a:rPr>
              <a:t>3.1 / 3.3 – La Banque Postale : Centre de Relation et d'Expertise Client (CREC)</a:t>
            </a:r>
          </a:p>
          <a:p>
            <a:pPr marL="0" indent="0">
              <a:lnSpc>
                <a:spcPct val="100000"/>
              </a:lnSpc>
              <a:spcBef>
                <a:spcPts val="0"/>
              </a:spcBef>
              <a:buNone/>
            </a:pPr>
            <a:endParaRPr lang="fr-FR" sz="900" dirty="0">
              <a:latin typeface="Montserrat"/>
            </a:endParaRPr>
          </a:p>
        </p:txBody>
      </p:sp>
      <p:grpSp>
        <p:nvGrpSpPr>
          <p:cNvPr id="88" name="Groupe 11"/>
          <p:cNvGrpSpPr>
            <a:grpSpLocks/>
          </p:cNvGrpSpPr>
          <p:nvPr/>
        </p:nvGrpSpPr>
        <p:grpSpPr bwMode="auto">
          <a:xfrm>
            <a:off x="471490" y="1541412"/>
            <a:ext cx="2205119" cy="1496399"/>
            <a:chOff x="4719415" y="1049484"/>
            <a:chExt cx="1952717" cy="1496418"/>
          </a:xfrm>
        </p:grpSpPr>
        <p:sp>
          <p:nvSpPr>
            <p:cNvPr id="95" name="Arrondir un rectangle avec un coin du même côté 94"/>
            <p:cNvSpPr/>
            <p:nvPr/>
          </p:nvSpPr>
          <p:spPr>
            <a:xfrm rot="10800000" flipV="1">
              <a:off x="4720999" y="1110316"/>
              <a:ext cx="1872895" cy="1435586"/>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chor="t">
              <a:noAutofit/>
            </a:bodyPr>
            <a:lstStyle/>
            <a:p>
              <a:r>
                <a:rPr lang="fr-FR" sz="800" dirty="0">
                  <a:latin typeface="Montserrat" panose="00000500000000000000" pitchFamily="2" charset="0"/>
                  <a:ea typeface="+mn-lt"/>
                  <a:cs typeface="+mn-lt"/>
                </a:rPr>
                <a:t>Vous avez envie de vous investir dans la gestion d’une équipe, de l’emmener vers un objectif commun. Vous possédez de réelles qualités humaines et avez à cœur de développer les compétences de vos collaborateurs.</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chor="t">
              <a:normAutofit fontScale="92500" lnSpcReduction="10000"/>
            </a:bodyPr>
            <a:lstStyle/>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a:rPr>
                <a:t>Le manager de proximité est le premier développeur et soutien de son équipe. Pour cela, il :</a:t>
              </a:r>
            </a:p>
            <a:p>
              <a:pPr marL="171450" lvl="1" indent="-171450" defTabSz="1066800">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Organise et supervise le travail opérationnel des collaborateurs de son équipe,</a:t>
              </a:r>
            </a:p>
            <a:p>
              <a:pPr marL="171450" lvl="1" indent="-171450" defTabSz="1066800">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Accompagne ses collaborateurs dans le développement de leurs compétences et favorise leur évolution professionnelle,</a:t>
              </a:r>
            </a:p>
            <a:p>
              <a:pPr marL="171450" lvl="1" indent="-171450" defTabSz="1066800">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Relaie l'information transmise par son responsable, communique et explique aux collaborateurs toutes les informations nécessaires au bon fonctionnement du service et à leur compréhension des enjeux de La Banque Postale,</a:t>
              </a:r>
            </a:p>
            <a:p>
              <a:pPr marL="171450" lvl="1" indent="-171450" defTabSz="1066800">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Participe à la définition et à la mise en œuvre de la conduite du changement,</a:t>
              </a:r>
            </a:p>
            <a:p>
              <a:pPr marL="171450" lvl="1" indent="-171450" defTabSz="1066800">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Participe aux actions d'amélioration de la synergie des relations entre les Directions du Réseau et le Centre Régional d’Expertise Client.</a:t>
              </a:r>
            </a:p>
            <a:p>
              <a:pPr marL="0" lvl="1" defTabSz="1066800">
                <a:lnSpc>
                  <a:spcPct val="90000"/>
                </a:lnSpc>
                <a:spcBef>
                  <a:spcPts val="600"/>
                </a:spcBef>
                <a:defRPr/>
              </a:pPr>
              <a:endParaRPr lang="fr-FR" sz="800" kern="0" dirty="0">
                <a:solidFill>
                  <a:srgbClr val="000000">
                    <a:hueOff val="0"/>
                    <a:satOff val="0"/>
                    <a:lumOff val="0"/>
                    <a:alphaOff val="0"/>
                  </a:srgbClr>
                </a:solidFill>
                <a:latin typeface="Montserrat"/>
              </a:endParaRPr>
            </a:p>
            <a:p>
              <a:pPr marL="0" lvl="1" defTabSz="1066800">
                <a:lnSpc>
                  <a:spcPct val="90000"/>
                </a:lnSpc>
                <a:defRPr/>
              </a:pPr>
              <a:r>
                <a:rPr lang="fr-FR" sz="700" kern="0" dirty="0">
                  <a:solidFill>
                    <a:srgbClr val="000000">
                      <a:hueOff val="0"/>
                      <a:satOff val="0"/>
                      <a:lumOff val="0"/>
                      <a:alphaOff val="0"/>
                    </a:srgbClr>
                  </a:solidFill>
                  <a:latin typeface="Montserrat" panose="00000500000000000000" pitchFamily="2" charset="0"/>
                </a:rPr>
                <a:t>Consulter la fiche de poste : </a:t>
              </a:r>
            </a:p>
            <a:p>
              <a:pPr marL="0" lvl="1" defTabSz="1066800">
                <a:lnSpc>
                  <a:spcPct val="90000"/>
                </a:lnSpc>
                <a:defRPr/>
              </a:pPr>
              <a:r>
                <a:rPr lang="fr-FR" sz="700" kern="0" dirty="0">
                  <a:solidFill>
                    <a:srgbClr val="000000">
                      <a:hueOff val="0"/>
                      <a:satOff val="0"/>
                      <a:lumOff val="0"/>
                      <a:alphaOff val="0"/>
                    </a:srgbClr>
                  </a:solidFill>
                  <a:latin typeface="Montserrat" panose="00000500000000000000" pitchFamily="2" charset="0"/>
                  <a:hlinkClick r:id="rId3"/>
                </a:rPr>
                <a:t>https://www.rh.laposte.fr/fiche-metier/manager-de-proximite</a:t>
              </a:r>
              <a:endParaRPr lang="fr-FR" sz="700" kern="0" dirty="0">
                <a:solidFill>
                  <a:srgbClr val="000000">
                    <a:hueOff val="0"/>
                    <a:satOff val="0"/>
                    <a:lumOff val="0"/>
                    <a:alphaOff val="0"/>
                  </a:srgbClr>
                </a:solidFill>
                <a:latin typeface="Montserrat" panose="00000500000000000000" pitchFamily="2" charset="0"/>
              </a:endParaRPr>
            </a:p>
            <a:p>
              <a:pPr marL="0" lvl="1" defTabSz="1066800">
                <a:lnSpc>
                  <a:spcPct val="90000"/>
                </a:lnSpc>
                <a:spcBef>
                  <a:spcPts val="600"/>
                </a:spcBef>
                <a:defRPr/>
              </a:pPr>
              <a:endParaRPr lang="fr-FR" sz="900" kern="0" dirty="0">
                <a:solidFill>
                  <a:srgbClr val="000000">
                    <a:hueOff val="0"/>
                    <a:satOff val="0"/>
                    <a:lumOff val="0"/>
                    <a:alphaOff val="0"/>
                  </a:srgbClr>
                </a:solidFill>
                <a:latin typeface="Montserrat"/>
              </a:endParaRPr>
            </a:p>
            <a:p>
              <a:pPr marL="0" lvl="1" defTabSz="1066800">
                <a:lnSpc>
                  <a:spcPct val="90000"/>
                </a:lnSpc>
                <a:spcBef>
                  <a:spcPts val="600"/>
                </a:spcBef>
                <a:defRPr/>
              </a:pPr>
              <a:endParaRPr lang="fr-FR" sz="900" kern="0" dirty="0">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fontScale="92500" lnSpcReduction="10000"/>
            </a:bodyPr>
            <a:lstStyle/>
            <a:p>
              <a:pPr marL="171450" lvl="1" indent="-171450" defTabSz="1066800" fontAlgn="base">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Capacité d’organisation</a:t>
              </a:r>
            </a:p>
            <a:p>
              <a:pPr marL="171450" lvl="1" indent="-171450" defTabSz="1066800" fontAlgn="base">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Forte orientation résultat  </a:t>
              </a:r>
            </a:p>
            <a:p>
              <a:pPr marL="171450" lvl="1" indent="-171450" defTabSz="1066800" fontAlgn="base">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Forte orientation clients</a:t>
              </a:r>
            </a:p>
            <a:p>
              <a:pPr marL="171450" lvl="1" indent="-171450" defTabSz="1066800" fontAlgn="base">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Qualités relationnelles</a:t>
              </a:r>
            </a:p>
            <a:p>
              <a:pPr marL="171450" lvl="1" indent="-171450" defTabSz="1066800" fontAlgn="base">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Capacité à animer et à fédérer l’équipe autour d’un objectif</a:t>
              </a:r>
            </a:p>
            <a:p>
              <a:pPr marL="171450" lvl="1" indent="-171450" defTabSz="1066800" fontAlgn="base">
                <a:buFont typeface="Arial" panose="020B0604020202020204" pitchFamily="34" charset="0"/>
                <a:buChar char="•"/>
                <a:defRPr/>
              </a:pPr>
              <a:r>
                <a:rPr lang="fr-FR" sz="900" dirty="0">
                  <a:latin typeface="Montserrat" panose="00000500000000000000" pitchFamily="2" charset="0"/>
                  <a:ea typeface="Verdana" panose="020B0604030504040204" pitchFamily="34" charset="0"/>
                  <a:cs typeface="Verdana" panose="020B0604030504040204" pitchFamily="34" charset="0"/>
                </a:rPr>
                <a:t>Bonne maîtrise de l’outil informatique</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0" y="4997333"/>
            <a:ext cx="3579932" cy="4270491"/>
            <a:chOff x="4782913" y="1110314"/>
            <a:chExt cx="3713801" cy="4270545"/>
          </a:xfrm>
        </p:grpSpPr>
        <p:sp>
          <p:nvSpPr>
            <p:cNvPr id="150" name="Forme libre 149"/>
            <p:cNvSpPr/>
            <p:nvPr/>
          </p:nvSpPr>
          <p:spPr>
            <a:xfrm>
              <a:off x="4782913"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pPr marL="0" lvl="1" defTabSz="1066800">
                <a:lnSpc>
                  <a:spcPct val="90000"/>
                </a:lnSpc>
                <a:spcBef>
                  <a:spcPct val="0"/>
                </a:spcBef>
                <a:defRPr/>
              </a:pPr>
              <a:r>
                <a:rPr lang="fr-FR" sz="850" kern="0" dirty="0">
                  <a:solidFill>
                    <a:srgbClr val="000000">
                      <a:hueOff val="0"/>
                      <a:satOff val="0"/>
                      <a:lumOff val="0"/>
                      <a:alphaOff val="0"/>
                    </a:srgbClr>
                  </a:solidFill>
                  <a:latin typeface="Montserrat"/>
                </a:rPr>
                <a:t>Florence et Karen, </a:t>
              </a:r>
            </a:p>
            <a:p>
              <a:pPr marL="0" lvl="1" defTabSz="1066800">
                <a:lnSpc>
                  <a:spcPct val="90000"/>
                </a:lnSpc>
                <a:spcBef>
                  <a:spcPct val="0"/>
                </a:spcBef>
                <a:defRPr/>
              </a:pPr>
              <a:r>
                <a:rPr lang="fr-FR" sz="850" kern="0" dirty="0">
                  <a:solidFill>
                    <a:srgbClr val="000000">
                      <a:hueOff val="0"/>
                      <a:satOff val="0"/>
                      <a:lumOff val="0"/>
                      <a:alphaOff val="0"/>
                    </a:srgbClr>
                  </a:solidFill>
                  <a:latin typeface="Montserrat"/>
                </a:rPr>
                <a:t>managers au Centre Régional d'Expertise Client d'Orléans</a:t>
              </a:r>
              <a:endParaRPr lang="fr-FR" sz="850" dirty="0">
                <a:solidFill>
                  <a:srgbClr val="000000">
                    <a:hueOff val="0"/>
                    <a:satOff val="0"/>
                    <a:lumOff val="0"/>
                    <a:alphaOff val="0"/>
                  </a:srgbClr>
                </a:solidFill>
                <a:latin typeface="Calibri" panose="020F0502020204030204"/>
                <a:cs typeface="Calibri" panose="020F0502020204030204"/>
              </a:endParaRPr>
            </a:p>
            <a:p>
              <a:pPr marL="0" lvl="1" defTabSz="1066800">
                <a:lnSpc>
                  <a:spcPct val="90000"/>
                </a:lnSpc>
                <a:spcBef>
                  <a:spcPts val="600"/>
                </a:spcBef>
                <a:defRPr/>
              </a:pPr>
              <a:r>
                <a:rPr lang="fr-FR" sz="850" kern="0" dirty="0">
                  <a:latin typeface="Montserrat"/>
                  <a:ea typeface="+mn-lt"/>
                  <a:cs typeface="+mn-lt"/>
                </a:rPr>
                <a:t>Florence : « J'ai commencé ma carrière à Paris comme formatrice sur les métiers de facteurs et guichetiers. Puis à Orléans, j'ai successivement travaillé en tant qu'experte aux Successions, Chargé de Clientèle et d'Appui en Service clients puis, aujourd'hui, manager en Service clients. Autonome, je suis "coach" d'une équipe que je gère de A à Z. Je partage sa réussite et la rebooste, si besoin. C'est un travail gratifiant, diversifié, un challenge commercial ! Mon objectif, c’est monter au plus haut nos agents pour la satisfaction client car nous avons un devoir de conseil et de résultats vis-à-vis du client et de la banque. Quand on exerce ce métier, il faut savoir tout faire et on apprend beaucoup sur soi-même.</a:t>
              </a:r>
              <a:endParaRPr lang="fr-FR" sz="850" kern="0" dirty="0">
                <a:latin typeface="Montserrat"/>
                <a:cs typeface="Calibri"/>
              </a:endParaRPr>
            </a:p>
            <a:p>
              <a:pPr marL="0" lvl="1" defTabSz="1066800">
                <a:lnSpc>
                  <a:spcPct val="90000"/>
                </a:lnSpc>
                <a:spcBef>
                  <a:spcPts val="600"/>
                </a:spcBef>
                <a:defRPr/>
              </a:pPr>
              <a:r>
                <a:rPr lang="fr-FR" sz="850" kern="0" dirty="0">
                  <a:solidFill>
                    <a:srgbClr val="000000">
                      <a:hueOff val="0"/>
                      <a:satOff val="0"/>
                      <a:lumOff val="0"/>
                      <a:alphaOff val="0"/>
                    </a:srgbClr>
                  </a:solidFill>
                  <a:latin typeface="Montserrat"/>
                </a:rPr>
                <a:t>Karen : </a:t>
              </a:r>
              <a:r>
                <a:rPr lang="fr-FR" sz="850" kern="0" dirty="0">
                  <a:latin typeface="Montserrat"/>
                  <a:ea typeface="+mn-lt"/>
                  <a:cs typeface="+mn-lt"/>
                </a:rPr>
                <a:t>Le métier de manager nécessite de savoir faire preuve d’écoute active : j’assure la montée en compétences de mon équipe pour atteindre les objectifs autant en collectif qu’en individuel, je dois notamment m’assurer que mon équipe arrive au taux d’accessibilité du Centre. Ce métier, c'est également donner du sens aussi bien dans l'activité quotidienne que dans la transformation de l’entreprise. J’aime l’humain, créer une cohésion d’équipe avec des gens différents autour d’un objectif commun. J’aime les aider à se développer. J’ai appris le métier de manager en pratiquant. On n’est jamais seul, on est aidé, entouré. C’est valorisant de se projeter pour les autres, de mettre son équipe en avant. </a:t>
              </a:r>
            </a:p>
            <a:p>
              <a:pPr marL="0" lvl="1" defTabSz="1066800">
                <a:lnSpc>
                  <a:spcPct val="90000"/>
                </a:lnSpc>
                <a:spcBef>
                  <a:spcPts val="600"/>
                </a:spcBef>
                <a:defRPr/>
              </a:pPr>
              <a:r>
                <a:rPr lang="fr-FR" sz="850" kern="0" dirty="0">
                  <a:solidFill>
                    <a:srgbClr val="000000">
                      <a:hueOff val="0"/>
                      <a:satOff val="0"/>
                      <a:lumOff val="0"/>
                      <a:alphaOff val="0"/>
                    </a:srgbClr>
                  </a:solidFill>
                  <a:latin typeface="Montserrat" panose="00000500000000000000" pitchFamily="2" charset="0"/>
                </a:rPr>
                <a:t>Florence et Karen sont des ambassadrices de ce métier, qui peuvent être contactées par l’intermédiaire de l’EMRG.</a:t>
              </a:r>
            </a:p>
            <a:p>
              <a:pPr marL="0" lvl="1" defTabSz="1066800">
                <a:lnSpc>
                  <a:spcPct val="90000"/>
                </a:lnSpc>
                <a:spcBef>
                  <a:spcPct val="0"/>
                </a:spcBef>
                <a:defRPr/>
              </a:pPr>
              <a:endParaRPr lang="fr-FR" sz="900" kern="0" dirty="0">
                <a:latin typeface="Montserrat"/>
                <a:ea typeface="+mn-lt"/>
                <a:cs typeface="+mn-lt"/>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chor="t">
              <a:normAutofit/>
            </a:bodyPr>
            <a:lstStyle/>
            <a:p>
              <a:pPr marL="0" lvl="1" algn="ctr" defTabSz="1066800" fontAlgn="base">
                <a:lnSpc>
                  <a:spcPct val="90000"/>
                </a:lnSpc>
                <a:spcBef>
                  <a:spcPct val="0"/>
                </a:spcBef>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a:rPr>
                <a:t>Effectif occupant la fonction</a:t>
              </a:r>
            </a:p>
            <a:p>
              <a:pPr marL="0" lvl="1" algn="ctr" defTabSz="1066800" fontAlgn="base">
                <a:lnSpc>
                  <a:spcPct val="90000"/>
                </a:lnSpc>
                <a:spcBef>
                  <a:spcPct val="0"/>
                </a:spcBef>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dirty="0">
                  <a:solidFill>
                    <a:srgbClr val="000000">
                      <a:hueOff val="0"/>
                      <a:satOff val="0"/>
                      <a:lumOff val="0"/>
                      <a:alphaOff val="0"/>
                    </a:srgbClr>
                  </a:solidFill>
                  <a:latin typeface="Montserrat"/>
                </a:rPr>
                <a:t>Besoins de recrutement à définir</a:t>
              </a:r>
              <a:endParaRPr lang="fr-FR" sz="800" kern="0" dirty="0">
                <a:solidFill>
                  <a:srgbClr val="000000">
                    <a:hueOff val="0"/>
                    <a:satOff val="0"/>
                    <a:lumOff val="0"/>
                    <a:alphaOff val="0"/>
                  </a:srgbClr>
                </a:solidFill>
                <a:latin typeface="Montserrat" panose="00000500000000000000" pitchFamily="2" charset="0"/>
              </a:endParaRP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522969" y="6056036"/>
            <a:ext cx="699684" cy="962351"/>
            <a:chOff x="1061268" y="1412776"/>
            <a:chExt cx="1638523"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204" name="Freeform 186"/>
            <p:cNvSpPr>
              <a:spLocks/>
            </p:cNvSpPr>
            <p:nvPr/>
          </p:nvSpPr>
          <p:spPr bwMode="auto">
            <a:xfrm>
              <a:off x="1061268" y="2422172"/>
              <a:ext cx="741509" cy="792338"/>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endParaRPr lang="fr-FR" sz="600">
                <a:latin typeface="Montserrat"/>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a:endParaRPr>
            </a:p>
            <a:p>
              <a:pPr algn="ctr"/>
              <a:r>
                <a:rPr lang="fr-FR" sz="600">
                  <a:latin typeface="Montserrat"/>
                </a:rPr>
                <a:t>43</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r>
                <a:rPr lang="fr-FR" sz="600">
                  <a:latin typeface="Montserrat"/>
                </a:rPr>
                <a:t>1</a:t>
              </a:r>
              <a:endParaRPr lang="fr-FR">
                <a:latin typeface="Montserrat"/>
              </a:endParaRPr>
            </a:p>
          </p:txBody>
        </p:sp>
        <p:sp>
          <p:nvSpPr>
            <p:cNvPr id="207" name="Freeform 200"/>
            <p:cNvSpPr>
              <a:spLocks/>
            </p:cNvSpPr>
            <p:nvPr/>
          </p:nvSpPr>
          <p:spPr bwMode="auto">
            <a:xfrm>
              <a:off x="1946325" y="2492149"/>
              <a:ext cx="723571"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62109"/>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r>
                <a:rPr lang="fr-FR" sz="600">
                  <a:latin typeface="Montserrat"/>
                </a:rPr>
                <a:t>    </a:t>
              </a:r>
              <a:endParaRPr lang="fr-FR" sz="600">
                <a:latin typeface="Montserrat" panose="00000500000000000000" pitchFamily="2" charset="0"/>
              </a:endParaRPr>
            </a:p>
            <a:p>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chor="t">
              <a:normAutofit fontScale="92500"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Autonomie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Evolution possible vers des postes de responsables de service, ou vers des postes d’encadrants au sein du Groupe.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Restauration sur place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Accessibilité du site en transport en commun. </a:t>
              </a:r>
            </a:p>
            <a:p>
              <a:pPr marL="171450" lvl="1" indent="-171450" defTabSz="1066800" fontAlgn="base">
                <a:lnSpc>
                  <a:spcPct val="90000"/>
                </a:lnSpc>
                <a:spcBef>
                  <a:spcPct val="0"/>
                </a:spcBef>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 name="Image 5" descr="Une image contenant personne, verres, posant&#10;&#10;Description générée automatiquement">
            <a:extLst>
              <a:ext uri="{FF2B5EF4-FFF2-40B4-BE49-F238E27FC236}">
                <a16:creationId xmlns:a16="http://schemas.microsoft.com/office/drawing/2014/main" id="{7320F6DA-3396-4CE8-94A7-D1EAEFEC7E0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40126" y="5010556"/>
            <a:ext cx="514350" cy="651287"/>
          </a:xfrm>
          <a:prstGeom prst="rect">
            <a:avLst/>
          </a:prstGeom>
        </p:spPr>
      </p:pic>
      <p:pic>
        <p:nvPicPr>
          <p:cNvPr id="6" name="Image 6" descr="Une image contenant mur, personne, intérieur&#10;&#10;Description générée automatiquement">
            <a:extLst>
              <a:ext uri="{FF2B5EF4-FFF2-40B4-BE49-F238E27FC236}">
                <a16:creationId xmlns:a16="http://schemas.microsoft.com/office/drawing/2014/main" id="{A536787B-A889-47A5-B995-E666A1E3D2B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25776" y="5010556"/>
            <a:ext cx="514350" cy="656322"/>
          </a:xfrm>
          <a:prstGeom prst="rect">
            <a:avLst/>
          </a:prstGeom>
        </p:spPr>
      </p:pic>
      <p:sp>
        <p:nvSpPr>
          <p:cNvPr id="50" name="Rectangle avec flèche vers le haut 49">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184628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sommaire</a:t>
            </a:r>
            <a:endParaRPr lang="fr-FR" dirty="0">
              <a:solidFill>
                <a:srgbClr val="A6A6A6"/>
              </a:solidFill>
            </a:endParaRPr>
          </a:p>
        </p:txBody>
      </p:sp>
      <p:sp>
        <p:nvSpPr>
          <p:cNvPr id="3" name="Espace réservé du contenu 2"/>
          <p:cNvSpPr>
            <a:spLocks noGrp="1"/>
          </p:cNvSpPr>
          <p:nvPr>
            <p:ph idx="1"/>
          </p:nvPr>
        </p:nvSpPr>
        <p:spPr>
          <a:xfrm>
            <a:off x="471489" y="1591056"/>
            <a:ext cx="5915025" cy="7331224"/>
          </a:xfrm>
        </p:spPr>
        <p:txBody>
          <a:bodyPr>
            <a:normAutofit/>
          </a:bodyPr>
          <a:lstStyle/>
          <a:p>
            <a:pPr marL="0" lvl="0" indent="0">
              <a:lnSpc>
                <a:spcPct val="100000"/>
              </a:lnSpc>
              <a:spcBef>
                <a:spcPts val="0"/>
              </a:spcBef>
              <a:buNone/>
            </a:pPr>
            <a:r>
              <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2" action="ppaction://hlinksldjump"/>
              </a:rPr>
              <a:t>RELATION COMMERCIALE ET GESTION CLIENTS</a:t>
            </a:r>
            <a:endPar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endParaRP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3" action="ppaction://hlinksldjump"/>
              </a:rPr>
              <a:t>Chargé de clientèle en bureau de poste </a:t>
            </a:r>
            <a:r>
              <a:rPr lang="fr-FR" sz="700" dirty="0">
                <a:latin typeface="Montserrat" panose="00000500000000000000" pitchFamily="2" charset="0"/>
                <a:ea typeface="Calibri" panose="020F0502020204030204" pitchFamily="34" charset="0"/>
                <a:cs typeface="Calibri" panose="020F0502020204030204" pitchFamily="34" charset="0"/>
              </a:rPr>
              <a:t>Classe II (itinéraire) – BGPN : Bureau de poste</a:t>
            </a:r>
          </a:p>
          <a:p>
            <a:pPr marL="0" indent="0">
              <a:lnSpc>
                <a:spcPct val="100000"/>
              </a:lnSpc>
              <a:spcBef>
                <a:spcPts val="0"/>
              </a:spcBef>
              <a:buNone/>
            </a:pPr>
            <a:r>
              <a:rPr lang="fr-FR" sz="800" dirty="0">
                <a:latin typeface="Montserrat" panose="00000500000000000000" pitchFamily="2" charset="0"/>
                <a:ea typeface="Calibri" panose="020F0502020204030204" pitchFamily="34" charset="0"/>
                <a:cs typeface="Calibri" panose="020F0502020204030204" pitchFamily="34" charset="0"/>
                <a:hlinkClick r:id="rId4" action="ppaction://hlinksldjump"/>
              </a:rPr>
              <a:t>CHARGE DE RELATION BANCAIRE RISQUE RECOUVREMENT : RECOUVREMENT COMMERCIAL</a:t>
            </a:r>
            <a:r>
              <a:rPr lang="fr-FR" sz="800" dirty="0">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rPr>
              <a:t>Classe II – CREC</a:t>
            </a:r>
            <a:endParaRPr lang="fr-FR" sz="700" dirty="0">
              <a:latin typeface="Montserrat" panose="00000500000000000000" pitchFamily="2" charset="0"/>
              <a:ea typeface="Calibri" panose="020F0502020204030204" pitchFamily="34" charset="0"/>
              <a:cs typeface="Calibri" panose="020F0502020204030204" pitchFamily="34" charset="0"/>
            </a:endParaRPr>
          </a:p>
          <a:p>
            <a:pPr marL="0" indent="0">
              <a:lnSpc>
                <a:spcPct val="100000"/>
              </a:lnSpc>
              <a:spcBef>
                <a:spcPts val="0"/>
              </a:spcBef>
              <a:buNone/>
            </a:pPr>
            <a:r>
              <a:rPr lang="fr-FR" sz="800" dirty="0">
                <a:latin typeface="Montserrat" panose="00000500000000000000" pitchFamily="2" charset="0"/>
                <a:ea typeface="Calibri" panose="020F0502020204030204" pitchFamily="34" charset="0"/>
                <a:cs typeface="Calibri" panose="020F0502020204030204" pitchFamily="34" charset="0"/>
                <a:hlinkClick r:id="rId5" action="ppaction://hlinksldjump"/>
              </a:rPr>
              <a:t>CHARGE DE RELATION BANCAIRE RISQUE RECOUVREMENT : RISQUE DEROGATOIRE</a:t>
            </a:r>
            <a:r>
              <a:rPr lang="fr-FR" sz="800" dirty="0">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rPr>
              <a:t>Classe II – CREC</a:t>
            </a:r>
          </a:p>
          <a:p>
            <a:pPr marL="0" indent="0">
              <a:lnSpc>
                <a:spcPct val="100000"/>
              </a:lnSpc>
              <a:spcBef>
                <a:spcPts val="0"/>
              </a:spcBef>
              <a:buNone/>
            </a:pPr>
            <a:r>
              <a:rPr lang="fr-FR" sz="800" dirty="0">
                <a:latin typeface="Montserrat" panose="00000500000000000000" pitchFamily="2" charset="0"/>
                <a:ea typeface="Calibri" panose="020F0502020204030204" pitchFamily="34" charset="0"/>
                <a:cs typeface="Calibri" panose="020F0502020204030204" pitchFamily="34" charset="0"/>
                <a:hlinkClick r:id="rId6" action="ppaction://hlinksldjump"/>
              </a:rPr>
              <a:t>CHARGÉ DE RELATION BANCAIRE RISQUE RECOUVREMENT : RECOUVREMENT AMIABLE</a:t>
            </a:r>
            <a:r>
              <a:rPr lang="fr-FR" sz="800" dirty="0">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rPr>
              <a:t>Classe II – CREC</a:t>
            </a:r>
          </a:p>
          <a:p>
            <a:pPr marL="0" indent="0">
              <a:lnSpc>
                <a:spcPct val="100000"/>
              </a:lnSpc>
              <a:spcBef>
                <a:spcPts val="0"/>
              </a:spcBef>
              <a:buNone/>
            </a:pPr>
            <a:r>
              <a:rPr lang="fr-FR" sz="800" dirty="0">
                <a:latin typeface="Montserrat" panose="00000500000000000000" pitchFamily="2" charset="0"/>
                <a:ea typeface="Calibri" panose="020F0502020204030204" pitchFamily="34" charset="0"/>
                <a:cs typeface="Calibri" panose="020F0502020204030204" pitchFamily="34" charset="0"/>
                <a:hlinkClick r:id="rId7" action="ppaction://hlinksldjump"/>
              </a:rPr>
              <a:t>CHARGÉ DE RELATION BANCAIRE OPERATIONS JURIDIQUES</a:t>
            </a:r>
            <a:r>
              <a:rPr lang="fr-FR" sz="800" dirty="0">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rPr>
              <a:t>Classe II – La Banque Postale : CREC</a:t>
            </a:r>
          </a:p>
          <a:p>
            <a:pPr marL="0" indent="0">
              <a:lnSpc>
                <a:spcPct val="100000"/>
              </a:lnSpc>
              <a:spcBef>
                <a:spcPts val="0"/>
              </a:spcBef>
              <a:buNone/>
            </a:pPr>
            <a:r>
              <a:rPr lang="fr-FR" sz="800" cap="all" dirty="0">
                <a:solidFill>
                  <a:srgbClr val="A6A6A6"/>
                </a:solidFill>
                <a:latin typeface="Montserrat" panose="00000500000000000000" pitchFamily="2" charset="0"/>
                <a:cs typeface="Calibri" panose="020F0502020204030204" pitchFamily="34" charset="0"/>
                <a:hlinkClick r:id="rId8" action="ppaction://hlinksldjump"/>
              </a:rPr>
              <a:t>CONSEILLER bancaire à distance </a:t>
            </a:r>
            <a:r>
              <a:rPr lang="fr-FR" sz="700" dirty="0">
                <a:latin typeface="Montserrat" panose="00000500000000000000" pitchFamily="2" charset="0"/>
              </a:rPr>
              <a:t>Classe III – La banque Postale : La Banque Postale Chez Soi</a:t>
            </a:r>
          </a:p>
          <a:p>
            <a:pPr marL="0" indent="0">
              <a:lnSpc>
                <a:spcPct val="100000"/>
              </a:lnSpc>
              <a:spcBef>
                <a:spcPts val="0"/>
              </a:spcBef>
              <a:buNone/>
            </a:pPr>
            <a:r>
              <a:rPr lang="fr-FR" sz="800" cap="all" dirty="0">
                <a:solidFill>
                  <a:srgbClr val="A6A6A6"/>
                </a:solidFill>
                <a:latin typeface="Montserrat" panose="00000500000000000000" pitchFamily="2" charset="0"/>
                <a:cs typeface="Calibri" panose="020F0502020204030204" pitchFamily="34" charset="0"/>
                <a:hlinkClick r:id="rId9" action="ppaction://hlinksldjump"/>
              </a:rPr>
              <a:t>Responsable clientèle professionnelle </a:t>
            </a:r>
            <a:r>
              <a:rPr lang="fr-FR" sz="700" dirty="0">
                <a:latin typeface="Montserrat" panose="00000500000000000000" pitchFamily="2" charset="0"/>
              </a:rPr>
              <a:t>Classe III / Groupe A – Branche La Banque Postale : DEDT </a:t>
            </a:r>
          </a:p>
          <a:p>
            <a:pPr marL="0" indent="0">
              <a:lnSpc>
                <a:spcPct val="100000"/>
              </a:lnSpc>
              <a:spcBef>
                <a:spcPts val="0"/>
              </a:spcBef>
              <a:buNone/>
            </a:pPr>
            <a:r>
              <a:rPr lang="fr-FR" sz="800" cap="all" dirty="0">
                <a:solidFill>
                  <a:srgbClr val="A6A6A6"/>
                </a:solidFill>
                <a:latin typeface="Montserrat" panose="00000500000000000000" pitchFamily="2" charset="0"/>
                <a:cs typeface="Calibri" panose="020F0502020204030204" pitchFamily="34" charset="0"/>
                <a:hlinkClick r:id="rId10" action="ppaction://hlinksldjump"/>
              </a:rPr>
              <a:t>CONSEILLER clientèle</a:t>
            </a:r>
            <a:r>
              <a:rPr lang="fr-FR" sz="800" cap="all" dirty="0">
                <a:solidFill>
                  <a:srgbClr val="A6A6A6"/>
                </a:solidFill>
                <a:latin typeface="Montserrat" panose="00000500000000000000" pitchFamily="2" charset="0"/>
                <a:cs typeface="Calibri" panose="020F0502020204030204" pitchFamily="34" charset="0"/>
              </a:rPr>
              <a:t> </a:t>
            </a:r>
            <a:r>
              <a:rPr lang="fr-FR" sz="700" dirty="0">
                <a:latin typeface="Montserrat" panose="00000500000000000000" pitchFamily="2" charset="0"/>
              </a:rPr>
              <a:t>Classe III – Branche Grand Public et Numérique</a:t>
            </a:r>
            <a:r>
              <a:rPr lang="fr-FR" sz="700" dirty="0">
                <a:latin typeface="Montserrat" panose="00000500000000000000" pitchFamily="2" charset="0"/>
                <a:ea typeface="Calibri" panose="020F0502020204030204" pitchFamily="34" charset="0"/>
                <a:cs typeface="Calibri" panose="020F0502020204030204" pitchFamily="34" charset="0"/>
              </a:rPr>
              <a:t> : Bureau de poste</a:t>
            </a:r>
            <a:endParaRPr lang="fr-FR" sz="700" dirty="0">
              <a:latin typeface="Montserrat" panose="00000500000000000000" pitchFamily="2" charset="0"/>
            </a:endParaRPr>
          </a:p>
          <a:p>
            <a:pPr marL="0" indent="0">
              <a:lnSpc>
                <a:spcPct val="100000"/>
              </a:lnSpc>
              <a:spcBef>
                <a:spcPts val="0"/>
              </a:spcBef>
              <a:buNone/>
            </a:pPr>
            <a:r>
              <a:rPr lang="fr-FR" sz="800" dirty="0">
                <a:latin typeface="Montserrat" panose="00000500000000000000" pitchFamily="2" charset="0"/>
                <a:hlinkClick r:id="rId11" action="ppaction://hlinksldjump"/>
              </a:rPr>
              <a:t>CONSEILLER SPECIALISE EN PATRIMOINE </a:t>
            </a:r>
            <a:r>
              <a:rPr lang="fr-FR" sz="700" dirty="0">
                <a:latin typeface="Montserrat" panose="00000500000000000000" pitchFamily="2" charset="0"/>
              </a:rPr>
              <a:t>Classe III – Branche Grand Public et Numérique</a:t>
            </a:r>
            <a:r>
              <a:rPr lang="fr-FR" sz="700" dirty="0">
                <a:latin typeface="Montserrat" panose="00000500000000000000" pitchFamily="2" charset="0"/>
                <a:ea typeface="Calibri" panose="020F0502020204030204" pitchFamily="34" charset="0"/>
                <a:cs typeface="Calibri" panose="020F0502020204030204" pitchFamily="34" charset="0"/>
              </a:rPr>
              <a:t> : Bureau de poste</a:t>
            </a:r>
            <a:endParaRPr lang="fr-FR" sz="700" dirty="0">
              <a:latin typeface="Montserrat" panose="00000500000000000000" pitchFamily="2" charset="0"/>
            </a:endParaRPr>
          </a:p>
          <a:p>
            <a:pPr marL="0" indent="0">
              <a:lnSpc>
                <a:spcPct val="100000"/>
              </a:lnSpc>
              <a:spcBef>
                <a:spcPts val="0"/>
              </a:spcBef>
              <a:buNone/>
            </a:pPr>
            <a:r>
              <a:rPr lang="fr-FR" sz="800" cap="all" dirty="0">
                <a:solidFill>
                  <a:srgbClr val="A6A6A6"/>
                </a:solidFill>
                <a:latin typeface="Montserrat" panose="00000500000000000000" pitchFamily="2" charset="0"/>
                <a:cs typeface="Calibri" panose="020F0502020204030204" pitchFamily="34" charset="0"/>
                <a:hlinkClick r:id="rId12" action="ppaction://hlinksldjump"/>
              </a:rPr>
              <a:t>Responsable action commerciale </a:t>
            </a:r>
            <a:r>
              <a:rPr lang="fr-FR" sz="700" dirty="0">
                <a:latin typeface="Montserrat" panose="00000500000000000000" pitchFamily="2" charset="0"/>
              </a:rPr>
              <a:t>Classe III / Groupe A – Branche Services-Courrier-Colis : Plateforme courrier</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13" action="ppaction://hlinksldjump"/>
              </a:rPr>
              <a:t>Responsable clients entreprises</a:t>
            </a: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ea typeface="Calibri" panose="020F0502020204030204" pitchFamily="34" charset="0"/>
                <a:cs typeface="Calibri" panose="020F0502020204030204" pitchFamily="34" charset="0"/>
              </a:rPr>
              <a:t>Classe III / Groupe A – Branche Services-Courrier-Colis</a:t>
            </a:r>
            <a:r>
              <a:rPr lang="fr-FR" sz="700" dirty="0">
                <a:latin typeface="Montserrat" panose="00000500000000000000" pitchFamily="2" charset="0"/>
              </a:rPr>
              <a:t> : Plateforme courrier</a:t>
            </a:r>
            <a:endParaRPr lang="fr-FR" sz="700" dirty="0">
              <a:latin typeface="Montserrat" panose="00000500000000000000" pitchFamily="2" charset="0"/>
              <a:ea typeface="Calibri" panose="020F0502020204030204" pitchFamily="34" charset="0"/>
              <a:cs typeface="Calibri" panose="020F0502020204030204" pitchFamily="34" charset="0"/>
            </a:endParaRPr>
          </a:p>
          <a:p>
            <a:pPr marL="0" indent="0">
              <a:lnSpc>
                <a:spcPct val="100000"/>
              </a:lnSpc>
              <a:spcBef>
                <a:spcPts val="0"/>
              </a:spcBef>
              <a:buNone/>
            </a:pPr>
            <a:endParaRPr lang="fr-FR" sz="800" b="1" dirty="0">
              <a:latin typeface="Montserrat" panose="00000500000000000000" pitchFamily="2" charset="0"/>
            </a:endParaRPr>
          </a:p>
          <a:p>
            <a:pPr marL="0" lvl="0" indent="0">
              <a:lnSpc>
                <a:spcPct val="100000"/>
              </a:lnSpc>
              <a:spcBef>
                <a:spcPts val="0"/>
              </a:spcBef>
              <a:buNone/>
            </a:pPr>
            <a:endParaRPr lang="fr-FR" sz="12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14" action="ppaction://hlinksldjump"/>
            </a:endParaRPr>
          </a:p>
          <a:p>
            <a:pPr marL="0" lvl="0" indent="0">
              <a:lnSpc>
                <a:spcPct val="100000"/>
              </a:lnSpc>
              <a:spcBef>
                <a:spcPts val="0"/>
              </a:spcBef>
              <a:buNone/>
            </a:pPr>
            <a:endParaRPr lang="fr-FR" sz="12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14" action="ppaction://hlinksldjump"/>
            </a:endParaRPr>
          </a:p>
          <a:p>
            <a:pPr marL="0" lvl="0" indent="0">
              <a:lnSpc>
                <a:spcPct val="100000"/>
              </a:lnSpc>
              <a:spcBef>
                <a:spcPts val="0"/>
              </a:spcBef>
              <a:buNone/>
            </a:pPr>
            <a:r>
              <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14" action="ppaction://hlinksldjump"/>
              </a:rPr>
              <a:t>PRODUCTION, OPERATION ET PRESTATIONS CLIENTS</a:t>
            </a:r>
            <a:endPar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endParaRP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15" action="ppaction://hlinksldjump"/>
              </a:rPr>
              <a:t>Agent traitement mono-colis</a:t>
            </a:r>
            <a:r>
              <a:rPr lang="fr-FR" sz="700" dirty="0">
                <a:latin typeface="Montserrat" panose="00000500000000000000" pitchFamily="2" charset="0"/>
              </a:rPr>
              <a:t> Classe I – Branche Services-Courrier-Colis : Plateforme colis</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16" action="ppaction://hlinksldjump"/>
              </a:rPr>
              <a:t>AGENT DE PRODUCTION</a:t>
            </a:r>
            <a:r>
              <a:rPr lang="fr-FR" sz="700" dirty="0">
                <a:latin typeface="Montserrat" panose="00000500000000000000" pitchFamily="2" charset="0"/>
              </a:rPr>
              <a:t> Classe I à II – Branche Services-Courrier-Colis : Plateforme industrielle courrier</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17" action="ppaction://hlinksldjump"/>
              </a:rPr>
              <a:t>PILOTE DE PRODUCTION TRAITEMENT</a:t>
            </a:r>
            <a:r>
              <a:rPr lang="fr-FR" sz="700" dirty="0">
                <a:latin typeface="Montserrat" panose="00000500000000000000" pitchFamily="2" charset="0"/>
              </a:rPr>
              <a:t> Classe II – Branche Services-Courrier-Colis : Plateforme industrielle courrier</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18" action="ppaction://hlinksldjump"/>
              </a:rPr>
              <a:t>TECHNICIEN CONSEIL CONTROLE CLIENT</a:t>
            </a:r>
            <a:r>
              <a:rPr lang="fr-FR" sz="700" dirty="0">
                <a:latin typeface="Montserrat" panose="00000500000000000000" pitchFamily="2" charset="0"/>
              </a:rPr>
              <a:t> Classe II – Branche Services-Courrier-Colis : Plateforme industrielle courrier</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19" action="ppaction://hlinksldjump"/>
              </a:rPr>
              <a:t>Facteur guichetier</a:t>
            </a: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rPr>
              <a:t>Classe II – Branche Services-Courrier-Colis : Plateforme courrier (et Bureau de poste)</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20" action="ppaction://hlinksldjump"/>
              </a:rPr>
              <a:t>RESPONSABLE exploitation et service client </a:t>
            </a:r>
            <a:r>
              <a:rPr lang="fr-FR" sz="700" dirty="0">
                <a:solidFill>
                  <a:prstClr val="black"/>
                </a:solidFill>
                <a:latin typeface="Montserrat" panose="00000500000000000000" pitchFamily="2" charset="0"/>
              </a:rPr>
              <a:t>Classe III / Gr A – Branche Services-Courrier-Colis : </a:t>
            </a:r>
            <a:r>
              <a:rPr lang="fr-FR" sz="700" dirty="0">
                <a:latin typeface="Montserrat" panose="00000500000000000000" pitchFamily="2" charset="0"/>
              </a:rPr>
              <a:t>Plateforme courrier </a:t>
            </a:r>
            <a:endParaRPr lang="fr-FR" sz="700" dirty="0">
              <a:solidFill>
                <a:prstClr val="black"/>
              </a:solidFill>
              <a:latin typeface="Montserrat" panose="00000500000000000000" pitchFamily="2" charset="0"/>
            </a:endParaRP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21" action="ppaction://hlinksldjump"/>
              </a:rPr>
              <a:t>RESPONSABLE ORGANISATION ET ENVIRONNEMENT DE TRAVAIL </a:t>
            </a:r>
            <a:r>
              <a:rPr lang="fr-FR" sz="700" dirty="0">
                <a:latin typeface="Montserrat" panose="00000500000000000000" pitchFamily="2" charset="0"/>
              </a:rPr>
              <a:t>Gr A – BSCC : Plateforme courrier </a:t>
            </a:r>
          </a:p>
          <a:p>
            <a:pPr marL="0" indent="0">
              <a:lnSpc>
                <a:spcPct val="100000"/>
              </a:lnSpc>
              <a:spcBef>
                <a:spcPts val="0"/>
              </a:spcBef>
              <a:buNone/>
            </a:pPr>
            <a:endParaRPr lang="fr-FR" sz="12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endParaRPr>
          </a:p>
          <a:p>
            <a:pPr marL="0" lvl="0" indent="0">
              <a:lnSpc>
                <a:spcPct val="100000"/>
              </a:lnSpc>
              <a:spcBef>
                <a:spcPts val="0"/>
              </a:spcBef>
              <a:buNone/>
            </a:pPr>
            <a:endParaRPr lang="fr-FR" sz="12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endParaRPr>
          </a:p>
          <a:p>
            <a:pPr marL="0" lvl="0" indent="0">
              <a:lnSpc>
                <a:spcPct val="100000"/>
              </a:lnSpc>
              <a:spcBef>
                <a:spcPts val="0"/>
              </a:spcBef>
              <a:buNone/>
            </a:pPr>
            <a:endPar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22" action="ppaction://hlinksldjump"/>
            </a:endParaRPr>
          </a:p>
          <a:p>
            <a:pPr marL="0" lvl="0" indent="0">
              <a:lnSpc>
                <a:spcPct val="100000"/>
              </a:lnSpc>
              <a:spcBef>
                <a:spcPts val="0"/>
              </a:spcBef>
              <a:buNone/>
            </a:pPr>
            <a:r>
              <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22" action="ppaction://hlinksldjump"/>
              </a:rPr>
              <a:t>MANAGEMENT OPÉRATIONNEL</a:t>
            </a:r>
            <a:endPar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endParaRP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23" action="ppaction://hlinksldjump"/>
              </a:rPr>
              <a:t>RESPONSABLE DE POLE AGENCE BANCAIRE A DISTANCE </a:t>
            </a:r>
            <a:r>
              <a:rPr lang="fr-FR" sz="700" dirty="0">
                <a:latin typeface="Montserrat" panose="00000500000000000000" pitchFamily="2" charset="0"/>
              </a:rPr>
              <a:t>Gr A ouvert aux 3.3 – La Banque postale chez soi</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24" action="ppaction://hlinksldjump"/>
              </a:rPr>
              <a:t>Chef d’équipe</a:t>
            </a:r>
            <a:r>
              <a:rPr lang="fr-FR" sz="700" dirty="0">
                <a:latin typeface="Montserrat" panose="00000500000000000000" pitchFamily="2" charset="0"/>
              </a:rPr>
              <a:t> Classe III – Branche Services-Courrier-Colis : Plateforme colis</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25" action="ppaction://hlinksldjump"/>
              </a:rPr>
              <a:t>Responsable d’exploitation</a:t>
            </a: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rPr>
              <a:t>Classe III – Branche Grand Public et Numérique </a:t>
            </a:r>
            <a:r>
              <a:rPr lang="fr-FR" sz="700" dirty="0">
                <a:latin typeface="Montserrat" panose="00000500000000000000" pitchFamily="2" charset="0"/>
                <a:ea typeface="Calibri" panose="020F0502020204030204" pitchFamily="34" charset="0"/>
                <a:cs typeface="Calibri" panose="020F0502020204030204" pitchFamily="34" charset="0"/>
              </a:rPr>
              <a:t>: Bureau de poste</a:t>
            </a:r>
            <a:endParaRPr lang="fr-FR" sz="700" dirty="0">
              <a:latin typeface="Montserrat" panose="00000500000000000000" pitchFamily="2" charset="0"/>
            </a:endParaRP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26" action="ppaction://hlinksldjump"/>
              </a:rPr>
              <a:t>Responsable de l’espace commercial</a:t>
            </a: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rPr>
              <a:t>Classe III – Branche Grand Public et Numérique </a:t>
            </a:r>
            <a:r>
              <a:rPr lang="fr-FR" sz="700" dirty="0">
                <a:latin typeface="Montserrat" panose="00000500000000000000" pitchFamily="2" charset="0"/>
                <a:ea typeface="Calibri" panose="020F0502020204030204" pitchFamily="34" charset="0"/>
                <a:cs typeface="Calibri" panose="020F0502020204030204" pitchFamily="34" charset="0"/>
              </a:rPr>
              <a:t>: Bureau de poste</a:t>
            </a:r>
            <a:endParaRPr lang="fr-FR" sz="700" dirty="0">
              <a:latin typeface="Montserrat" panose="00000500000000000000" pitchFamily="2" charset="0"/>
            </a:endParaRP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27" action="ppaction://hlinksldjump"/>
              </a:rPr>
              <a:t>Directeur de secteur</a:t>
            </a:r>
            <a:r>
              <a:rPr lang="fr-FR" sz="800" dirty="0">
                <a:latin typeface="Montserrat" panose="00000500000000000000" pitchFamily="2" charset="0"/>
              </a:rPr>
              <a:t> </a:t>
            </a:r>
            <a:r>
              <a:rPr lang="fr-FR" sz="700" dirty="0">
                <a:latin typeface="Montserrat" panose="00000500000000000000" pitchFamily="2" charset="0"/>
              </a:rPr>
              <a:t>Groupe A – Branche Grand Public et Numérique </a:t>
            </a:r>
            <a:r>
              <a:rPr lang="fr-FR" sz="700" dirty="0">
                <a:latin typeface="Montserrat" panose="00000500000000000000" pitchFamily="2" charset="0"/>
                <a:ea typeface="Calibri" panose="020F0502020204030204" pitchFamily="34" charset="0"/>
                <a:cs typeface="Calibri" panose="020F0502020204030204" pitchFamily="34" charset="0"/>
              </a:rPr>
              <a:t>: Bureau de poste</a:t>
            </a:r>
            <a:endParaRPr lang="fr-FR" sz="700" dirty="0">
              <a:latin typeface="Montserrat" panose="00000500000000000000" pitchFamily="2" charset="0"/>
            </a:endParaRPr>
          </a:p>
          <a:p>
            <a:pPr marL="0" indent="0">
              <a:lnSpc>
                <a:spcPct val="100000"/>
              </a:lnSpc>
              <a:spcBef>
                <a:spcPts val="0"/>
              </a:spcBef>
              <a:buNone/>
            </a:pPr>
            <a:endPar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28" action="ppaction://hlinksldjump"/>
            </a:endParaRPr>
          </a:p>
          <a:p>
            <a:pPr marL="0" lvl="0" indent="0">
              <a:lnSpc>
                <a:spcPct val="100000"/>
              </a:lnSpc>
              <a:spcBef>
                <a:spcPts val="0"/>
              </a:spcBef>
              <a:buNone/>
            </a:pPr>
            <a:endPar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28" action="ppaction://hlinksldjump"/>
            </a:endParaRPr>
          </a:p>
          <a:p>
            <a:pPr marL="0" lvl="0" indent="0">
              <a:lnSpc>
                <a:spcPct val="100000"/>
              </a:lnSpc>
              <a:spcBef>
                <a:spcPts val="0"/>
              </a:spcBef>
              <a:buNone/>
            </a:pPr>
            <a:endPar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28" action="ppaction://hlinksldjump"/>
            </a:endParaRPr>
          </a:p>
          <a:p>
            <a:pPr marL="0" lvl="0" indent="0">
              <a:lnSpc>
                <a:spcPct val="100000"/>
              </a:lnSpc>
              <a:spcBef>
                <a:spcPts val="0"/>
              </a:spcBef>
              <a:buNone/>
            </a:pPr>
            <a:r>
              <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28" action="ppaction://hlinksldjump"/>
              </a:rPr>
              <a:t>SUPPORT</a:t>
            </a:r>
            <a:endParaRPr lang="fr-FR" sz="11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endParaRP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29" action="ppaction://hlinksldjump"/>
              </a:rPr>
              <a:t>TECHNICIEN DE MAINTENANCE spécialisé INDUSTRIEL</a:t>
            </a:r>
            <a:r>
              <a:rPr lang="fr-FR" sz="700" dirty="0">
                <a:latin typeface="Montserrat" panose="00000500000000000000" pitchFamily="2" charset="0"/>
              </a:rPr>
              <a:t> 2.3 (itinéraire) – BSCC : Direction technique</a:t>
            </a:r>
            <a:endParaRPr lang="fr-FR" sz="7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30" action="ppaction://hlinksldjump"/>
            </a:endParaRP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31" action="ppaction://hlinksldjump"/>
              </a:rPr>
              <a:t>TECHNICIEN DE MAINTENANCE spécialisé infrastructures</a:t>
            </a:r>
            <a:r>
              <a:rPr lang="fr-FR" sz="700" dirty="0">
                <a:latin typeface="Montserrat" panose="00000500000000000000" pitchFamily="2" charset="0"/>
              </a:rPr>
              <a:t> 2.3 (itinéraire) – BSCC : Direction technique</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30" action="ppaction://hlinksldjump"/>
              </a:rPr>
              <a:t>TECHNICIEN si</a:t>
            </a: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rPr>
              <a:t> </a:t>
            </a:r>
            <a:r>
              <a:rPr lang="fr-FR" sz="700" dirty="0">
                <a:latin typeface="Montserrat" panose="00000500000000000000" pitchFamily="2" charset="0"/>
                <a:ea typeface="Calibri" panose="020F0502020204030204" pitchFamily="34" charset="0"/>
                <a:cs typeface="Calibri" panose="020F0502020204030204" pitchFamily="34" charset="0"/>
              </a:rPr>
              <a:t>Classe II, ouvert à la classe I – La Poste Groupe </a:t>
            </a:r>
            <a:r>
              <a:rPr lang="fr-FR" sz="700" dirty="0">
                <a:latin typeface="Montserrat" panose="00000500000000000000" pitchFamily="2" charset="0"/>
              </a:rPr>
              <a:t>: DSEM</a:t>
            </a:r>
          </a:p>
          <a:p>
            <a:pPr marL="0" indent="0">
              <a:lnSpc>
                <a:spcPct val="100000"/>
              </a:lnSpc>
              <a:spcBef>
                <a:spcPts val="0"/>
              </a:spcBef>
              <a:buNone/>
            </a:pPr>
            <a:r>
              <a:rPr lang="fr-FR" sz="800" dirty="0">
                <a:latin typeface="Montserrat" panose="00000500000000000000" pitchFamily="2" charset="0"/>
                <a:hlinkClick r:id="rId32" action="ppaction://hlinksldjump"/>
              </a:rPr>
              <a:t>GESTIONNAIRE D’APPLICATIONS</a:t>
            </a:r>
            <a:r>
              <a:rPr lang="fr-FR" sz="700" dirty="0">
                <a:solidFill>
                  <a:prstClr val="black"/>
                </a:solidFill>
                <a:latin typeface="Montserrat" panose="00000500000000000000" pitchFamily="2" charset="0"/>
              </a:rPr>
              <a:t> Classe 3.3 / Groupe A – La Poste Groupe : i-TEAM</a:t>
            </a:r>
          </a:p>
          <a:p>
            <a:pPr marL="0" indent="0">
              <a:lnSpc>
                <a:spcPct val="100000"/>
              </a:lnSpc>
              <a:spcBef>
                <a:spcPts val="0"/>
              </a:spcBef>
              <a:buNone/>
            </a:pPr>
            <a:r>
              <a:rPr lang="fr-FR" sz="800" cap="all" dirty="0">
                <a:solidFill>
                  <a:srgbClr val="A6A6A6"/>
                </a:solidFill>
                <a:latin typeface="Montserrat" panose="00000500000000000000" pitchFamily="2" charset="0"/>
                <a:ea typeface="Calibri" panose="020F0502020204030204" pitchFamily="34" charset="0"/>
                <a:cs typeface="Calibri" panose="020F0502020204030204" pitchFamily="34" charset="0"/>
                <a:hlinkClick r:id="rId33" action="ppaction://hlinksldjump"/>
              </a:rPr>
              <a:t>Responsable ressources humaines </a:t>
            </a:r>
            <a:r>
              <a:rPr lang="fr-FR" sz="700" dirty="0">
                <a:solidFill>
                  <a:prstClr val="black"/>
                </a:solidFill>
                <a:latin typeface="Montserrat" panose="00000500000000000000" pitchFamily="2" charset="0"/>
                <a:ea typeface="Calibri" panose="020F0502020204030204" pitchFamily="34" charset="0"/>
                <a:cs typeface="Calibri" panose="020F0502020204030204" pitchFamily="34" charset="0"/>
              </a:rPr>
              <a:t>3.3 / Groupe A - Branche</a:t>
            </a:r>
            <a:r>
              <a:rPr lang="fr-FR" sz="700" dirty="0">
                <a:latin typeface="Montserrat" panose="00000500000000000000" pitchFamily="2" charset="0"/>
              </a:rPr>
              <a:t> Services-Courrier-Colis : Plateforme courrier</a:t>
            </a:r>
          </a:p>
          <a:p>
            <a:pPr marL="0" indent="0">
              <a:lnSpc>
                <a:spcPct val="100000"/>
              </a:lnSpc>
              <a:spcBef>
                <a:spcPts val="0"/>
              </a:spcBef>
              <a:buNone/>
            </a:pPr>
            <a:endParaRPr lang="fr-FR" sz="800" dirty="0">
              <a:latin typeface="Montserrat" panose="00000500000000000000" pitchFamily="2" charset="0"/>
            </a:endParaRPr>
          </a:p>
          <a:p>
            <a:pPr marL="0" indent="0">
              <a:lnSpc>
                <a:spcPct val="100000"/>
              </a:lnSpc>
              <a:spcBef>
                <a:spcPts val="0"/>
              </a:spcBef>
              <a:buNone/>
            </a:pPr>
            <a:endParaRPr lang="fr-FR" sz="1600" b="1" dirty="0">
              <a:solidFill>
                <a:schemeClr val="bg1">
                  <a:lumMod val="65000"/>
                </a:schemeClr>
              </a:solidFill>
              <a:latin typeface="Montserrat" panose="00000500000000000000" pitchFamily="2" charset="0"/>
            </a:endParaRPr>
          </a:p>
          <a:p>
            <a:pPr marL="0" indent="0">
              <a:lnSpc>
                <a:spcPct val="100000"/>
              </a:lnSpc>
              <a:spcBef>
                <a:spcPts val="0"/>
              </a:spcBef>
              <a:buNone/>
            </a:pPr>
            <a:r>
              <a:rPr lang="fr-FR" sz="1600" b="1" dirty="0">
                <a:solidFill>
                  <a:schemeClr val="bg1">
                    <a:lumMod val="65000"/>
                  </a:schemeClr>
                </a:solidFill>
                <a:latin typeface="Montserrat" panose="00000500000000000000" pitchFamily="2" charset="0"/>
              </a:rPr>
              <a:t>ANNEXES</a:t>
            </a:r>
          </a:p>
          <a:p>
            <a:pPr marL="0" lvl="0" indent="0">
              <a:lnSpc>
                <a:spcPct val="100000"/>
              </a:lnSpc>
              <a:spcBef>
                <a:spcPts val="0"/>
              </a:spcBef>
              <a:buNone/>
            </a:pPr>
            <a:endParaRPr lang="fr-FR" sz="8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34" action="ppaction://hlinksldjump"/>
            </a:endParaRPr>
          </a:p>
          <a:p>
            <a:pPr marL="0" indent="0">
              <a:lnSpc>
                <a:spcPct val="100000"/>
              </a:lnSpc>
              <a:spcBef>
                <a:spcPts val="0"/>
              </a:spcBef>
              <a:buNone/>
            </a:pPr>
            <a:r>
              <a:rPr lang="fr-FR" sz="8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34" action="ppaction://hlinksldjump"/>
              </a:rPr>
              <a:t>BASSIN D'EMPLOIS CENTRE VAL DE LOIRE : </a:t>
            </a:r>
            <a:r>
              <a:rPr lang="fr-FR" sz="7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34" action="ppaction://hlinksldjump"/>
              </a:rPr>
              <a:t>LA POSTE MAISON-MÈRE</a:t>
            </a:r>
            <a:endParaRPr lang="fr-FR" sz="7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endParaRPr>
          </a:p>
          <a:p>
            <a:pPr marL="0" indent="0">
              <a:lnSpc>
                <a:spcPct val="100000"/>
              </a:lnSpc>
              <a:spcBef>
                <a:spcPts val="0"/>
              </a:spcBef>
              <a:buNone/>
            </a:pPr>
            <a:r>
              <a:rPr lang="fr-FR" sz="800" b="1"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35" action="ppaction://hlinksldjump"/>
              </a:rPr>
              <a:t>BASSIN D'EMPLOIS CENTRE VAL DE LOIRE </a:t>
            </a:r>
            <a:r>
              <a:rPr lang="fr-FR" sz="800" b="1" u="sng"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35" action="ppaction://hlinksldjump"/>
              </a:rPr>
              <a:t>: </a:t>
            </a:r>
            <a:r>
              <a:rPr lang="fr-FR" sz="700" b="1" u="sng"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hlinkClick r:id="rId35" action="ppaction://hlinksldjump"/>
              </a:rPr>
              <a:t>LES FILIALES</a:t>
            </a:r>
            <a:endParaRPr lang="fr-FR" sz="700" b="1" u="sng" kern="1600" dirty="0">
              <a:solidFill>
                <a:srgbClr val="EE7219"/>
              </a:solidFill>
              <a:latin typeface="Montserrat" panose="00000500000000000000" pitchFamily="2" charset="0"/>
              <a:ea typeface="Times New Roman" panose="02020603050405020304" pitchFamily="18" charset="0"/>
              <a:cs typeface="Arial" panose="020B0604020202020204" pitchFamily="34" charset="0"/>
            </a:endParaRPr>
          </a:p>
          <a:p>
            <a:pPr marL="0" indent="0">
              <a:lnSpc>
                <a:spcPct val="100000"/>
              </a:lnSpc>
              <a:spcBef>
                <a:spcPts val="0"/>
              </a:spcBef>
              <a:buNone/>
            </a:pPr>
            <a:endParaRPr lang="fr-FR" sz="800" dirty="0">
              <a:latin typeface="Montserrat" panose="00000500000000000000" pitchFamily="2" charset="0"/>
            </a:endParaRPr>
          </a:p>
        </p:txBody>
      </p:sp>
      <p:pic>
        <p:nvPicPr>
          <p:cNvPr id="4" name="Metier-Management.png" descr="Metier-Management.png"/>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573089" y="4944966"/>
            <a:ext cx="838484" cy="216000"/>
          </a:xfrm>
          <a:prstGeom prst="rect">
            <a:avLst/>
          </a:prstGeom>
          <a:ln w="12700">
            <a:miter lim="400000"/>
          </a:ln>
        </p:spPr>
      </p:pic>
      <p:pic>
        <p:nvPicPr>
          <p:cNvPr id="5" name="Metier-relation client.png" descr="Metier-relation client.png"/>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573089" y="1375056"/>
            <a:ext cx="915872" cy="216000"/>
          </a:xfrm>
          <a:prstGeom prst="rect">
            <a:avLst/>
          </a:prstGeom>
          <a:ln w="12700">
            <a:miter lim="400000"/>
          </a:ln>
        </p:spPr>
      </p:pic>
      <p:pic>
        <p:nvPicPr>
          <p:cNvPr id="6" name="Metier-fonctions-supports.png" descr="Metier-fonctions-supports.png"/>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573089" y="6228218"/>
            <a:ext cx="1142073" cy="216000"/>
          </a:xfrm>
          <a:prstGeom prst="rect">
            <a:avLst/>
          </a:prstGeom>
          <a:ln w="12700">
            <a:miter lim="400000"/>
          </a:ln>
        </p:spPr>
      </p:pic>
      <p:pic>
        <p:nvPicPr>
          <p:cNvPr id="7" name="Metier-production.png" descr="Metier-production.png"/>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573089" y="3374461"/>
            <a:ext cx="773005" cy="216000"/>
          </a:xfrm>
          <a:prstGeom prst="rect">
            <a:avLst/>
          </a:prstGeom>
          <a:ln w="12700">
            <a:miter lim="400000"/>
          </a:ln>
        </p:spPr>
      </p:pic>
      <p:sp>
        <p:nvSpPr>
          <p:cNvPr id="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Tree>
    <p:extLst>
      <p:ext uri="{BB962C8B-B14F-4D97-AF65-F5344CB8AC3E}">
        <p14:creationId xmlns:p14="http://schemas.microsoft.com/office/powerpoint/2010/main" val="729100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Responsable d’exploitation (RE)</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III – Branche Grand Public et Numérique : Bureau de poste</a:t>
            </a:r>
          </a:p>
        </p:txBody>
      </p:sp>
      <p:grpSp>
        <p:nvGrpSpPr>
          <p:cNvPr id="88" name="Groupe 11"/>
          <p:cNvGrpSpPr>
            <a:grpSpLocks/>
          </p:cNvGrpSpPr>
          <p:nvPr/>
        </p:nvGrpSpPr>
        <p:grpSpPr bwMode="auto">
          <a:xfrm>
            <a:off x="471490" y="1541412"/>
            <a:ext cx="2205119" cy="1450678"/>
            <a:chOff x="4719415" y="1049484"/>
            <a:chExt cx="1952717" cy="1450696"/>
          </a:xfrm>
        </p:grpSpPr>
        <p:sp>
          <p:nvSpPr>
            <p:cNvPr id="95" name="Arrondir un rectangle avec un coin du même côté 94"/>
            <p:cNvSpPr/>
            <p:nvPr/>
          </p:nvSpPr>
          <p:spPr>
            <a:xfrm rot="10800000" flipV="1">
              <a:off x="4720999" y="1110315"/>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468000" rIns="36000" bIns="32400">
              <a:noAutofit/>
            </a:bodyPr>
            <a:lstStyle/>
            <a:p>
              <a:r>
                <a:rPr lang="fr-FR" sz="800">
                  <a:latin typeface="Montserrat" panose="00000500000000000000" pitchFamily="2" charset="0"/>
                  <a:ea typeface="Verdana" panose="020B0604030504040204" pitchFamily="34" charset="0"/>
                  <a:cs typeface="Verdana" panose="020B0604030504040204" pitchFamily="34" charset="0"/>
                </a:rPr>
                <a:t>Doté de préférence d’une expérience en management, vous savez donner du sens à votre activité. Organisé, rigoureux et méthodique, vous faites preuve d'initiative et d'anticipation et savez gérer vos priorités. Vous êtes à l'aise avec les outils informatiques.</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540000" rIns="74535" bIns="30480" spcCol="1270">
              <a:noAutofit/>
            </a:bodyPr>
            <a:lstStyle/>
            <a:p>
              <a:pPr marL="0" lvl="1" defTabSz="1066800" fontAlgn="base">
                <a:lnSpc>
                  <a:spcPct val="90000"/>
                </a:lnSpc>
                <a:spcBef>
                  <a:spcPts val="600"/>
                </a:spcBef>
                <a:defRPr/>
              </a:pPr>
              <a:r>
                <a:rPr lang="fr-FR" sz="750" kern="0" dirty="0">
                  <a:solidFill>
                    <a:srgbClr val="000000">
                      <a:hueOff val="0"/>
                      <a:satOff val="0"/>
                      <a:lumOff val="0"/>
                      <a:alphaOff val="0"/>
                    </a:srgbClr>
                  </a:solidFill>
                  <a:latin typeface="Montserrat" panose="00000500000000000000" pitchFamily="2" charset="0"/>
                </a:rPr>
                <a:t>Vous êtes le garant, au quotidien, de la continuité et de l'efficacité de l'exploitation sur votre secteur. Vous intervenez sur les activités de back office, au bénéfice de la qualité de l'expérience client, du développement commercial et de la qualité de vie de l'équipe. Membre du Comité de Direction du Secteur, vos missions sont les suivantes : </a:t>
              </a:r>
            </a:p>
            <a:p>
              <a:pPr marL="0" lvl="1" defTabSz="1066800" fontAlgn="base">
                <a:lnSpc>
                  <a:spcPct val="90000"/>
                </a:lnSpc>
                <a:spcBef>
                  <a:spcPts val="600"/>
                </a:spcBef>
                <a:defRPr/>
              </a:pPr>
              <a:r>
                <a:rPr lang="fr-FR" sz="750" kern="0" dirty="0">
                  <a:solidFill>
                    <a:srgbClr val="000000">
                      <a:hueOff val="0"/>
                      <a:satOff val="0"/>
                      <a:lumOff val="0"/>
                      <a:alphaOff val="0"/>
                    </a:srgbClr>
                  </a:solidFill>
                  <a:latin typeface="Montserrat" panose="00000500000000000000" pitchFamily="2" charset="0"/>
                </a:rPr>
                <a:t>• Planifier et organiser les présences et absences au bénéfice de l'expérience client, du développement commercial et de la qualité de vie au travail</a:t>
              </a:r>
            </a:p>
            <a:p>
              <a:pPr marL="0" lvl="1" defTabSz="1066800" fontAlgn="base">
                <a:lnSpc>
                  <a:spcPct val="90000"/>
                </a:lnSpc>
                <a:spcBef>
                  <a:spcPts val="600"/>
                </a:spcBef>
                <a:defRPr/>
              </a:pPr>
              <a:r>
                <a:rPr lang="fr-FR" sz="750" kern="0" dirty="0">
                  <a:solidFill>
                    <a:srgbClr val="000000">
                      <a:hueOff val="0"/>
                      <a:satOff val="0"/>
                      <a:lumOff val="0"/>
                      <a:alphaOff val="0"/>
                    </a:srgbClr>
                  </a:solidFill>
                  <a:latin typeface="Montserrat" panose="00000500000000000000" pitchFamily="2" charset="0"/>
                </a:rPr>
                <a:t>• Assurer l'interface avec les services supports et prestataires externes (logistique)</a:t>
              </a:r>
            </a:p>
            <a:p>
              <a:pPr marL="0" lvl="1" defTabSz="1066800" fontAlgn="base">
                <a:lnSpc>
                  <a:spcPct val="90000"/>
                </a:lnSpc>
                <a:spcBef>
                  <a:spcPts val="600"/>
                </a:spcBef>
                <a:defRPr/>
              </a:pPr>
              <a:r>
                <a:rPr lang="fr-FR" sz="750" kern="0" dirty="0">
                  <a:solidFill>
                    <a:srgbClr val="000000">
                      <a:hueOff val="0"/>
                      <a:satOff val="0"/>
                      <a:lumOff val="0"/>
                      <a:alphaOff val="0"/>
                    </a:srgbClr>
                  </a:solidFill>
                  <a:latin typeface="Montserrat" panose="00000500000000000000" pitchFamily="2" charset="0"/>
                </a:rPr>
                <a:t>• Assurer la gestion administrative RH au quotidien, en lien avec les RH en DR et en DAST</a:t>
              </a:r>
            </a:p>
            <a:p>
              <a:pPr marL="0" lvl="1" defTabSz="1066800" fontAlgn="base">
                <a:lnSpc>
                  <a:spcPct val="90000"/>
                </a:lnSpc>
                <a:spcBef>
                  <a:spcPts val="600"/>
                </a:spcBef>
                <a:defRPr/>
              </a:pPr>
              <a:r>
                <a:rPr lang="fr-FR" sz="750" kern="0" dirty="0">
                  <a:solidFill>
                    <a:srgbClr val="000000">
                      <a:hueOff val="0"/>
                      <a:satOff val="0"/>
                      <a:lumOff val="0"/>
                      <a:alphaOff val="0"/>
                    </a:srgbClr>
                  </a:solidFill>
                  <a:latin typeface="Montserrat" panose="00000500000000000000" pitchFamily="2" charset="0"/>
                </a:rPr>
                <a:t>• Assurer le pilotage et le suivi des activités de production</a:t>
              </a:r>
            </a:p>
            <a:p>
              <a:pPr marL="0" lvl="1" defTabSz="1066800" fontAlgn="base">
                <a:lnSpc>
                  <a:spcPct val="90000"/>
                </a:lnSpc>
                <a:spcBef>
                  <a:spcPts val="600"/>
                </a:spcBef>
                <a:defRPr/>
              </a:pPr>
              <a:r>
                <a:rPr lang="fr-FR" sz="750" kern="0" dirty="0">
                  <a:solidFill>
                    <a:srgbClr val="000000">
                      <a:hueOff val="0"/>
                      <a:satOff val="0"/>
                      <a:lumOff val="0"/>
                      <a:alphaOff val="0"/>
                    </a:srgbClr>
                  </a:solidFill>
                  <a:latin typeface="Montserrat" panose="00000500000000000000" pitchFamily="2" charset="0"/>
                </a:rPr>
                <a:t>• Assurer la maîtrise des risques et la conformité sur les domaines délégués par le Directeur de secteur</a:t>
              </a:r>
            </a:p>
            <a:p>
              <a:pPr marL="0" lvl="1" defTabSz="1066800" fontAlgn="base">
                <a:lnSpc>
                  <a:spcPct val="90000"/>
                </a:lnSpc>
                <a:spcBef>
                  <a:spcPts val="600"/>
                </a:spcBef>
                <a:defRPr/>
              </a:pPr>
              <a:r>
                <a:rPr lang="fr-FR" sz="750" kern="0" dirty="0">
                  <a:solidFill>
                    <a:srgbClr val="000000">
                      <a:hueOff val="0"/>
                      <a:satOff val="0"/>
                      <a:lumOff val="0"/>
                      <a:alphaOff val="0"/>
                    </a:srgbClr>
                  </a:solidFill>
                  <a:latin typeface="Montserrat" panose="00000500000000000000" pitchFamily="2" charset="0"/>
                </a:rPr>
                <a:t>• Assurer l'animation et la montée en compétences de l'équipe de votre secteur sur vos domaines d'activité</a:t>
              </a:r>
            </a:p>
            <a:p>
              <a:pPr marL="0" lvl="1" defTabSz="1066800" fontAlgn="base">
                <a:lnSpc>
                  <a:spcPct val="90000"/>
                </a:lnSpc>
                <a:spcBef>
                  <a:spcPts val="600"/>
                </a:spcBef>
                <a:defRPr/>
              </a:pPr>
              <a:r>
                <a:rPr lang="fr-FR" sz="600" kern="0" dirty="0">
                  <a:solidFill>
                    <a:srgbClr val="000000">
                      <a:hueOff val="0"/>
                      <a:satOff val="0"/>
                      <a:lumOff val="0"/>
                      <a:alphaOff val="0"/>
                    </a:srgbClr>
                  </a:solidFill>
                  <a:latin typeface="Montserrat" panose="00000500000000000000" pitchFamily="2" charset="0"/>
                </a:rPr>
                <a:t>Consulter la fiche de poste : </a:t>
              </a:r>
              <a:r>
                <a:rPr lang="fr-FR" sz="600" kern="0" dirty="0">
                  <a:solidFill>
                    <a:srgbClr val="000000">
                      <a:hueOff val="0"/>
                      <a:satOff val="0"/>
                      <a:lumOff val="0"/>
                      <a:alphaOff val="0"/>
                    </a:srgbClr>
                  </a:solidFill>
                  <a:latin typeface="Montserrat" panose="00000500000000000000" pitchFamily="2" charset="0"/>
                  <a:hlinkClick r:id="rId3"/>
                </a:rPr>
                <a:t>https://www.marh.legroupelaposte.fr/JobRepositories/JobCards/Print/398482</a:t>
              </a:r>
              <a:endParaRPr lang="fr-FR" sz="600" kern="0" dirty="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12000" rIns="74536" bIns="30480" spcCol="1270">
              <a:normAutofit fontScale="92500" lnSpcReduction="20000"/>
            </a:bodyPr>
            <a:lstStyle/>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Adaptabilité</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Orientation client</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Orientation résultats</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Sens de l’organisation</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Précision et rigueur</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Transfert de compétences</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Pilotage et </a:t>
              </a:r>
              <a:r>
                <a:rPr lang="fr-FR" sz="900" kern="0" err="1">
                  <a:solidFill>
                    <a:srgbClr val="000000">
                      <a:hueOff val="0"/>
                      <a:satOff val="0"/>
                      <a:lumOff val="0"/>
                      <a:alphaOff val="0"/>
                    </a:srgbClr>
                  </a:solidFill>
                  <a:latin typeface="Montserrat" panose="00000500000000000000" pitchFamily="2" charset="0"/>
                </a:rPr>
                <a:t>reporting</a:t>
              </a:r>
              <a:endParaRPr lang="fr-FR" sz="900" kern="0">
                <a:solidFill>
                  <a:srgbClr val="000000">
                    <a:hueOff val="0"/>
                    <a:satOff val="0"/>
                    <a:lumOff val="0"/>
                    <a:alphaOff val="0"/>
                  </a:srgbClr>
                </a:solidFill>
                <a:latin typeface="Montserrat" panose="00000500000000000000" pitchFamily="2" charset="0"/>
              </a:endParaRP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Recherche de solutions</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Prévention, santé, sécurité et bien-être au travail</a:t>
              </a:r>
            </a:p>
            <a:p>
              <a:pPr marL="171450" lvl="1" indent="-171450" defTabSz="1066800" fontAlgn="base">
                <a:lnSpc>
                  <a:spcPct val="90000"/>
                </a:lnSpc>
                <a:buFont typeface="Arial" panose="020B0604020202020204" pitchFamily="34" charset="0"/>
                <a:buChar char="•"/>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defRPr/>
              </a:pP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Christian, Responsable d’exploitation dans le</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Loir-et-Cher :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En tant que RE, je suis une des pièces maitresses du secteur, je suis là pour faire tourner les bureaux, aider le secteur à travailler. C’est important de former une bonne équipe avec le Directeur de secteur et le Responsable de l’Espace commercial. Mon travail tourne notamment autour des outils Pivot pour le suivi des indicateurs et Pop pour la gestion des plannings. Je me déplace dans les bureaux du secteur mais aussi dans les points de contact en partenariat avec La Poste qui représentent 10% du chiffre d’affaires global. Construire avec eux une relation dans la durée est capital pour le développement commercial. J’ai un rôle de soutien pour m’assurer que tout va bien, j’apporte des informations, je fais le lien.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C’est un métier vivant, diversifié, passionnant, qui demande d’être réactif. C’est important d’être bien organisé pour mener toutes ces missions et être efficace. J’ai mis 2 ans à maîtriser le poste, face à toutes les tâches quotidiennes et aux imprévus à gérer. Pour quelqu’un qui ne vient pas du Réseau, c’est possible, les connaissances s’apprennent. Dans le métier de RE, on est aidé, notamment par le Guichet Unique qui apporte son expertise sur des questions précises, aussi par la communauté des Responsables d’exploitation.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Christian est un des ambassadeurs de ce métier, qui peuvent être contactés par l’intermédiaire de l’EMRG.</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53</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a:solidFill>
                    <a:srgbClr val="000000">
                      <a:hueOff val="0"/>
                      <a:satOff val="0"/>
                      <a:lumOff val="0"/>
                      <a:alphaOff val="0"/>
                    </a:srgbClr>
                  </a:solidFill>
                  <a:latin typeface="Montserrat" panose="00000500000000000000" pitchFamily="2" charset="0"/>
                </a:rPr>
                <a:t>Départements recruteurs via vivier</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6</a:t>
              </a: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10</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14</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7</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8</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8</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Membre du Codir Domaines d'activité diversifiés</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Déplacements fréquents sur les différents points de contact du secteur</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Possibilité d’évolution vers d’autres métiers du Réseau</a:t>
              </a:r>
              <a:endParaRPr lang="fr-FR" sz="8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pic>
        <p:nvPicPr>
          <p:cNvPr id="6" name="Imag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32175" y="5009260"/>
            <a:ext cx="622300" cy="729155"/>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1638164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Responsable de l’espace commercial (REC)</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III – Branche Grand Public et Numérique : Bureau de poste</a:t>
            </a:r>
          </a:p>
        </p:txBody>
      </p:sp>
      <p:grpSp>
        <p:nvGrpSpPr>
          <p:cNvPr id="88" name="Groupe 11"/>
          <p:cNvGrpSpPr>
            <a:grpSpLocks/>
          </p:cNvGrpSpPr>
          <p:nvPr/>
        </p:nvGrpSpPr>
        <p:grpSpPr bwMode="auto">
          <a:xfrm>
            <a:off x="471490" y="1541412"/>
            <a:ext cx="2205119" cy="1450678"/>
            <a:chOff x="4719415" y="1049484"/>
            <a:chExt cx="1952717" cy="1450696"/>
          </a:xfrm>
        </p:grpSpPr>
        <p:sp>
          <p:nvSpPr>
            <p:cNvPr id="95" name="Arrondir un rectangle avec un coin du même côté 94"/>
            <p:cNvSpPr/>
            <p:nvPr/>
          </p:nvSpPr>
          <p:spPr>
            <a:xfrm rot="10800000" flipV="1">
              <a:off x="4720999" y="1110315"/>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468000" rIns="36000" bIns="32400">
              <a:noAutofit/>
            </a:bodyPr>
            <a:lstStyle/>
            <a:p>
              <a:r>
                <a:rPr lang="fr-FR" sz="800">
                  <a:latin typeface="Montserrat" panose="00000500000000000000" pitchFamily="2" charset="0"/>
                  <a:ea typeface="Verdana" panose="020B0604030504040204" pitchFamily="34" charset="0"/>
                  <a:cs typeface="Verdana" panose="020B0604030504040204" pitchFamily="34" charset="0"/>
                </a:rPr>
                <a:t>Doté d’une expérience en management, vous savez donner du sens à votre activité. Organisé, rigoureux et méthodique, vous faites preuve d'initiative et d'anticipation et savez gérer vos priorités. Vous êtes à l'aise avec les outils informatiques.</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540000" rIns="74535" bIns="30480" spcCol="1270">
              <a:noAutofit/>
            </a:bodyPr>
            <a:lstStyle/>
            <a:p>
              <a:pPr marL="0" lvl="1" defTabSz="1066800" fontAlgn="base">
                <a:lnSpc>
                  <a:spcPct val="90000"/>
                </a:lnSpc>
                <a:spcBef>
                  <a:spcPts val="600"/>
                </a:spcBef>
                <a:defRPr/>
              </a:pPr>
              <a:r>
                <a:rPr lang="fr-FR" sz="740" kern="0">
                  <a:solidFill>
                    <a:srgbClr val="000000">
                      <a:hueOff val="0"/>
                      <a:satOff val="0"/>
                      <a:lumOff val="0"/>
                      <a:alphaOff val="0"/>
                    </a:srgbClr>
                  </a:solidFill>
                  <a:latin typeface="Montserrat" panose="00000500000000000000" pitchFamily="2" charset="0"/>
                </a:rPr>
                <a:t>Vous êtes le garant du développement commercial du Réseau multi branches (courrier, colis, La Poste Mobile et bancaire) et de l'excellence de l'expérience client dans l'espace de vente. Membre du Comité de Direction du Secteur, vos missions sont les suivantes :</a:t>
              </a:r>
            </a:p>
            <a:p>
              <a:pPr marL="0" lvl="1" defTabSz="1066800" fontAlgn="base">
                <a:lnSpc>
                  <a:spcPct val="90000"/>
                </a:lnSpc>
                <a:spcBef>
                  <a:spcPts val="600"/>
                </a:spcBef>
                <a:defRPr/>
              </a:pPr>
              <a:r>
                <a:rPr lang="fr-FR" sz="740" kern="0">
                  <a:solidFill>
                    <a:srgbClr val="000000">
                      <a:hueOff val="0"/>
                      <a:satOff val="0"/>
                      <a:lumOff val="0"/>
                      <a:alphaOff val="0"/>
                    </a:srgbClr>
                  </a:solidFill>
                  <a:latin typeface="Montserrat" panose="00000500000000000000" pitchFamily="2" charset="0"/>
                </a:rPr>
                <a:t>• Développer la clientèle sur l'ensemble des activités multi branches en fonction de la typologie de votre zone de chalandise</a:t>
              </a:r>
            </a:p>
            <a:p>
              <a:pPr marL="0" lvl="1" defTabSz="1066800" fontAlgn="base">
                <a:lnSpc>
                  <a:spcPct val="90000"/>
                </a:lnSpc>
                <a:spcBef>
                  <a:spcPts val="600"/>
                </a:spcBef>
                <a:defRPr/>
              </a:pPr>
              <a:r>
                <a:rPr lang="fr-FR" sz="740" kern="0">
                  <a:solidFill>
                    <a:srgbClr val="000000">
                      <a:hueOff val="0"/>
                      <a:satOff val="0"/>
                      <a:lumOff val="0"/>
                      <a:alphaOff val="0"/>
                    </a:srgbClr>
                  </a:solidFill>
                  <a:latin typeface="Montserrat" panose="00000500000000000000" pitchFamily="2" charset="0"/>
                </a:rPr>
                <a:t>• Garantir l'attractivité de l'ensemble des points de contact du secteur et assurer l’animation des partenaires</a:t>
              </a:r>
            </a:p>
            <a:p>
              <a:pPr marL="0" lvl="1" defTabSz="1066800" fontAlgn="base">
                <a:lnSpc>
                  <a:spcPct val="90000"/>
                </a:lnSpc>
                <a:spcBef>
                  <a:spcPts val="600"/>
                </a:spcBef>
                <a:defRPr/>
              </a:pPr>
              <a:r>
                <a:rPr lang="fr-FR" sz="740" kern="0">
                  <a:solidFill>
                    <a:srgbClr val="000000">
                      <a:hueOff val="0"/>
                      <a:satOff val="0"/>
                      <a:lumOff val="0"/>
                      <a:alphaOff val="0"/>
                    </a:srgbClr>
                  </a:solidFill>
                  <a:latin typeface="Montserrat" panose="00000500000000000000" pitchFamily="2" charset="0"/>
                </a:rPr>
                <a:t>• Assurer le management et la montée en compétence de l'ensemble des chargés de clientèle</a:t>
              </a:r>
            </a:p>
            <a:p>
              <a:pPr marL="0" lvl="1" defTabSz="1066800" fontAlgn="base">
                <a:lnSpc>
                  <a:spcPct val="90000"/>
                </a:lnSpc>
                <a:spcBef>
                  <a:spcPts val="600"/>
                </a:spcBef>
                <a:defRPr/>
              </a:pPr>
              <a:r>
                <a:rPr lang="fr-FR" sz="740" kern="0">
                  <a:solidFill>
                    <a:srgbClr val="000000">
                      <a:hueOff val="0"/>
                      <a:satOff val="0"/>
                      <a:lumOff val="0"/>
                      <a:alphaOff val="0"/>
                    </a:srgbClr>
                  </a:solidFill>
                  <a:latin typeface="Montserrat" panose="00000500000000000000" pitchFamily="2" charset="0"/>
                </a:rPr>
                <a:t>• Piloter l'amélioration de l'expérience client, dans un environnement omni canal</a:t>
              </a:r>
            </a:p>
            <a:p>
              <a:pPr marL="0" lvl="1" defTabSz="1066800" fontAlgn="base">
                <a:lnSpc>
                  <a:spcPct val="90000"/>
                </a:lnSpc>
                <a:spcBef>
                  <a:spcPts val="600"/>
                </a:spcBef>
                <a:defRPr/>
              </a:pPr>
              <a:r>
                <a:rPr lang="fr-FR" sz="740" kern="0">
                  <a:solidFill>
                    <a:srgbClr val="000000">
                      <a:hueOff val="0"/>
                      <a:satOff val="0"/>
                      <a:lumOff val="0"/>
                      <a:alphaOff val="0"/>
                    </a:srgbClr>
                  </a:solidFill>
                  <a:latin typeface="Montserrat" panose="00000500000000000000" pitchFamily="2" charset="0"/>
                </a:rPr>
                <a:t>• Garantir la performance de l'exploitation, seul ou en lien avec le Responsable exploitation</a:t>
              </a:r>
            </a:p>
            <a:p>
              <a:pPr marL="0" lvl="1" defTabSz="1066800" fontAlgn="base">
                <a:lnSpc>
                  <a:spcPct val="90000"/>
                </a:lnSpc>
                <a:spcBef>
                  <a:spcPts val="600"/>
                </a:spcBef>
                <a:defRPr/>
              </a:pPr>
              <a:r>
                <a:rPr lang="fr-FR" sz="740" kern="0">
                  <a:solidFill>
                    <a:srgbClr val="000000">
                      <a:hueOff val="0"/>
                      <a:satOff val="0"/>
                      <a:lumOff val="0"/>
                      <a:alphaOff val="0"/>
                    </a:srgbClr>
                  </a:solidFill>
                  <a:latin typeface="Montserrat" panose="00000500000000000000" pitchFamily="2" charset="0"/>
                </a:rPr>
                <a:t>• Assurer la maîtrise des risques et de la conformité, dans les domaines délégués par le Directeur de secteur</a:t>
              </a:r>
            </a:p>
            <a:p>
              <a:pPr marL="0" lvl="1" defTabSz="1066800" fontAlgn="base">
                <a:lnSpc>
                  <a:spcPct val="90000"/>
                </a:lnSpc>
                <a:spcBef>
                  <a:spcPts val="600"/>
                </a:spcBef>
                <a:defRPr/>
              </a:pPr>
              <a:r>
                <a:rPr lang="fr-FR" sz="600" kern="0">
                  <a:solidFill>
                    <a:srgbClr val="000000">
                      <a:hueOff val="0"/>
                      <a:satOff val="0"/>
                      <a:lumOff val="0"/>
                      <a:alphaOff val="0"/>
                    </a:srgbClr>
                  </a:solidFill>
                  <a:latin typeface="Montserrat" panose="00000500000000000000" pitchFamily="2" charset="0"/>
                </a:rPr>
                <a:t>Consulter la fiche de poste : </a:t>
              </a:r>
              <a:r>
                <a:rPr lang="fr-FR" sz="600" kern="0">
                  <a:solidFill>
                    <a:srgbClr val="000000">
                      <a:hueOff val="0"/>
                      <a:satOff val="0"/>
                      <a:lumOff val="0"/>
                      <a:alphaOff val="0"/>
                    </a:srgbClr>
                  </a:solidFill>
                  <a:latin typeface="Montserrat" panose="00000500000000000000" pitchFamily="2" charset="0"/>
                  <a:hlinkClick r:id="rId3"/>
                </a:rPr>
                <a:t>https://www.marh.legroupelaposte.fr/JobRepositories/JobCards/Print/398480</a:t>
              </a:r>
              <a:endParaRPr lang="fr-FR" sz="600" kern="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12000" rIns="74536" bIns="30480" spcCol="1270">
              <a:normAutofit fontScale="92500" lnSpcReduction="10000"/>
            </a:bodyPr>
            <a:lstStyle/>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Compétences managériales</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Orientation client</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Orientation résultats</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Organisation et planification</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Animation de l’espace de vente</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Connaissance produits et services</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Prospection</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Transfert de compétences</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Pilotage et </a:t>
              </a:r>
              <a:r>
                <a:rPr lang="fr-FR" sz="900" kern="0" err="1">
                  <a:solidFill>
                    <a:srgbClr val="000000">
                      <a:hueOff val="0"/>
                      <a:satOff val="0"/>
                      <a:lumOff val="0"/>
                      <a:alphaOff val="0"/>
                    </a:srgbClr>
                  </a:solidFill>
                  <a:latin typeface="Montserrat" panose="00000500000000000000" pitchFamily="2" charset="0"/>
                </a:rPr>
                <a:t>reporting</a:t>
              </a: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defRPr/>
              </a:pP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Jamila, Responsable de l’espace commercial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dans le Loiret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J’ai intégré La Poste en 1998 et occupé les fonctions d’agent d’accueil, chargé de clientèle et conseiller bancaire avant de devenir Responsable de l’espace commercial (REC). Avoir été chargé de clientèle référente m’a aidé à développer les compétences nécessaires pour devenir manager.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Etre REC, c’est animer, fédérer et être capitaine d’une équipe ! Avant tout, il faut être impliqué avec les chargés de clientèle au quotidien dans l’espace commercial. Etre accessible pour les équipes et les clients permet de leur faire passer les messages et leur apporter de l’aide plus facilement.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Avoir un bon esprit d’équipe est important, avoir de la bienveillance aussi vis-à-vis de l’équipe et des clients et le goût du challenge pour atteindre les résultats.</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Ce qui me plait le plus dans ce métier, c’est le relationnel et la transmission des bonnes pratiques et du savoir pour faire progresser l’équipe. J’ai besoin d’apporter aux autres. C’est un métier où chaque jour est différent ! Je ne m’ennuie pas et je me sens utile pour satisfaire les clients et accompagner mes collaborateurs !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C’est une richesse personnelle d’exercer ce métier, j’ai pris confiance en moi et j’en apprends tous les jours. »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Jamila est une ambassadrice de ce métier, qui peut être contactée par l’intermédiaire de l’EMRG.</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61</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a:solidFill>
                    <a:srgbClr val="000000">
                      <a:hueOff val="0"/>
                      <a:satOff val="0"/>
                      <a:lumOff val="0"/>
                      <a:alphaOff val="0"/>
                    </a:srgbClr>
                  </a:solidFill>
                  <a:latin typeface="Montserrat" panose="00000500000000000000" pitchFamily="2" charset="0"/>
                </a:rPr>
                <a:t>Départements recruteurs via vivier</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8</a:t>
              </a: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15</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15</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7</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7</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9</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Membre du Codir</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Selon les territoires, possibilité de postes couplés REC/RE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Déplacements fréquents sur les différents sites du secteur</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Possibilité d’évolution vers d’autres métiers du Réseau</a:t>
              </a:r>
              <a:endParaRPr lang="fr-FR" sz="8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 name="Image 4"/>
          <p:cNvPicPr>
            <a:picLocks noChangeAspect="1"/>
          </p:cNvPicPr>
          <p:nvPr/>
        </p:nvPicPr>
        <p:blipFill>
          <a:blip r:embed="rId7" cstate="email">
            <a:lum contrast="8000"/>
            <a:extLst>
              <a:ext uri="{28A0092B-C50C-407E-A947-70E740481C1C}">
                <a14:useLocalDpi xmlns:a14="http://schemas.microsoft.com/office/drawing/2010/main"/>
              </a:ext>
            </a:extLst>
          </a:blip>
          <a:stretch>
            <a:fillRect/>
          </a:stretch>
        </p:blipFill>
        <p:spPr>
          <a:xfrm>
            <a:off x="3384469" y="5004483"/>
            <a:ext cx="672296" cy="847677"/>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1136257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Directeur de secteur (DS)</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Groupe A – Branche Grand Public et Numérique : Bureau de poste</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432000" rIns="36000" bIns="32400">
              <a:noAutofit/>
            </a:bodyPr>
            <a:lstStyle/>
            <a:p>
              <a:r>
                <a:rPr lang="fr-FR" sz="650">
                  <a:latin typeface="Montserrat" panose="00000500000000000000" pitchFamily="2" charset="0"/>
                  <a:ea typeface="Verdana" panose="020B0604030504040204" pitchFamily="34" charset="0"/>
                  <a:cs typeface="Verdana" panose="020B0604030504040204" pitchFamily="34" charset="0"/>
                </a:rPr>
                <a:t>Vous faites preuve d’esprit de conquête, pour développer la performance commerciale et d’esprit d’équipe pour mobiliser vos collaborateurs vers des enjeux forts et accompagner les changements.</a:t>
              </a:r>
            </a:p>
            <a:p>
              <a:r>
                <a:rPr lang="fr-FR" sz="650">
                  <a:latin typeface="Montserrat" panose="00000500000000000000" pitchFamily="2" charset="0"/>
                  <a:ea typeface="Verdana" panose="020B0604030504040204" pitchFamily="34" charset="0"/>
                  <a:cs typeface="Verdana" panose="020B0604030504040204" pitchFamily="34" charset="0"/>
                </a:rPr>
                <a:t>Vous avez une expérience sur une fonction bancaire, front office ou animation commerciale et savez appréhender et gérer les risques.</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chor="t">
              <a:normAutofit fontScale="85000" lnSpcReduction="20000"/>
            </a:bodyPr>
            <a:lstStyle/>
            <a:p>
              <a:pPr marL="0" lvl="1" defTabSz="1066800" fontAlgn="base">
                <a:lnSpc>
                  <a:spcPct val="90000"/>
                </a:lnSpc>
                <a:spcBef>
                  <a:spcPts val="600"/>
                </a:spcBef>
                <a:defRPr/>
              </a:pPr>
              <a:r>
                <a:rPr lang="fr-FR" sz="900" kern="0">
                  <a:solidFill>
                    <a:srgbClr val="000000">
                      <a:hueOff val="0"/>
                      <a:satOff val="0"/>
                      <a:lumOff val="0"/>
                      <a:alphaOff val="0"/>
                    </a:srgbClr>
                  </a:solidFill>
                  <a:latin typeface="Montserrat"/>
                </a:rPr>
                <a:t>Le Directeur de Secteur contribue à l’excellence de la prise en charge des clients en fédérant les collaborateurs de son secteur au service de la conquête. Ses missions :</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a:rPr>
                <a:t>Garantir la performance globale du secteur multi points de contacts sur les marchés de la Banque Postale, du Courrier/Colis et de la Poste Mobile.</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a:rPr>
                <a:t>Impulser une dynamique commerciale collective afin de garantir la performance globale de l’établissement commercial et d’accroitre le Produit Net Bancaire</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a:rPr>
                <a:t>Développer et fidéliser la clientèle du secteur, tout en veillant à la maîtrise des risques</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a:rPr>
                <a:t>Garantir l’excellence de l’expérience client et améliorer la relation digitale auprès d’eux</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a:rPr>
                <a:t>Assurer le management des conseillers bancaires et des adjoints, piloter l’animation et créer les conditions de l’engagement de l’équipe</a:t>
              </a:r>
            </a:p>
            <a:p>
              <a:pPr marL="171450" lvl="1" indent="-171450" defTabSz="1066800" fontAlgn="base">
                <a:lnSpc>
                  <a:spcPct val="90000"/>
                </a:lnSpc>
                <a:spcBef>
                  <a:spcPts val="600"/>
                </a:spcBef>
                <a:buFont typeface="Arial" panose="020B0604020202020204" pitchFamily="34" charset="0"/>
                <a:buChar char="•"/>
                <a:defRPr/>
              </a:pPr>
              <a:r>
                <a:rPr lang="fr-FR" sz="900" kern="0">
                  <a:solidFill>
                    <a:srgbClr val="000000">
                      <a:hueOff val="0"/>
                      <a:satOff val="0"/>
                      <a:lumOff val="0"/>
                      <a:alphaOff val="0"/>
                    </a:srgbClr>
                  </a:solidFill>
                  <a:latin typeface="Montserrat"/>
                </a:rPr>
                <a:t>Accompagner l’ensemble de l’équipe et favoriser les évolutions professionnelles de tous les collaborateurs</a:t>
              </a:r>
              <a:endParaRPr lang="fr-FR" sz="800" kern="0">
                <a:solidFill>
                  <a:srgbClr val="000000">
                    <a:hueOff val="0"/>
                    <a:satOff val="0"/>
                    <a:lumOff val="0"/>
                    <a:alphaOff val="0"/>
                  </a:srgbClr>
                </a:solidFill>
                <a:latin typeface="Montserrat"/>
              </a:endParaRPr>
            </a:p>
            <a:p>
              <a:pPr marL="0" lvl="1" defTabSz="1066800" fontAlgn="base">
                <a:lnSpc>
                  <a:spcPct val="90000"/>
                </a:lnSpc>
                <a:spcBef>
                  <a:spcPts val="600"/>
                </a:spcBef>
                <a:defRPr/>
              </a:pPr>
              <a:r>
                <a:rPr lang="fr-FR" sz="800" kern="0">
                  <a:solidFill>
                    <a:srgbClr val="000000">
                      <a:hueOff val="0"/>
                      <a:satOff val="0"/>
                      <a:lumOff val="0"/>
                      <a:alphaOff val="0"/>
                    </a:srgbClr>
                  </a:solidFill>
                  <a:latin typeface="Montserrat"/>
                </a:rPr>
                <a:t>Consulter la fiche de poste : </a:t>
              </a:r>
            </a:p>
            <a:p>
              <a:pPr marL="0" lvl="1" defTabSz="1066800" fontAlgn="base">
                <a:lnSpc>
                  <a:spcPct val="90000"/>
                </a:lnSpc>
                <a:spcBef>
                  <a:spcPts val="600"/>
                </a:spcBef>
                <a:defRPr/>
              </a:pPr>
              <a:r>
                <a:rPr lang="fr-FR" sz="800" kern="0">
                  <a:solidFill>
                    <a:srgbClr val="000000">
                      <a:hueOff val="0"/>
                      <a:satOff val="0"/>
                      <a:lumOff val="0"/>
                      <a:alphaOff val="0"/>
                    </a:srgbClr>
                  </a:solidFill>
                  <a:latin typeface="Montserrat"/>
                  <a:hlinkClick r:id="rId3"/>
                </a:rPr>
                <a:t>https://www.marh.legroupelaposte.fr/JobRepositories/JobCards/Print/411753</a:t>
              </a:r>
              <a:endParaRPr lang="fr-FR" sz="800" kern="0">
                <a:solidFill>
                  <a:srgbClr val="000000">
                    <a:hueOff val="0"/>
                    <a:satOff val="0"/>
                    <a:lumOff val="0"/>
                    <a:alphaOff val="0"/>
                  </a:srgbClr>
                </a:solidFill>
                <a:latin typeface="Montserrat"/>
              </a:endParaRPr>
            </a:p>
            <a:p>
              <a:pPr marL="0" lvl="1" defTabSz="1066800" fontAlgn="base">
                <a:lnSpc>
                  <a:spcPct val="90000"/>
                </a:lnSpc>
                <a:spcBef>
                  <a:spcPts val="600"/>
                </a:spcBef>
                <a:defRPr/>
              </a:pPr>
              <a:endParaRPr lang="fr-FR" sz="800" kern="0">
                <a:solidFill>
                  <a:srgbClr val="000000">
                    <a:hueOff val="0"/>
                    <a:satOff val="0"/>
                    <a:lumOff val="0"/>
                    <a:alphaOff val="0"/>
                  </a:srgbClr>
                </a:solidFill>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fontScale="92500"/>
            </a:bodyPr>
            <a:lstStyle/>
            <a:p>
              <a:pPr marL="171450" indent="-171450">
                <a:buFontTx/>
                <a:buChar char="-"/>
              </a:pPr>
              <a:r>
                <a:rPr lang="fr-FR" sz="900" kern="0">
                  <a:solidFill>
                    <a:srgbClr val="000000">
                      <a:hueOff val="0"/>
                      <a:satOff val="0"/>
                      <a:lumOff val="0"/>
                      <a:alphaOff val="0"/>
                    </a:srgbClr>
                  </a:solidFill>
                  <a:latin typeface="Montserrat" panose="00000500000000000000" pitchFamily="2" charset="0"/>
                </a:rPr>
                <a:t>Orientation résultat</a:t>
              </a:r>
            </a:p>
            <a:p>
              <a:pPr marL="171450" indent="-171450">
                <a:buFontTx/>
                <a:buChar char="-"/>
              </a:pPr>
              <a:r>
                <a:rPr lang="fr-FR" sz="900" kern="0">
                  <a:solidFill>
                    <a:srgbClr val="000000">
                      <a:hueOff val="0"/>
                      <a:satOff val="0"/>
                      <a:lumOff val="0"/>
                      <a:alphaOff val="0"/>
                    </a:srgbClr>
                  </a:solidFill>
                  <a:latin typeface="Montserrat" panose="00000500000000000000" pitchFamily="2" charset="0"/>
                </a:rPr>
                <a:t>Orientation client</a:t>
              </a:r>
            </a:p>
            <a:p>
              <a:pPr marL="171450" indent="-171450">
                <a:buFontTx/>
                <a:buChar char="-"/>
              </a:pPr>
              <a:r>
                <a:rPr lang="fr-FR" sz="900">
                  <a:latin typeface="Montserrat" panose="00000500000000000000" pitchFamily="2" charset="0"/>
                  <a:ea typeface="Verdana" panose="020B0604030504040204" pitchFamily="34" charset="0"/>
                  <a:cs typeface="Verdana" panose="020B0604030504040204" pitchFamily="34" charset="0"/>
                </a:rPr>
                <a:t>Pilotage d’équipe</a:t>
              </a:r>
            </a:p>
            <a:p>
              <a:pPr marL="171450" indent="-171450">
                <a:buFontTx/>
                <a:buChar char="-"/>
              </a:pPr>
              <a:r>
                <a:rPr lang="fr-FR" sz="900" kern="0">
                  <a:solidFill>
                    <a:srgbClr val="000000">
                      <a:hueOff val="0"/>
                      <a:satOff val="0"/>
                      <a:lumOff val="0"/>
                      <a:alphaOff val="0"/>
                    </a:srgbClr>
                  </a:solidFill>
                  <a:latin typeface="Montserrat" panose="00000500000000000000" pitchFamily="2" charset="0"/>
                </a:rPr>
                <a:t>Q</a:t>
              </a:r>
              <a:r>
                <a:rPr lang="fr-FR" sz="900">
                  <a:latin typeface="Montserrat" panose="00000500000000000000" pitchFamily="2" charset="0"/>
                  <a:ea typeface="Verdana" panose="020B0604030504040204" pitchFamily="34" charset="0"/>
                  <a:cs typeface="Verdana" panose="020B0604030504040204" pitchFamily="34" charset="0"/>
                </a:rPr>
                <a:t>ualités pédagogiques </a:t>
              </a:r>
            </a:p>
            <a:p>
              <a:pPr marL="171450" indent="-171450">
                <a:buFontTx/>
                <a:buChar char="-"/>
              </a:pPr>
              <a:r>
                <a:rPr lang="fr-FR" sz="900">
                  <a:latin typeface="Montserrat" panose="00000500000000000000" pitchFamily="2" charset="0"/>
                  <a:ea typeface="Verdana" panose="020B0604030504040204" pitchFamily="34" charset="0"/>
                  <a:cs typeface="Verdana" panose="020B0604030504040204" pitchFamily="34" charset="0"/>
                </a:rPr>
                <a:t>Sens de l’écoute pour développer les compétences et parcours de carrières des collaborateurs</a:t>
              </a: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0" y="4997333"/>
            <a:ext cx="3579932" cy="4270491"/>
            <a:chOff x="4782913" y="1110314"/>
            <a:chExt cx="3713801" cy="4270545"/>
          </a:xfrm>
        </p:grpSpPr>
        <p:sp>
          <p:nvSpPr>
            <p:cNvPr id="150" name="Forme libre 149"/>
            <p:cNvSpPr/>
            <p:nvPr/>
          </p:nvSpPr>
          <p:spPr>
            <a:xfrm>
              <a:off x="4782913"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Céline, Directrice de secteur dans le Loir-et-Cher :</a:t>
              </a:r>
            </a:p>
            <a:p>
              <a:pPr marL="0" lvl="1" defTabSz="1066800" fontAlgn="base">
                <a:lnSpc>
                  <a:spcPct val="90000"/>
                </a:lnSpc>
                <a:spcBef>
                  <a:spcPct val="0"/>
                </a:spcBef>
                <a:defRPr/>
              </a:pPr>
              <a:endParaRPr lang="fr-FR" sz="85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a:rPr>
                <a:t>« Etre directeur de secteur, c’est d’abord piloter son équipe (conseillers et membres du codir). Le matin, je fais le point avec les conseillers bancaires sur leurs rendez-vous pour préparer la stratégie face au client. Quand je les accompagne en rendez-vous, on réalise ensemble un </a:t>
              </a:r>
              <a:r>
                <a:rPr lang="fr-FR" sz="850" kern="0" dirty="0" err="1">
                  <a:solidFill>
                    <a:srgbClr val="000000">
                      <a:hueOff val="0"/>
                      <a:satOff val="0"/>
                      <a:lumOff val="0"/>
                      <a:alphaOff val="0"/>
                    </a:srgbClr>
                  </a:solidFill>
                  <a:latin typeface="Montserrat"/>
                </a:rPr>
                <a:t>débrief</a:t>
              </a:r>
              <a:r>
                <a:rPr lang="fr-FR" sz="850" kern="0" dirty="0">
                  <a:solidFill>
                    <a:srgbClr val="000000">
                      <a:hueOff val="0"/>
                      <a:satOff val="0"/>
                      <a:lumOff val="0"/>
                      <a:alphaOff val="0"/>
                    </a:srgbClr>
                  </a:solidFill>
                  <a:latin typeface="Montserrat"/>
                </a:rPr>
                <a:t>. Chaque semaine, j’anime une réunion d’expertise pour aborder avec eux les actualités et résultats. J’y fais intervenir des personnes extérieures pour faciliter les synergies et la montée en compétence des conseillers (BPE, </a:t>
              </a:r>
              <a:r>
                <a:rPr lang="fr-FR" sz="850" kern="0" dirty="0" err="1">
                  <a:solidFill>
                    <a:srgbClr val="000000">
                      <a:hueOff val="0"/>
                      <a:satOff val="0"/>
                      <a:lumOff val="0"/>
                      <a:alphaOff val="0"/>
                    </a:srgbClr>
                  </a:solidFill>
                  <a:latin typeface="Montserrat"/>
                </a:rPr>
                <a:t>RCPro</a:t>
              </a:r>
              <a:r>
                <a:rPr lang="fr-FR" sz="850" kern="0" dirty="0">
                  <a:solidFill>
                    <a:srgbClr val="000000">
                      <a:hueOff val="0"/>
                      <a:satOff val="0"/>
                      <a:lumOff val="0"/>
                      <a:alphaOff val="0"/>
                    </a:srgbClr>
                  </a:solidFill>
                  <a:latin typeface="Montserrat"/>
                </a:rPr>
                <a:t>, chargé de développement assurances…). J’apporte une vraie plus-value en les faisant monter en compétences, j’aime les aider à se développer. Ça me permet de satisfaire la clientèle à travers mon équipe.</a:t>
              </a:r>
            </a:p>
            <a:p>
              <a:pPr marL="0" lvl="1" defTabSz="1066800" fontAlgn="base">
                <a:lnSpc>
                  <a:spcPct val="90000"/>
                </a:lnSpc>
                <a:spcBef>
                  <a:spcPct val="0"/>
                </a:spcBef>
                <a:defRPr/>
              </a:pPr>
              <a:r>
                <a:rPr lang="fr-FR" sz="850" kern="0" dirty="0">
                  <a:solidFill>
                    <a:srgbClr val="000000">
                      <a:hueOff val="0"/>
                      <a:satOff val="0"/>
                      <a:lumOff val="0"/>
                      <a:alphaOff val="0"/>
                    </a:srgbClr>
                  </a:solidFill>
                  <a:latin typeface="Montserrat"/>
                </a:rPr>
                <a:t>Je planifie un Codir tous les 15 jours avec le REC, RE et Responsable clientèle particuliers (</a:t>
              </a:r>
              <a:r>
                <a:rPr lang="fr-FR" sz="850" kern="0" dirty="0" err="1">
                  <a:solidFill>
                    <a:srgbClr val="000000">
                      <a:hueOff val="0"/>
                      <a:satOff val="0"/>
                      <a:lumOff val="0"/>
                      <a:alphaOff val="0"/>
                    </a:srgbClr>
                  </a:solidFill>
                  <a:latin typeface="Montserrat"/>
                </a:rPr>
                <a:t>RCPart</a:t>
              </a:r>
              <a:r>
                <a:rPr lang="fr-FR" sz="850" kern="0" dirty="0">
                  <a:solidFill>
                    <a:srgbClr val="000000">
                      <a:hueOff val="0"/>
                      <a:satOff val="0"/>
                      <a:lumOff val="0"/>
                      <a:alphaOff val="0"/>
                    </a:srgbClr>
                  </a:solidFill>
                  <a:latin typeface="Montserrat"/>
                </a:rPr>
                <a:t>) pour aborder les points RH, les absences, la conformité, les résultats commerciaux, l’anticipation des semaines commerciales à venir, les formations, les travaux,  la conduite du changement… Dans ma feuille de route, j’ai des objectifs commerciaux à atteindre, j’aime ce côté challengeur. Je dois aussi veiller à la conformité et à l’expérience client à travers le taux de décroché et les retours des enquêtes auprès des clients, au volet RH aussi en matière d’absences et de planification des congés et à la planification de l’activité. J’aime la diversité dans ce métier, il y a toujours des imprévus à gérer donc pas de routine ! »</a:t>
              </a:r>
              <a:endParaRPr lang="fr-FR" sz="850" kern="0" dirty="0">
                <a:solidFill>
                  <a:srgbClr val="000000">
                    <a:hueOff val="0"/>
                    <a:satOff val="0"/>
                    <a:lumOff val="0"/>
                    <a:alphaOff val="0"/>
                  </a:srgbClr>
                </a:solidFill>
                <a:latin typeface="Montserrat" panose="00000500000000000000" pitchFamily="2" charset="0"/>
              </a:endParaRPr>
            </a:p>
            <a:p>
              <a:pPr marL="0" lvl="1" defTabSz="1066800">
                <a:lnSpc>
                  <a:spcPct val="90000"/>
                </a:lnSpc>
                <a:spcBef>
                  <a:spcPct val="0"/>
                </a:spcBef>
                <a:defRPr/>
              </a:pPr>
              <a:endParaRPr lang="fr-FR" sz="850" kern="0" dirty="0">
                <a:ea typeface="+mn-lt"/>
                <a:cs typeface="+mn-lt"/>
              </a:endParaRPr>
            </a:p>
            <a:p>
              <a:pPr marL="0" lvl="1" defTabSz="1066800">
                <a:lnSpc>
                  <a:spcPct val="90000"/>
                </a:lnSpc>
                <a:spcBef>
                  <a:spcPct val="0"/>
                </a:spcBef>
                <a:defRPr/>
              </a:pPr>
              <a:r>
                <a:rPr lang="fr-FR" sz="850" kern="0" dirty="0">
                  <a:solidFill>
                    <a:srgbClr val="000000">
                      <a:hueOff val="0"/>
                      <a:satOff val="0"/>
                      <a:lumOff val="0"/>
                      <a:alphaOff val="0"/>
                    </a:srgbClr>
                  </a:solidFill>
                  <a:latin typeface="Montserrat" panose="00000500000000000000" pitchFamily="2" charset="0"/>
                </a:rPr>
                <a:t>Céline est un des ambassadeurs de ce métier, qui peuvent être contactés par l’intermédiaire de l’EMRG.</a:t>
              </a:r>
              <a:endParaRPr lang="en-US" sz="850" kern="0" dirty="0">
                <a:latin typeface="Montserrat"/>
                <a:ea typeface="+mn-lt"/>
                <a:cs typeface="+mn-lt"/>
              </a:endParaRPr>
            </a:p>
            <a:p>
              <a:pPr marL="0" lvl="1" defTabSz="1066800">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67</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a:solidFill>
                    <a:srgbClr val="000000">
                      <a:hueOff val="0"/>
                      <a:satOff val="0"/>
                      <a:lumOff val="0"/>
                      <a:alphaOff val="0"/>
                    </a:srgbClr>
                  </a:solidFill>
                  <a:latin typeface="Montserrat" panose="00000500000000000000" pitchFamily="2" charset="0"/>
                </a:rPr>
                <a:t>Départements recruteurs via vivier</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522969" y="6056036"/>
            <a:ext cx="699684" cy="962351"/>
            <a:chOff x="1061268" y="1412776"/>
            <a:chExt cx="1638523"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7</a:t>
              </a:r>
            </a:p>
          </p:txBody>
        </p:sp>
        <p:sp>
          <p:nvSpPr>
            <p:cNvPr id="204" name="Freeform 186"/>
            <p:cNvSpPr>
              <a:spLocks/>
            </p:cNvSpPr>
            <p:nvPr/>
          </p:nvSpPr>
          <p:spPr bwMode="auto">
            <a:xfrm>
              <a:off x="1061268" y="2422172"/>
              <a:ext cx="741509" cy="792338"/>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r>
                <a:rPr lang="fr-FR" sz="600">
                  <a:latin typeface="Montserrat" panose="00000500000000000000" pitchFamily="2" charset="0"/>
                </a:rPr>
                <a:t>16</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16</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9</a:t>
              </a:r>
            </a:p>
          </p:txBody>
        </p:sp>
        <p:sp>
          <p:nvSpPr>
            <p:cNvPr id="207" name="Freeform 200"/>
            <p:cNvSpPr>
              <a:spLocks/>
            </p:cNvSpPr>
            <p:nvPr/>
          </p:nvSpPr>
          <p:spPr bwMode="auto">
            <a:xfrm>
              <a:off x="1946325" y="2492149"/>
              <a:ext cx="723571"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10</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9</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62109"/>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chor="t">
              <a:normAutofit fontScale="92500"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Parcours de formation DS</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Rémunération croissante selon le niveau d’enjeu du secteur </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Possibilité d’évolution vers Directeur de secteur à très forts enjeux, puis d’accéder à des postes de Directeur de territoire ou fonctionnels en Direction régionale.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Voiture de service.</a:t>
              </a:r>
            </a:p>
            <a:p>
              <a:pPr marL="171450" lvl="1" indent="-171450" defTabSz="1066800" fontAlgn="base">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endParaRPr lang="fr-FR" sz="8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pic>
        <p:nvPicPr>
          <p:cNvPr id="6" name="Imag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84911" y="5009261"/>
            <a:ext cx="569433" cy="730042"/>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830253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3752088"/>
            <a:ext cx="5915025" cy="347472"/>
          </a:xfrm>
        </p:spPr>
        <p:txBody>
          <a:bodyPr>
            <a:normAutofit fontScale="90000"/>
          </a:bodyPr>
          <a:lstStyle/>
          <a:p>
            <a:pPr lvl="0" algn="ctr">
              <a:spcBef>
                <a:spcPts val="1200"/>
              </a:spcBef>
              <a:spcAft>
                <a:spcPts val="300"/>
              </a:spcAft>
            </a:pPr>
            <a:r>
              <a:rPr lang="fr-FR" sz="2400" b="1" kern="1600">
                <a:solidFill>
                  <a:srgbClr val="FECC00"/>
                </a:solidFill>
                <a:latin typeface="Montserrat" panose="00000500000000000000" pitchFamily="2" charset="0"/>
                <a:ea typeface="Times New Roman" panose="02020603050405020304" pitchFamily="18" charset="0"/>
                <a:cs typeface="Arial" panose="020B0604020202020204" pitchFamily="34" charset="0"/>
              </a:rPr>
              <a:t>SUPPORT</a:t>
            </a:r>
          </a:p>
        </p:txBody>
      </p:sp>
      <p:sp>
        <p:nvSpPr>
          <p:cNvPr id="4"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 name="Rectangle avec flèche vers le haut 4">
            <a:hlinkClick r:id="rId2"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76926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a:bodyPr>
          <a:lstStyle/>
          <a:p>
            <a:pPr>
              <a:lnSpc>
                <a:spcPct val="107000"/>
              </a:lnSpc>
              <a:spcAft>
                <a:spcPts val="0"/>
              </a:spcAft>
            </a:pPr>
            <a:r>
              <a:rPr lang="fr-FR" sz="15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TECHNICIEN DE MAINTENANCE spécialisé INDUSTRIEL</a:t>
            </a:r>
            <a:endParaRPr lang="fr-FR" sz="1500"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2.3 (ouvert du 1.2 au 2.2 via itinéraire balisé) – Branche Services-Courrier-Colis : Direction technique</a:t>
            </a:r>
          </a:p>
        </p:txBody>
      </p:sp>
      <p:grpSp>
        <p:nvGrpSpPr>
          <p:cNvPr id="88" name="Groupe 11"/>
          <p:cNvGrpSpPr>
            <a:grpSpLocks/>
          </p:cNvGrpSpPr>
          <p:nvPr/>
        </p:nvGrpSpPr>
        <p:grpSpPr bwMode="auto">
          <a:xfrm>
            <a:off x="471490" y="1541412"/>
            <a:ext cx="2205119" cy="1450680"/>
            <a:chOff x="4719415" y="1049484"/>
            <a:chExt cx="1952717" cy="1450698"/>
          </a:xfrm>
        </p:grpSpPr>
        <p:sp>
          <p:nvSpPr>
            <p:cNvPr id="95" name="Arrondir un rectangle avec un coin du même côté 94"/>
            <p:cNvSpPr/>
            <p:nvPr/>
          </p:nvSpPr>
          <p:spPr>
            <a:xfrm rot="10800000" flipV="1">
              <a:off x="4720998" y="1110316"/>
              <a:ext cx="1879643" cy="1389866"/>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fontScale="85000" lnSpcReduction="20000"/>
            </a:bodyPr>
            <a:lstStyle/>
            <a:p>
              <a:r>
                <a:rPr lang="fr-FR" sz="900" dirty="0">
                  <a:latin typeface="Montserrat" panose="00000500000000000000" pitchFamily="2" charset="0"/>
                  <a:ea typeface="Verdana" panose="020B0604030504040204" pitchFamily="34" charset="0"/>
                  <a:cs typeface="Verdana" panose="020B0604030504040204" pitchFamily="34" charset="0"/>
                </a:rPr>
                <a:t>Les équipements techniques et les nouvelles technologies vous intéressent. </a:t>
              </a:r>
            </a:p>
            <a:p>
              <a:r>
                <a:rPr lang="fr-FR" sz="900" dirty="0">
                  <a:latin typeface="Montserrat" panose="00000500000000000000" pitchFamily="2" charset="0"/>
                  <a:ea typeface="Verdana" panose="020B0604030504040204" pitchFamily="34" charset="0"/>
                  <a:cs typeface="Verdana" panose="020B0604030504040204" pitchFamily="34" charset="0"/>
                </a:rPr>
                <a:t>Dans votre vie professionnelle ou personnelle, vous montrez un intérêt pour la mécanique, l’électricité, l’électromécanique ou l’informatique. </a:t>
              </a:r>
              <a:endParaRPr kumimoji="0" lang="fr-FR" sz="14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lnSpcReduction="10000"/>
            </a:bodyPr>
            <a:lstStyle/>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Le technicien garantit le fonctionnement et l’optimisation des outils liés au référentiel de compétences de son domaine et contribue à l’optimisation des coûts ainsi qu’au respect de la démarche Excellence. </a:t>
              </a: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Il garantit l’assistance aux  utilisateurs, techniciens, maitrises d’ouvrage du Courrier et à des clients externes-</a:t>
              </a: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Il assure des missions de maintenance préventives et correctives, ainsi que la saisie dans le système d’information (SI) :</a:t>
              </a:r>
            </a:p>
            <a:p>
              <a:pPr marL="171450" lvl="1" indent="-171450" defTabSz="1066800" fontAlgn="base">
                <a:lnSpc>
                  <a:spcPct val="90000"/>
                </a:lnSpc>
                <a:spcBef>
                  <a:spcPts val="60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Assure l’accueil client, le suivi et le contrôle d’installation et d’équipements</a:t>
              </a:r>
            </a:p>
            <a:p>
              <a:pPr marL="171450" lvl="1" indent="-171450" defTabSz="1066800" fontAlgn="base">
                <a:lnSpc>
                  <a:spcPct val="90000"/>
                </a:lnSpc>
                <a:spcBef>
                  <a:spcPts val="60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Garantit l’assistance aux utilisateurs, techniciens, maitrises d’ouvrage internes et à des clients externes. Il veille au traitement et au suivi jusqu’à la résolution de tous les incidents soumis par les clients, soit par son action directe, soit en missionnant le service ou prestataire compétant</a:t>
              </a:r>
            </a:p>
            <a:p>
              <a:pPr marL="171450" lvl="1" indent="-171450" defTabSz="1066800" fontAlgn="base">
                <a:lnSpc>
                  <a:spcPct val="90000"/>
                </a:lnSpc>
                <a:spcBef>
                  <a:spcPts val="60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Participe aux réunions et groupes de travail</a:t>
              </a:r>
            </a:p>
            <a:p>
              <a:pPr marL="0" lvl="1" defTabSz="1066800" fontAlgn="base">
                <a:lnSpc>
                  <a:spcPct val="90000"/>
                </a:lnSpc>
                <a:spcBef>
                  <a:spcPts val="1200"/>
                </a:spcBef>
                <a:defRPr/>
              </a:pPr>
              <a:r>
                <a:rPr lang="fr-FR" sz="600" kern="0" dirty="0">
                  <a:solidFill>
                    <a:srgbClr val="000000">
                      <a:hueOff val="0"/>
                      <a:satOff val="0"/>
                      <a:lumOff val="0"/>
                      <a:alphaOff val="0"/>
                    </a:srgbClr>
                  </a:solidFill>
                  <a:latin typeface="Montserrat" panose="00000500000000000000" pitchFamily="2" charset="0"/>
                </a:rPr>
                <a:t>Consulter la fiche de poste : </a:t>
              </a:r>
              <a:r>
                <a:rPr lang="fr-FR" sz="600" kern="0" dirty="0">
                  <a:solidFill>
                    <a:srgbClr val="000000">
                      <a:hueOff val="0"/>
                      <a:satOff val="0"/>
                      <a:lumOff val="0"/>
                      <a:alphaOff val="0"/>
                    </a:srgbClr>
                  </a:solidFill>
                  <a:latin typeface="Montserrat" panose="00000500000000000000" pitchFamily="2" charset="0"/>
                  <a:hlinkClick r:id="rId3"/>
                </a:rPr>
                <a:t>https://www.rh.laposte.fr/fiche-fonction/technicien-de-maintenance-ii3-hf</a:t>
              </a:r>
              <a:r>
                <a:rPr lang="fr-FR" sz="600" kern="0" dirty="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Autofit/>
            </a:bodyPr>
            <a:lstStyle/>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Rigoureux, organisé et une bonne capacité d’adaptation.</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Disponible, curieux et à l’écoute des utilisateurs pour trouver l’origine d’un problème ou bien comprendre précisément leur besoin.</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Pédagogue</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Sébastien, Responsable Maintenance Industriel :</a:t>
              </a:r>
            </a:p>
            <a:p>
              <a:pPr marL="0" lvl="1" defTabSz="1066800" fontAlgn="base">
                <a:lnSpc>
                  <a:spcPct val="90000"/>
                </a:lnSpc>
                <a:spcBef>
                  <a:spcPct val="0"/>
                </a:spcBef>
                <a:defRPr/>
              </a:pPr>
              <a:endParaRPr lang="fr-FR" sz="87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 J’ai été technicien de maintenance industriel avant de devenir manager. Dans ce métier, on travaille sur une Plateforme industrielle courrier (PIC) et on intervient 90% de son temps pour réparer des machines de tri ou faire du préventif sur ces machines. Il y a une petite partie dite « support » où le technicien est amené à dépanner un poste informatique, mais c’est à la marge. </a:t>
              </a:r>
            </a:p>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Le technicien travaille en équipe. En arrivant, il prend connaissance des différentes pannes, des chiffres machines et échange avec ses collègues. Selon un planning défini à l’avance, il part sur un dépannage (machine arrêtée, bourrage papier) ou sur une intervention préventive (entretien). </a:t>
              </a:r>
            </a:p>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Dans ce métier, il y a trois volets : mécanique (changement de courroie, de poulie), électrique (changement d’un contacteur…) et électronique (changement de carte).  L’important est de trouver la partie défectueuse sur la machine. </a:t>
              </a:r>
            </a:p>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Les qualités premières d’un technicien doivent être la persévérance et l’esprit d’équipe. Ce métier est tout à fait accessible aux femmes. </a:t>
              </a:r>
            </a:p>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Il est possible de travailler de journée, en alternant matins et après-midis, ou de nuit. »</a:t>
              </a:r>
            </a:p>
            <a:p>
              <a:pPr marL="0" lvl="1" defTabSz="1066800" fontAlgn="base">
                <a:lnSpc>
                  <a:spcPct val="90000"/>
                </a:lnSpc>
                <a:spcBef>
                  <a:spcPct val="0"/>
                </a:spcBef>
                <a:defRPr/>
              </a:pPr>
              <a:endParaRPr lang="fr-FR" sz="87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870" kern="0" dirty="0">
                  <a:solidFill>
                    <a:srgbClr val="000000">
                      <a:hueOff val="0"/>
                      <a:satOff val="0"/>
                      <a:lumOff val="0"/>
                      <a:alphaOff val="0"/>
                    </a:srgbClr>
                  </a:solidFill>
                  <a:latin typeface="Montserrat" panose="00000500000000000000" pitchFamily="2" charset="0"/>
                </a:rPr>
                <a:t>Sébastien est un des ambassadeurs de ce métier, il peut être contacté par l’intermédiaire de l’EMRG. </a:t>
              </a:r>
            </a:p>
            <a:p>
              <a:pPr marL="0" lvl="1" defTabSz="1066800" fontAlgn="base">
                <a:lnSpc>
                  <a:spcPct val="90000"/>
                </a:lnSpc>
                <a:spcBef>
                  <a:spcPct val="0"/>
                </a:spcBef>
                <a:defRPr/>
              </a:pPr>
              <a:endParaRPr lang="fr-FR" sz="87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700" kern="0" dirty="0">
                  <a:solidFill>
                    <a:srgbClr val="000000">
                      <a:hueOff val="0"/>
                      <a:satOff val="0"/>
                      <a:lumOff val="0"/>
                      <a:alphaOff val="0"/>
                    </a:srgbClr>
                  </a:solidFill>
                  <a:latin typeface="Montserrat" panose="00000500000000000000" pitchFamily="2" charset="0"/>
                </a:rPr>
                <a:t>Autre témoignage : </a:t>
              </a:r>
              <a:r>
                <a:rPr lang="fr-FR" sz="700" kern="0" dirty="0">
                  <a:solidFill>
                    <a:srgbClr val="000000">
                      <a:hueOff val="0"/>
                      <a:satOff val="0"/>
                      <a:lumOff val="0"/>
                      <a:alphaOff val="0"/>
                    </a:srgbClr>
                  </a:solidFill>
                  <a:latin typeface="Montserrat" panose="00000500000000000000" pitchFamily="2" charset="0"/>
                  <a:hlinkClick r:id="rId6"/>
                </a:rPr>
                <a:t>https://www.rh.laposte.fr/video-aurelien-technicien-de-maintenance-industrielle</a:t>
              </a:r>
              <a:r>
                <a:rPr lang="fr-FR" sz="700" kern="0" dirty="0">
                  <a:solidFill>
                    <a:srgbClr val="000000">
                      <a:hueOff val="0"/>
                      <a:satOff val="0"/>
                      <a:lumOff val="0"/>
                      <a:alphaOff val="0"/>
                    </a:srgbClr>
                  </a:solidFill>
                  <a:latin typeface="Montserrat" panose="00000500000000000000" pitchFamily="2" charset="0"/>
                </a:rPr>
                <a:t> </a:t>
              </a:r>
              <a:endParaRPr kumimoji="0" lang="fr-FR" sz="7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15</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0</a:t>
              </a: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9</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7</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r>
                <a:rPr lang="fr-FR" sz="600" dirty="0">
                  <a:latin typeface="Montserrat" panose="00000500000000000000" pitchFamily="2" charset="0"/>
                </a:rPr>
                <a:t>0</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r>
                <a:rPr lang="fr-FR" sz="600" dirty="0">
                  <a:latin typeface="Montserrat" panose="00000500000000000000" pitchFamily="2" charset="0"/>
                </a:rPr>
                <a:t>0</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0</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0"/>
              <a:ext cx="741509" cy="792338"/>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  3</a:t>
              </a: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fontScale="92500"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Evolution professionnelle possible vers d’autres services</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Possibilité de promotion sur des niveaux 2.3/3.1/3.2 pour technicien expert</a:t>
              </a:r>
              <a:endParaRPr lang="fr-FR" sz="800" kern="0" dirty="0">
                <a:solidFill>
                  <a:srgbClr val="000000">
                    <a:hueOff val="0"/>
                    <a:satOff val="0"/>
                    <a:lumOff val="0"/>
                    <a:alphaOff val="0"/>
                  </a:srgbClr>
                </a:solidFill>
                <a:latin typeface="Montserrat" panose="00000500000000000000" pitchFamily="2" charset="0"/>
              </a:endParaRP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Formation sur les machines et parcours de plusieurs mois pour acquérir les connaissances techniques nécessaires.</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5" name="Rectangle 4"/>
          <p:cNvSpPr/>
          <p:nvPr/>
        </p:nvSpPr>
        <p:spPr>
          <a:xfrm>
            <a:off x="3439593" y="4996559"/>
            <a:ext cx="6192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a:solidFill>
                  <a:schemeClr val="tx1"/>
                </a:solidFill>
              </a:rPr>
              <a:t>Photo</a:t>
            </a:r>
          </a:p>
        </p:txBody>
      </p:sp>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7" name="Imag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33938" y="4997569"/>
            <a:ext cx="625207" cy="733002"/>
          </a:xfrm>
          <a:prstGeom prst="rect">
            <a:avLst/>
          </a:prstGeom>
        </p:spPr>
      </p:pic>
      <p:sp>
        <p:nvSpPr>
          <p:cNvPr id="50" name="Rectangle avec flèche vers le haut 49">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538951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6119811" cy="347472"/>
          </a:xfrm>
        </p:spPr>
        <p:txBody>
          <a:bodyPr>
            <a:normAutofit fontScale="90000"/>
          </a:bodyPr>
          <a:lstStyle/>
          <a:p>
            <a:pPr>
              <a:lnSpc>
                <a:spcPct val="107000"/>
              </a:lnSpc>
              <a:spcAft>
                <a:spcPts val="0"/>
              </a:spcAft>
            </a:pPr>
            <a:r>
              <a:rPr lang="fr-FR" sz="15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TECHNICIEN DE MAINTENANCE spécialisé infrastructures</a:t>
            </a:r>
            <a:endParaRPr lang="fr-FR" sz="1500"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2.3 (ouvert du 1.2 au 2.2 via itinéraire balisé) – Branche Services-Courrier-Colis : Direction technique</a:t>
            </a:r>
          </a:p>
        </p:txBody>
      </p:sp>
      <p:grpSp>
        <p:nvGrpSpPr>
          <p:cNvPr id="88" name="Groupe 11"/>
          <p:cNvGrpSpPr>
            <a:grpSpLocks/>
          </p:cNvGrpSpPr>
          <p:nvPr/>
        </p:nvGrpSpPr>
        <p:grpSpPr bwMode="auto">
          <a:xfrm>
            <a:off x="471490" y="1541412"/>
            <a:ext cx="2205119" cy="1450680"/>
            <a:chOff x="4719415" y="1049484"/>
            <a:chExt cx="1952717" cy="1450698"/>
          </a:xfrm>
        </p:grpSpPr>
        <p:sp>
          <p:nvSpPr>
            <p:cNvPr id="95" name="Arrondir un rectangle avec un coin du même côté 94"/>
            <p:cNvSpPr/>
            <p:nvPr/>
          </p:nvSpPr>
          <p:spPr>
            <a:xfrm rot="10800000" flipV="1">
              <a:off x="4720998" y="1110316"/>
              <a:ext cx="1879643" cy="1389866"/>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r>
                <a:rPr lang="fr-FR" sz="900" dirty="0">
                  <a:latin typeface="Montserrat" panose="00000500000000000000" pitchFamily="2" charset="0"/>
                  <a:ea typeface="Verdana" panose="020B0604030504040204" pitchFamily="34" charset="0"/>
                  <a:cs typeface="Verdana" panose="020B0604030504040204" pitchFamily="34" charset="0"/>
                </a:rPr>
                <a:t>Vous avez une appétence particulière pour les équipements informatiques, téléphoniques, outils digitaux et les nouvelles technologies.</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lnSpcReduction="10000"/>
            </a:bodyPr>
            <a:lstStyle/>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Le technicien garantit le fonctionnement et l’optimisation des outils liés au référentiel de compétences de son domaine et contribue à l’optimisation des coûts ainsi qu’au respect de la démarche Excellence. </a:t>
              </a: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Il garantit l’assistance aux  utilisateurs, techniciens, maitrises d’ouvrage du Courrier et à des clients externes-</a:t>
              </a: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Il assure des missions de maintenance préventives et correctives, ainsi que la saisie dans le système d’information (SI) :</a:t>
              </a:r>
            </a:p>
            <a:p>
              <a:pPr marL="171450" lvl="1" indent="-171450" defTabSz="1066800" fontAlgn="base">
                <a:lnSpc>
                  <a:spcPct val="90000"/>
                </a:lnSpc>
                <a:spcBef>
                  <a:spcPts val="60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Assure l’accueil client, le suivi et le contrôle d’installation et d’équipements</a:t>
              </a:r>
            </a:p>
            <a:p>
              <a:pPr marL="171450" lvl="1" indent="-171450" defTabSz="1066800" fontAlgn="base">
                <a:lnSpc>
                  <a:spcPct val="90000"/>
                </a:lnSpc>
                <a:spcBef>
                  <a:spcPts val="60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Garantit l’assistance aux utilisateurs, techniciens, maitrises d’ouvrage internes et à des clients externes. Il veille au traitement et au suivi jusqu’à la résolution de tous les incidents soumis par les clients, soit par son action directe, soit en missionnant le service ou prestataire compétant</a:t>
              </a:r>
            </a:p>
            <a:p>
              <a:pPr marL="171450" lvl="1" indent="-171450" defTabSz="1066800" fontAlgn="base">
                <a:lnSpc>
                  <a:spcPct val="90000"/>
                </a:lnSpc>
                <a:spcBef>
                  <a:spcPts val="60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Participe aux réunions et groupes de travail</a:t>
              </a:r>
            </a:p>
            <a:p>
              <a:pPr marL="0" lvl="1" defTabSz="1066800" fontAlgn="base">
                <a:lnSpc>
                  <a:spcPct val="90000"/>
                </a:lnSpc>
                <a:spcBef>
                  <a:spcPts val="1200"/>
                </a:spcBef>
                <a:defRPr/>
              </a:pPr>
              <a:r>
                <a:rPr lang="fr-FR" sz="600" kern="0" dirty="0">
                  <a:solidFill>
                    <a:srgbClr val="000000">
                      <a:hueOff val="0"/>
                      <a:satOff val="0"/>
                      <a:lumOff val="0"/>
                      <a:alphaOff val="0"/>
                    </a:srgbClr>
                  </a:solidFill>
                  <a:latin typeface="Montserrat" panose="00000500000000000000" pitchFamily="2" charset="0"/>
                </a:rPr>
                <a:t>Consulter la fiche de poste : </a:t>
              </a:r>
              <a:r>
                <a:rPr lang="fr-FR" sz="600" kern="0" dirty="0">
                  <a:solidFill>
                    <a:srgbClr val="000000">
                      <a:hueOff val="0"/>
                      <a:satOff val="0"/>
                      <a:lumOff val="0"/>
                      <a:alphaOff val="0"/>
                    </a:srgbClr>
                  </a:solidFill>
                  <a:latin typeface="Montserrat" panose="00000500000000000000" pitchFamily="2" charset="0"/>
                  <a:hlinkClick r:id="rId3"/>
                </a:rPr>
                <a:t>https://www.rh.laposte.fr/fiche-fonction/technicien-de-maintenance-ii3-hf</a:t>
              </a:r>
              <a:r>
                <a:rPr lang="fr-FR" sz="600" kern="0" dirty="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Autofit/>
            </a:bodyPr>
            <a:lstStyle/>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Rigoureux, organisé et une bonne capacité d’adaptation.</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Disponible, curieux et à l’écoute des utilisateurs pour trouver l’origine d’un problème ou bien comprendre précisément leur besoin.</a:t>
              </a:r>
            </a:p>
            <a:p>
              <a:pPr marL="171450" lvl="1" indent="-171450" defTabSz="1066800" fontAlgn="base">
                <a:lnSpc>
                  <a:spcPct val="90000"/>
                </a:lnSpc>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Pédagogue</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Thibaud, technicien expert</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Le technicien de maintenance infrastructures travaille dans le domaine industriel à petite échelle sur les plateformes </a:t>
              </a:r>
              <a:r>
                <a:rPr lang="fr-FR" sz="900" kern="0" dirty="0" err="1">
                  <a:solidFill>
                    <a:srgbClr val="000000">
                      <a:hueOff val="0"/>
                      <a:satOff val="0"/>
                      <a:lumOff val="0"/>
                      <a:alphaOff val="0"/>
                    </a:srgbClr>
                  </a:solidFill>
                  <a:latin typeface="Montserrat" panose="00000500000000000000" pitchFamily="2" charset="0"/>
                </a:rPr>
                <a:t>multiflux</a:t>
              </a:r>
              <a:r>
                <a:rPr lang="fr-FR" sz="900" kern="0" dirty="0">
                  <a:solidFill>
                    <a:srgbClr val="000000">
                      <a:hueOff val="0"/>
                      <a:satOff val="0"/>
                      <a:lumOff val="0"/>
                      <a:alphaOff val="0"/>
                    </a:srgbClr>
                  </a:solidFill>
                  <a:latin typeface="Montserrat" panose="00000500000000000000" pitchFamily="2" charset="0"/>
                </a:rPr>
                <a:t> : maintenance et gestion des pannes sur les </a:t>
              </a:r>
              <a:r>
                <a:rPr lang="fr-FR" sz="900" kern="0" dirty="0" err="1">
                  <a:solidFill>
                    <a:srgbClr val="000000">
                      <a:hueOff val="0"/>
                      <a:satOff val="0"/>
                      <a:lumOff val="0"/>
                      <a:alphaOff val="0"/>
                    </a:srgbClr>
                  </a:solidFill>
                  <a:latin typeface="Montserrat" panose="00000500000000000000" pitchFamily="2" charset="0"/>
                </a:rPr>
                <a:t>encamionneurs</a:t>
              </a:r>
              <a:r>
                <a:rPr lang="fr-FR" sz="900" kern="0" dirty="0">
                  <a:solidFill>
                    <a:srgbClr val="000000">
                      <a:hueOff val="0"/>
                      <a:satOff val="0"/>
                      <a:lumOff val="0"/>
                      <a:alphaOff val="0"/>
                    </a:srgbClr>
                  </a:solidFill>
                  <a:latin typeface="Montserrat" panose="00000500000000000000" pitchFamily="2" charset="0"/>
                </a:rPr>
                <a:t> (tapis roulants pour les colis). La plus grande partie du métier, c’est le domaine infrastructure, c’est-à-dire tout ce qui concerne la maintenance et le déploiement informatique (postes informatiques, imprimantes, flasheurs, TPE…), des réseaux PST et de la téléphonie.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Il y a des projets à mener régulièrement, locaux et nationaux : le client interne fait une demande au centre de service qui transmet la demande d’intervention. Selon ses compétences et son expertise, un technicien est identifié pour intervenir. Il essaie de dépanner à distance dans un premier temps si c’est possible, sinon il se déplace sur site.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Dans ce métier, il y a beaucoup d’autonomie, d’entraide avec les collègues. En fonction des interventions à réaliser, qu’il peut consulter sur son téléphone professionnel, le technicien peut partir directement en intervention, sans passer par la plateforme industrielle courrier (PIC).</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Ce sont des horaires de journée et il faut prévoir une astreinte uniquement sur les </a:t>
              </a:r>
              <a:r>
                <a:rPr lang="fr-FR" sz="900" kern="0" dirty="0" err="1">
                  <a:solidFill>
                    <a:srgbClr val="000000">
                      <a:hueOff val="0"/>
                      <a:satOff val="0"/>
                      <a:lumOff val="0"/>
                      <a:alphaOff val="0"/>
                    </a:srgbClr>
                  </a:solidFill>
                  <a:latin typeface="Montserrat" panose="00000500000000000000" pitchFamily="2" charset="0"/>
                </a:rPr>
                <a:t>encamionneurs</a:t>
              </a:r>
              <a:r>
                <a:rPr lang="fr-FR" sz="900" kern="0" dirty="0">
                  <a:solidFill>
                    <a:srgbClr val="000000">
                      <a:hueOff val="0"/>
                      <a:satOff val="0"/>
                      <a:lumOff val="0"/>
                      <a:alphaOff val="0"/>
                    </a:srgbClr>
                  </a:solidFill>
                  <a:latin typeface="Montserrat" panose="00000500000000000000" pitchFamily="2" charset="0"/>
                </a:rPr>
                <a:t> (1 samedi sur 3 pendant la Peak </a:t>
              </a:r>
              <a:r>
                <a:rPr lang="fr-FR" sz="900" kern="0" dirty="0" err="1">
                  <a:solidFill>
                    <a:srgbClr val="000000">
                      <a:hueOff val="0"/>
                      <a:satOff val="0"/>
                      <a:lumOff val="0"/>
                      <a:alphaOff val="0"/>
                    </a:srgbClr>
                  </a:solidFill>
                  <a:latin typeface="Montserrat" panose="00000500000000000000" pitchFamily="2" charset="0"/>
                </a:rPr>
                <a:t>period</a:t>
              </a:r>
              <a:r>
                <a:rPr lang="fr-FR" sz="900" kern="0" dirty="0">
                  <a:solidFill>
                    <a:srgbClr val="000000">
                      <a:hueOff val="0"/>
                      <a:satOff val="0"/>
                      <a:lumOff val="0"/>
                      <a:alphaOff val="0"/>
                    </a:srgbClr>
                  </a:solidFill>
                  <a:latin typeface="Montserrat" panose="00000500000000000000" pitchFamily="2" charset="0"/>
                </a:rPr>
                <a:t> seulement).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Thibaud est un des ambassadeurs de ce métier, il peut être contacté par l’intermédiaire de l’EMRG.</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 11</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1</a:t>
              </a: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2</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3</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r>
                <a:rPr lang="fr-FR" sz="600" dirty="0">
                  <a:latin typeface="Montserrat" panose="00000500000000000000" pitchFamily="2" charset="0"/>
                </a:rPr>
                <a:t>1</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r>
                <a:rPr lang="fr-FR" sz="600" dirty="0">
                  <a:latin typeface="Montserrat" panose="00000500000000000000" pitchFamily="2" charset="0"/>
                </a:rPr>
                <a:t>3</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1</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0"/>
              <a:ext cx="741509" cy="792338"/>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  1</a:t>
              </a: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Parcours pour développer les connaissances techniques</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Evolution possible au sein de la Direction technique vers des postes d’experts, ou dans la logistique)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Possibilité de promotion sur des niveaux 2.3/3.1/3.2 pour technicien expert</a:t>
              </a: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5" name="Rectangle 4"/>
          <p:cNvSpPr/>
          <p:nvPr/>
        </p:nvSpPr>
        <p:spPr>
          <a:xfrm>
            <a:off x="3439593" y="4996559"/>
            <a:ext cx="6192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a:solidFill>
                  <a:schemeClr val="tx1"/>
                </a:solidFill>
              </a:rPr>
              <a:t>Photo</a:t>
            </a:r>
          </a:p>
        </p:txBody>
      </p:sp>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3243" y="5000348"/>
            <a:ext cx="621787" cy="754082"/>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712123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TECHNICIEN si</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(ouvert dès la classe I via itinéraire) – La Poste Groupe : Direction du support et de la maintenance (DSEM)</a:t>
            </a:r>
          </a:p>
        </p:txBody>
      </p:sp>
      <p:grpSp>
        <p:nvGrpSpPr>
          <p:cNvPr id="61" name="Groupe 11"/>
          <p:cNvGrpSpPr>
            <a:grpSpLocks/>
          </p:cNvGrpSpPr>
          <p:nvPr/>
        </p:nvGrpSpPr>
        <p:grpSpPr bwMode="auto">
          <a:xfrm>
            <a:off x="471490" y="1541412"/>
            <a:ext cx="2622802" cy="1699155"/>
            <a:chOff x="4719415" y="1049484"/>
            <a:chExt cx="1952717" cy="1699176"/>
          </a:xfrm>
        </p:grpSpPr>
        <p:sp>
          <p:nvSpPr>
            <p:cNvPr id="62" name="Arrondir un rectangle avec un coin du même côté 61"/>
            <p:cNvSpPr/>
            <p:nvPr/>
          </p:nvSpPr>
          <p:spPr>
            <a:xfrm rot="10800000" flipV="1">
              <a:off x="4720999" y="1110315"/>
              <a:ext cx="1879643" cy="163834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Autofit/>
            </a:bodyPr>
            <a:lstStyle/>
            <a:p>
              <a:r>
                <a:rPr lang="fr-FR" sz="900">
                  <a:latin typeface="Montserrat" panose="00000500000000000000" pitchFamily="2" charset="0"/>
                  <a:ea typeface="Verdana" panose="020B0604030504040204" pitchFamily="34" charset="0"/>
                  <a:cs typeface="Verdana" panose="020B0604030504040204" pitchFamily="34" charset="0"/>
                </a:rPr>
                <a:t>Rigoureux, organisé et méthodique, vous avez le goût des environnements techniques. Vous démontrez un fort esprit d'équipe et savez-vous montrer disponible. Attentif et pédagogue, vous savez-vous adapter à des interlocuteurs différents.</a:t>
              </a:r>
            </a:p>
          </p:txBody>
        </p:sp>
        <p:sp>
          <p:nvSpPr>
            <p:cNvPr id="63" name="Forme libre 62"/>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64" name="Ellipse 63"/>
            <p:cNvSpPr/>
            <p:nvPr/>
          </p:nvSpPr>
          <p:spPr>
            <a:xfrm>
              <a:off x="6339823" y="1049484"/>
              <a:ext cx="332309"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65" name="Groupe 11"/>
          <p:cNvGrpSpPr>
            <a:grpSpLocks/>
          </p:cNvGrpSpPr>
          <p:nvPr/>
        </p:nvGrpSpPr>
        <p:grpSpPr bwMode="auto">
          <a:xfrm>
            <a:off x="3199707" y="1524712"/>
            <a:ext cx="3089708" cy="3255331"/>
            <a:chOff x="1124537" y="1048993"/>
            <a:chExt cx="3365785" cy="3255371"/>
          </a:xfrm>
        </p:grpSpPr>
        <p:sp>
          <p:nvSpPr>
            <p:cNvPr id="66" name="Forme libre 65"/>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chor="t">
              <a:normAutofit fontScale="92500" lnSpcReduction="10000"/>
            </a:bodyPr>
            <a:lstStyle/>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a:rPr>
                <a:t>Garantit la qualité et la continuité de service des bureaux de Poste</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a:rPr>
                <a:t>Installe les équipements informatiques, réseau, sûreté et automates</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a:rPr>
                <a:t>Prend en charge la maintenance du matériel</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a:rPr>
                <a:t>Assure le déploiement des nouvelles applications</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a:rPr>
                <a:t>Accompagne l'utilisateur dans la prise en main des équipements</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a:rPr>
                <a:t>Contribue à la gestion du parc de matériel</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a:rPr>
                <a:t>Communique sur les incidents par le biais de </a:t>
              </a:r>
              <a:r>
                <a:rPr lang="fr-FR" sz="1000" kern="0" err="1">
                  <a:solidFill>
                    <a:srgbClr val="000000">
                      <a:hueOff val="0"/>
                      <a:satOff val="0"/>
                      <a:lumOff val="0"/>
                      <a:alphaOff val="0"/>
                    </a:srgbClr>
                  </a:solidFill>
                  <a:latin typeface="Montserrat"/>
                </a:rPr>
                <a:t>reporting</a:t>
              </a:r>
              <a:endParaRPr lang="fr-FR" sz="1000" kern="0">
                <a:solidFill>
                  <a:srgbClr val="000000">
                    <a:hueOff val="0"/>
                    <a:satOff val="0"/>
                    <a:lumOff val="0"/>
                    <a:alphaOff val="0"/>
                  </a:srgbClr>
                </a:solidFill>
                <a:latin typeface="Montserrat"/>
              </a:endParaRPr>
            </a:p>
            <a:p>
              <a:pPr marL="0" lvl="1" defTabSz="1066800" fontAlgn="base">
                <a:lnSpc>
                  <a:spcPct val="90000"/>
                </a:lnSpc>
                <a:spcBef>
                  <a:spcPts val="600"/>
                </a:spcBef>
                <a:defRPr/>
              </a:pPr>
              <a:endParaRPr lang="fr-FR" sz="1000" kern="0">
                <a:solidFill>
                  <a:srgbClr val="000000">
                    <a:hueOff val="0"/>
                    <a:satOff val="0"/>
                    <a:lumOff val="0"/>
                    <a:alphaOff val="0"/>
                  </a:srgbClr>
                </a:solidFill>
                <a:latin typeface="Montserrat"/>
              </a:endParaRPr>
            </a:p>
            <a:p>
              <a:pPr marL="0" lvl="1" defTabSz="1066800" fontAlgn="base">
                <a:lnSpc>
                  <a:spcPct val="90000"/>
                </a:lnSpc>
                <a:spcBef>
                  <a:spcPts val="600"/>
                </a:spcBef>
                <a:defRPr/>
              </a:pPr>
              <a:r>
                <a:rPr lang="fr-FR" sz="1000" kern="0">
                  <a:solidFill>
                    <a:srgbClr val="000000">
                      <a:hueOff val="0"/>
                      <a:satOff val="0"/>
                      <a:lumOff val="0"/>
                      <a:alphaOff val="0"/>
                    </a:srgbClr>
                  </a:solidFill>
                  <a:latin typeface="Montserrat"/>
                </a:rPr>
                <a:t>Consulter la fiche de poste : </a:t>
              </a:r>
              <a:r>
                <a:rPr lang="fr-FR" sz="800" kern="0">
                  <a:solidFill>
                    <a:srgbClr val="000000">
                      <a:hueOff val="0"/>
                      <a:satOff val="0"/>
                      <a:lumOff val="0"/>
                      <a:alphaOff val="0"/>
                    </a:srgbClr>
                  </a:solidFill>
                  <a:latin typeface="Montserrat"/>
                  <a:hlinkClick r:id="rId3"/>
                </a:rPr>
                <a:t>https://www.marh.legroupelaposte.fr/JobRepositories/JobCards/Print/396177</a:t>
              </a:r>
              <a:endParaRPr lang="fr-FR" sz="800" kern="0">
                <a:solidFill>
                  <a:srgbClr val="000000">
                    <a:hueOff val="0"/>
                    <a:satOff val="0"/>
                    <a:lumOff val="0"/>
                    <a:alphaOff val="0"/>
                  </a:srgbClr>
                </a:solidFill>
                <a:latin typeface="Montserrat"/>
              </a:endParaRPr>
            </a:p>
          </p:txBody>
        </p:sp>
        <p:sp>
          <p:nvSpPr>
            <p:cNvPr id="67" name="Forme libre 66"/>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68" name="Ellipse 67"/>
            <p:cNvSpPr/>
            <p:nvPr/>
          </p:nvSpPr>
          <p:spPr>
            <a:xfrm>
              <a:off x="4005814" y="1048993"/>
              <a:ext cx="484508"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69" name="Groupe 11"/>
          <p:cNvGrpSpPr>
            <a:grpSpLocks/>
          </p:cNvGrpSpPr>
          <p:nvPr/>
        </p:nvGrpSpPr>
        <p:grpSpPr bwMode="auto">
          <a:xfrm>
            <a:off x="472301" y="3263186"/>
            <a:ext cx="2620622" cy="1518364"/>
            <a:chOff x="323527" y="1043917"/>
            <a:chExt cx="1951004" cy="1518384"/>
          </a:xfrm>
        </p:grpSpPr>
        <p:sp>
          <p:nvSpPr>
            <p:cNvPr id="70" name="Forme libre 69"/>
            <p:cNvSpPr/>
            <p:nvPr/>
          </p:nvSpPr>
          <p:spPr>
            <a:xfrm>
              <a:off x="323527" y="1121428"/>
              <a:ext cx="1879643" cy="144087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Orientation client</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Orientation résultats</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Coopération et ouverture</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Culture du changement et de l'innovation, Adaptabilité</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Maitrise de soi</a:t>
              </a:r>
            </a:p>
          </p:txBody>
        </p:sp>
        <p:sp>
          <p:nvSpPr>
            <p:cNvPr id="71" name="Forme libre 70"/>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72" name="Ellipse 71"/>
            <p:cNvSpPr/>
            <p:nvPr/>
          </p:nvSpPr>
          <p:spPr>
            <a:xfrm>
              <a:off x="1943256" y="1043917"/>
              <a:ext cx="33127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49" name="Groupe 11"/>
          <p:cNvGrpSpPr>
            <a:grpSpLocks/>
          </p:cNvGrpSpPr>
          <p:nvPr/>
        </p:nvGrpSpPr>
        <p:grpSpPr bwMode="auto">
          <a:xfrm>
            <a:off x="478861" y="4997333"/>
            <a:ext cx="3579931" cy="4270491"/>
            <a:chOff x="4782914" y="1110314"/>
            <a:chExt cx="3713800" cy="4270545"/>
          </a:xfrm>
        </p:grpSpPr>
        <p:sp>
          <p:nvSpPr>
            <p:cNvPr id="50" name="Forme libre 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Sébastien, technicien SI dans le Loiret:</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i="1" kern="0">
                  <a:solidFill>
                    <a:srgbClr val="000000">
                      <a:hueOff val="0"/>
                      <a:satOff val="0"/>
                      <a:lumOff val="0"/>
                      <a:alphaOff val="0"/>
                    </a:srgbClr>
                  </a:solidFill>
                  <a:latin typeface="Montserrat" panose="00000500000000000000" pitchFamily="2" charset="0"/>
                </a:rPr>
                <a:t>« Ce qui me plait, c’est chercher la solution pour remédier à une panne, les solutions ne sont pas toutes écrites. Il faut avoir l’esprit de recherche, être curieux pour trouver les solutions techniques. On est une équipe qui dialogue beaucoup, on dispose de beaucoup de documentation et d’un support technique. </a:t>
              </a:r>
            </a:p>
            <a:p>
              <a:pPr marL="0" lvl="1" defTabSz="1066800" fontAlgn="base">
                <a:lnSpc>
                  <a:spcPct val="90000"/>
                </a:lnSpc>
                <a:spcBef>
                  <a:spcPct val="0"/>
                </a:spcBef>
                <a:defRPr/>
              </a:pPr>
              <a:r>
                <a:rPr lang="fr-FR" sz="900" i="1" kern="0">
                  <a:solidFill>
                    <a:srgbClr val="000000">
                      <a:hueOff val="0"/>
                      <a:satOff val="0"/>
                      <a:lumOff val="0"/>
                      <a:alphaOff val="0"/>
                    </a:srgbClr>
                  </a:solidFill>
                  <a:latin typeface="Montserrat" panose="00000500000000000000" pitchFamily="2" charset="0"/>
                </a:rPr>
                <a:t>Dans ce métier, il n’y a pas de routine, les journées ne se ressemblent jamais, je ne sais pas d’avance sur quel type de panne je vais avoir à intervenir. </a:t>
              </a:r>
            </a:p>
            <a:p>
              <a:pPr marL="0" lvl="1" defTabSz="1066800" fontAlgn="base">
                <a:lnSpc>
                  <a:spcPct val="90000"/>
                </a:lnSpc>
                <a:spcBef>
                  <a:spcPct val="0"/>
                </a:spcBef>
                <a:defRPr/>
              </a:pPr>
              <a:r>
                <a:rPr lang="fr-FR" sz="900" i="1" kern="0">
                  <a:solidFill>
                    <a:srgbClr val="000000">
                      <a:hueOff val="0"/>
                      <a:satOff val="0"/>
                      <a:lumOff val="0"/>
                      <a:alphaOff val="0"/>
                    </a:srgbClr>
                  </a:solidFill>
                  <a:latin typeface="Montserrat" panose="00000500000000000000" pitchFamily="2" charset="0"/>
                </a:rPr>
                <a:t>La journée commence par le </a:t>
              </a:r>
              <a:r>
                <a:rPr lang="fr-FR" sz="900" i="1" kern="0" err="1">
                  <a:solidFill>
                    <a:srgbClr val="000000">
                      <a:hueOff val="0"/>
                      <a:satOff val="0"/>
                      <a:lumOff val="0"/>
                      <a:alphaOff val="0"/>
                    </a:srgbClr>
                  </a:solidFill>
                  <a:latin typeface="Montserrat" panose="00000500000000000000" pitchFamily="2" charset="0"/>
                </a:rPr>
                <a:t>brief</a:t>
              </a:r>
              <a:r>
                <a:rPr lang="fr-FR" sz="900" i="1" kern="0">
                  <a:solidFill>
                    <a:srgbClr val="000000">
                      <a:hueOff val="0"/>
                      <a:satOff val="0"/>
                      <a:lumOff val="0"/>
                      <a:alphaOff val="0"/>
                    </a:srgbClr>
                  </a:solidFill>
                  <a:latin typeface="Montserrat" panose="00000500000000000000" pitchFamily="2" charset="0"/>
                </a:rPr>
                <a:t> à l’agence, ce qui permet de répartir le travail. Dans l’équipe, tous les techniciens sont polyvalents, on est tous à même d’intervenir sur l’ensemble des situations. Mais chacun a un domaine de prédilection et ma spécialité c’est l’informatique ! </a:t>
              </a:r>
            </a:p>
            <a:p>
              <a:pPr marL="0" lvl="1" defTabSz="1066800" fontAlgn="base">
                <a:lnSpc>
                  <a:spcPct val="90000"/>
                </a:lnSpc>
                <a:spcBef>
                  <a:spcPct val="0"/>
                </a:spcBef>
                <a:defRPr/>
              </a:pPr>
              <a:r>
                <a:rPr lang="fr-FR" sz="900" i="1" kern="0">
                  <a:solidFill>
                    <a:srgbClr val="000000">
                      <a:hueOff val="0"/>
                      <a:satOff val="0"/>
                      <a:lumOff val="0"/>
                      <a:alphaOff val="0"/>
                    </a:srgbClr>
                  </a:solidFill>
                  <a:latin typeface="Montserrat" panose="00000500000000000000" pitchFamily="2" charset="0"/>
                </a:rPr>
                <a:t>J’aime aussi le côté relationnel de mon métier et la possibilité d’intervenir sur du matériel peu courant comme les automates. Les clients n’imaginent pas ce qu’il y a à l’intérieur, c’est impressionnant à voir ! On est privilégié de pouvoir manipuler ces équipements. Les équipements et applicatifs évoluent constamment, c’est très intéressant. » </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Sébastien est un ambassadeur de ce métier, il peut être contacté par l’intermédiaire de l’EMRG.</a:t>
              </a:r>
            </a:p>
          </p:txBody>
        </p:sp>
        <p:sp>
          <p:nvSpPr>
            <p:cNvPr id="51" name="Forme libre 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52" name="Groupe 11"/>
          <p:cNvGrpSpPr>
            <a:grpSpLocks/>
          </p:cNvGrpSpPr>
          <p:nvPr/>
        </p:nvGrpSpPr>
        <p:grpSpPr bwMode="auto">
          <a:xfrm>
            <a:off x="4362449" y="4996559"/>
            <a:ext cx="1836211" cy="2137667"/>
            <a:chOff x="366915" y="1115077"/>
            <a:chExt cx="1836253" cy="2137694"/>
          </a:xfrm>
        </p:grpSpPr>
        <p:sp>
          <p:nvSpPr>
            <p:cNvPr id="53" name="Forme libre 52"/>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a:t>
              </a:r>
              <a:r>
                <a:rPr lang="fr-FR" sz="800" kern="0">
                  <a:solidFill>
                    <a:srgbClr val="000000">
                      <a:hueOff val="0"/>
                      <a:satOff val="0"/>
                      <a:lumOff val="0"/>
                      <a:alphaOff val="0"/>
                    </a:srgbClr>
                  </a:solidFill>
                  <a:latin typeface="Montserrat" panose="00000500000000000000" pitchFamily="2" charset="0"/>
                </a:rPr>
                <a:t>31</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a:solidFill>
                    <a:srgbClr val="000000">
                      <a:hueOff val="0"/>
                      <a:satOff val="0"/>
                      <a:lumOff val="0"/>
                      <a:alphaOff val="0"/>
                    </a:srgbClr>
                  </a:solidFill>
                  <a:latin typeface="Montserrat" panose="00000500000000000000" pitchFamily="2" charset="0"/>
                </a:rPr>
                <a:t>Départements recruteurs</a:t>
              </a:r>
            </a:p>
          </p:txBody>
        </p:sp>
        <p:sp>
          <p:nvSpPr>
            <p:cNvPr id="54" name="Forme libre 53"/>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55" name="Groupe 54"/>
          <p:cNvGrpSpPr>
            <a:grpSpLocks noChangeAspect="1"/>
          </p:cNvGrpSpPr>
          <p:nvPr/>
        </p:nvGrpSpPr>
        <p:grpSpPr>
          <a:xfrm>
            <a:off x="4484679" y="6056036"/>
            <a:ext cx="737974" cy="962351"/>
            <a:chOff x="971600" y="1412776"/>
            <a:chExt cx="1728191" cy="2131838"/>
          </a:xfrm>
        </p:grpSpPr>
        <p:sp>
          <p:nvSpPr>
            <p:cNvPr id="56"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4</a:t>
              </a:r>
            </a:p>
          </p:txBody>
        </p:sp>
        <p:sp>
          <p:nvSpPr>
            <p:cNvPr id="57"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7</a:t>
              </a:r>
            </a:p>
          </p:txBody>
        </p:sp>
        <p:sp>
          <p:nvSpPr>
            <p:cNvPr id="58"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12</a:t>
              </a:r>
            </a:p>
          </p:txBody>
        </p:sp>
        <p:sp>
          <p:nvSpPr>
            <p:cNvPr id="59"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60"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3</a:t>
              </a:r>
            </a:p>
          </p:txBody>
        </p:sp>
        <p:sp>
          <p:nvSpPr>
            <p:cNvPr id="73"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grpSp>
      <p:sp>
        <p:nvSpPr>
          <p:cNvPr id="74" name="Ellipse 73"/>
          <p:cNvSpPr/>
          <p:nvPr/>
        </p:nvSpPr>
        <p:spPr bwMode="auto">
          <a:xfrm>
            <a:off x="5857413" y="4917789"/>
            <a:ext cx="432000" cy="431999"/>
          </a:xfrm>
          <a:prstGeom prst="ellipse">
            <a:avLst/>
          </a:prstGeom>
          <a:blipFill>
            <a:blip r:embed="rId6"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75" name="Groupe 74"/>
          <p:cNvGrpSpPr>
            <a:grpSpLocks noChangeAspect="1"/>
          </p:cNvGrpSpPr>
          <p:nvPr/>
        </p:nvGrpSpPr>
        <p:grpSpPr>
          <a:xfrm>
            <a:off x="5335439" y="6056036"/>
            <a:ext cx="737974" cy="962351"/>
            <a:chOff x="971600" y="1412776"/>
            <a:chExt cx="1728191" cy="2131838"/>
          </a:xfrm>
        </p:grpSpPr>
        <p:sp>
          <p:nvSpPr>
            <p:cNvPr id="76"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77"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78"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a:t>
              </a:r>
            </a:p>
          </p:txBody>
        </p:sp>
        <p:sp>
          <p:nvSpPr>
            <p:cNvPr id="79"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r>
                <a:rPr lang="fr-FR" sz="600" dirty="0">
                  <a:latin typeface="Montserrat" panose="00000500000000000000" pitchFamily="2" charset="0"/>
                </a:rPr>
                <a:t>1</a:t>
              </a:r>
            </a:p>
          </p:txBody>
        </p:sp>
        <p:sp>
          <p:nvSpPr>
            <p:cNvPr id="80"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81"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82" name="Groupe 11"/>
          <p:cNvGrpSpPr>
            <a:grpSpLocks/>
          </p:cNvGrpSpPr>
          <p:nvPr/>
        </p:nvGrpSpPr>
        <p:grpSpPr bwMode="auto">
          <a:xfrm>
            <a:off x="4359316" y="7380576"/>
            <a:ext cx="1836211" cy="1887248"/>
            <a:chOff x="366915" y="1115077"/>
            <a:chExt cx="1836253" cy="1887272"/>
          </a:xfrm>
        </p:grpSpPr>
        <p:sp>
          <p:nvSpPr>
            <p:cNvPr id="83" name="Forme libre 82"/>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chor="t">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Déplacements fréquents avec voiture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Autonomie d'organisation</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Port de charge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Travail personnel d'acquisition des connaissances techniques important</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p:txBody>
        </p:sp>
        <p:sp>
          <p:nvSpPr>
            <p:cNvPr id="84" name="Forme libre 83"/>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85" name="Image 8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4"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4" name="Image 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29889" y="5011701"/>
            <a:ext cx="632077" cy="817599"/>
          </a:xfrm>
          <a:prstGeom prst="rect">
            <a:avLst/>
          </a:prstGeom>
        </p:spPr>
      </p:pic>
      <p:sp>
        <p:nvSpPr>
          <p:cNvPr id="43" name="Rectangle avec flèche vers le haut 42">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699203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Gestionnaire d’applications</a:t>
            </a:r>
            <a:endParaRPr lang="fr-FR"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3.3 / Groupe A – La Poste Groupe : i-TEAM</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Autofit/>
            </a:bodyPr>
            <a:lstStyle/>
            <a:p>
              <a:r>
                <a:rPr lang="fr-FR" sz="900" dirty="0">
                  <a:latin typeface="Montserrat" panose="00000500000000000000" pitchFamily="2" charset="0"/>
                  <a:ea typeface="Verdana" panose="020B0604030504040204" pitchFamily="34" charset="0"/>
                  <a:cs typeface="Verdana" panose="020B0604030504040204" pitchFamily="34" charset="0"/>
                </a:rPr>
                <a:t>Vous avez un goût pour la technique et trouvez stimulant de garantir aux développeurs et partenaires  des outils fiables et performants.</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a:bodyPr>
            <a:lstStyle/>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Le Gestionnaire d’applications, au sein du CSMSI, met en œuvre les conditions d’utilisation d’une application informatique : </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il veille au respect des règles d’utilisation et des normes en vigueur sur l’application ou le système d’information (SI) dont il est responsable</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il administre les données de référence inhérentes à l’application dont il est responsable. </a:t>
              </a:r>
            </a:p>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Il participe à la gestion et à l’évolution du système d’information du métier auquel il est rattaché en accord avec les orientations, les modes de fonctionnement et les processus définis au niveau du métier. </a:t>
              </a:r>
            </a:p>
            <a:p>
              <a:pPr marL="0" lvl="1" defTabSz="1066800" fontAlgn="base">
                <a:lnSpc>
                  <a:spcPct val="90000"/>
                </a:lnSpc>
                <a:spcBef>
                  <a:spcPts val="600"/>
                </a:spcBef>
                <a:defRPr/>
              </a:pPr>
              <a:endParaRPr lang="fr-FR" sz="6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Consulter la fiche de poste : </a:t>
              </a:r>
              <a:r>
                <a:rPr lang="fr-FR" sz="800" kern="0" dirty="0">
                  <a:solidFill>
                    <a:srgbClr val="000000">
                      <a:hueOff val="0"/>
                      <a:satOff val="0"/>
                      <a:lumOff val="0"/>
                      <a:alphaOff val="0"/>
                    </a:srgbClr>
                  </a:solidFill>
                  <a:latin typeface="Montserrat" panose="00000500000000000000" pitchFamily="2" charset="0"/>
                  <a:hlinkClick r:id="rId3"/>
                </a:rPr>
                <a:t>https://www.rh.laposte.fr/fiche-fonction/gestionnaire-dapplications-iii3-hf</a:t>
              </a:r>
              <a:r>
                <a:rPr lang="fr-FR" sz="800" kern="0" dirty="0">
                  <a:solidFill>
                    <a:srgbClr val="000000">
                      <a:hueOff val="0"/>
                      <a:satOff val="0"/>
                      <a:lumOff val="0"/>
                      <a:alphaOff val="0"/>
                    </a:srgbClr>
                  </a:solidFill>
                  <a:latin typeface="Montserrat" panose="00000500000000000000" pitchFamily="2" charset="0"/>
                </a:rPr>
                <a:t> </a:t>
              </a: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Culture du changement et de l’innovation</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résultats</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client</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Laetitia est gestionnaire d’applications au CSMSI :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J’ai fait des études d’informatique, mais dans l’équipe, tous n’ont pas ce type de diplôme, on vient d’horizons différents : l’important est d’avoir des connaissances sur la technique dans le domaine informatique. </a:t>
              </a:r>
            </a:p>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Je suis l’interface entre les maitrises d’œuvre, autrement dits les développeurs d’application, et la production. Une demande d’application émane du métier à l’origine, qui adresse sa demande à la maitrise d’œuvre. J’ai un rôle d’écoute et de conseils, sur les infrastructures, les délais pour la mise en œuvre, la faisabilité du développement d’une solution du point de vue de l’exploitabilité (suivre, sauvegarder, superviser…). L’enjeu pour moi est de m’assurer de prévoir un outil que l’on peut facilement exploiter. </a:t>
              </a:r>
            </a:p>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Chaque journée est totalement différente, je gère les incidents qui peuvent intervenir sur les applications, et je les répare dans la journée. Je ne fait jamais la même chose et j’ai une autonomie d’organisation dans mon travail.</a:t>
              </a:r>
            </a:p>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Dans ce métier, il est important de savoir communiquer, avoir une orientation client, être capable de dire non aussi et d’argumenter, être diplomate, savoir gérer son temps et être organisé pour gérer les urgences. »</a:t>
              </a:r>
            </a:p>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Laetitia est une des ambassadeurs de ce métier, qui peuvent être contactés par l’intermédiaire de l’EMRG.</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7</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4</a:t>
              </a: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Evolution possible vers les métiers techniques du CSMSI : architecte, spécialiste bases de données, management</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2464" y="5012436"/>
            <a:ext cx="567649" cy="788290"/>
          </a:xfrm>
          <a:prstGeom prst="rect">
            <a:avLst/>
          </a:prstGeom>
        </p:spPr>
      </p:pic>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811954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RESPONSABLE RESSOURCES HUMAINES</a:t>
            </a:r>
            <a:endParaRPr lang="fr-FR"/>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a:latin typeface="Montserrat" panose="00000500000000000000" pitchFamily="2" charset="0"/>
              </a:rPr>
              <a:t>Groupe A – Branche Services-Courrier-Colis : Plateforme Courrier</a:t>
            </a:r>
          </a:p>
        </p:txBody>
      </p:sp>
      <p:grpSp>
        <p:nvGrpSpPr>
          <p:cNvPr id="61" name="Groupe 11"/>
          <p:cNvGrpSpPr>
            <a:grpSpLocks/>
          </p:cNvGrpSpPr>
          <p:nvPr/>
        </p:nvGrpSpPr>
        <p:grpSpPr bwMode="auto">
          <a:xfrm>
            <a:off x="471490" y="1541412"/>
            <a:ext cx="2622802" cy="1699155"/>
            <a:chOff x="4719415" y="1049484"/>
            <a:chExt cx="1952717" cy="1699176"/>
          </a:xfrm>
        </p:grpSpPr>
        <p:sp>
          <p:nvSpPr>
            <p:cNvPr id="62" name="Arrondir un rectangle avec un coin du même côté 61"/>
            <p:cNvSpPr/>
            <p:nvPr/>
          </p:nvSpPr>
          <p:spPr>
            <a:xfrm rot="10800000" flipV="1">
              <a:off x="4720999" y="1110315"/>
              <a:ext cx="1879643" cy="163834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Autofit/>
            </a:bodyPr>
            <a:lstStyle/>
            <a:p>
              <a:r>
                <a:rPr lang="fr-FR" sz="900">
                  <a:latin typeface="Montserrat" panose="00000500000000000000" pitchFamily="2" charset="0"/>
                  <a:ea typeface="Verdana" panose="020B0604030504040204" pitchFamily="34" charset="0"/>
                  <a:cs typeface="Verdana" panose="020B0604030504040204" pitchFamily="34" charset="0"/>
                </a:rPr>
                <a:t>Vous aimez les relations humaines et avez une expérience dans le domaine RH à travers vos précédentes fonctions (relations sociales, accompagnement collaborateur, prévention, formation…). Vous savez écouter et conseiller vos clients, managers ou postiers.</a:t>
              </a:r>
            </a:p>
          </p:txBody>
        </p:sp>
        <p:sp>
          <p:nvSpPr>
            <p:cNvPr id="63" name="Forme libre 62"/>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64" name="Ellipse 63"/>
            <p:cNvSpPr/>
            <p:nvPr/>
          </p:nvSpPr>
          <p:spPr>
            <a:xfrm>
              <a:off x="6339823" y="1049484"/>
              <a:ext cx="332309"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65" name="Groupe 11"/>
          <p:cNvGrpSpPr>
            <a:grpSpLocks/>
          </p:cNvGrpSpPr>
          <p:nvPr/>
        </p:nvGrpSpPr>
        <p:grpSpPr bwMode="auto">
          <a:xfrm>
            <a:off x="3199707" y="1524712"/>
            <a:ext cx="3089708" cy="3255331"/>
            <a:chOff x="1124537" y="1048993"/>
            <a:chExt cx="3365785" cy="3255371"/>
          </a:xfrm>
        </p:grpSpPr>
        <p:sp>
          <p:nvSpPr>
            <p:cNvPr id="66" name="Forme libre 65"/>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chor="t">
              <a:normAutofit fontScale="92500"/>
            </a:bodyPr>
            <a:lstStyle/>
            <a:p>
              <a:pPr marL="0" lvl="1" defTabSz="1066800" fontAlgn="base">
                <a:spcBef>
                  <a:spcPts val="600"/>
                </a:spcBef>
                <a:defRPr/>
              </a:pPr>
              <a:r>
                <a:rPr lang="fr-FR" sz="1000" kern="0" dirty="0">
                  <a:solidFill>
                    <a:srgbClr val="000000">
                      <a:hueOff val="0"/>
                      <a:satOff val="0"/>
                      <a:lumOff val="0"/>
                      <a:alphaOff val="0"/>
                    </a:srgbClr>
                  </a:solidFill>
                  <a:latin typeface="Montserrat"/>
                </a:rPr>
                <a:t>Rattaché au Directeur d’établissement, le responsable ressources humaines (RRH) est l’interlocuteur opérationnel RH de référence des collaborateurs et des managers. Il leur apporte conseil et accompagnement, et fournit des réponses adaptées en s’appuyant sur son réseau d’experts de la filière RH.</a:t>
              </a:r>
            </a:p>
            <a:p>
              <a:pPr marL="0" lvl="1" defTabSz="1066800" fontAlgn="base">
                <a:spcBef>
                  <a:spcPts val="600"/>
                </a:spcBef>
                <a:defRPr/>
              </a:pPr>
              <a:r>
                <a:rPr lang="fr-FR" sz="1000" kern="0" dirty="0">
                  <a:solidFill>
                    <a:srgbClr val="000000">
                      <a:hueOff val="0"/>
                      <a:satOff val="0"/>
                      <a:lumOff val="0"/>
                      <a:alphaOff val="0"/>
                    </a:srgbClr>
                  </a:solidFill>
                  <a:latin typeface="Montserrat"/>
                </a:rPr>
                <a:t>Il est force de proposition auprès des managers dans la résolution de problématiques RH individuelles et collectives ainsi que dans la conduite de leurs projets de transformation.</a:t>
              </a:r>
            </a:p>
            <a:p>
              <a:pPr marL="0" lvl="1" defTabSz="1066800" fontAlgn="base">
                <a:spcBef>
                  <a:spcPts val="600"/>
                </a:spcBef>
                <a:defRPr/>
              </a:pPr>
              <a:r>
                <a:rPr lang="fr-FR" sz="1000" kern="0" dirty="0">
                  <a:solidFill>
                    <a:srgbClr val="000000">
                      <a:hueOff val="0"/>
                      <a:satOff val="0"/>
                      <a:lumOff val="0"/>
                      <a:alphaOff val="0"/>
                    </a:srgbClr>
                  </a:solidFill>
                  <a:latin typeface="Montserrat"/>
                </a:rPr>
                <a:t>Il contribue à la santé, la sécurité et la qualité de vie du collectif et à l’amélioration de la qualité du dialogue social par ses actions au quotidien.</a:t>
              </a:r>
            </a:p>
            <a:p>
              <a:pPr marL="0" lvl="1" defTabSz="1066800" fontAlgn="base">
                <a:lnSpc>
                  <a:spcPct val="90000"/>
                </a:lnSpc>
                <a:spcBef>
                  <a:spcPts val="600"/>
                </a:spcBef>
                <a:defRPr/>
              </a:pPr>
              <a:r>
                <a:rPr lang="fr-FR" sz="700" kern="0" dirty="0">
                  <a:solidFill>
                    <a:srgbClr val="000000">
                      <a:hueOff val="0"/>
                      <a:satOff val="0"/>
                      <a:lumOff val="0"/>
                      <a:alphaOff val="0"/>
                    </a:srgbClr>
                  </a:solidFill>
                  <a:latin typeface="Montserrat"/>
                </a:rPr>
                <a:t>Consulter la fiche de poste : </a:t>
              </a:r>
              <a:r>
                <a:rPr lang="fr-FR" sz="700" kern="0" dirty="0">
                  <a:solidFill>
                    <a:srgbClr val="000000">
                      <a:hueOff val="0"/>
                      <a:satOff val="0"/>
                      <a:lumOff val="0"/>
                      <a:alphaOff val="0"/>
                    </a:srgbClr>
                  </a:solidFill>
                  <a:latin typeface="Montserrat"/>
                  <a:hlinkClick r:id="rId3"/>
                </a:rPr>
                <a:t>https://www.marh.legroupelaposte.fr/JobRepositories/JobCards/Print/412589</a:t>
              </a:r>
              <a:r>
                <a:rPr lang="fr-FR" sz="700" kern="0" dirty="0">
                  <a:solidFill>
                    <a:srgbClr val="000000">
                      <a:hueOff val="0"/>
                      <a:satOff val="0"/>
                      <a:lumOff val="0"/>
                      <a:alphaOff val="0"/>
                    </a:srgbClr>
                  </a:solidFill>
                  <a:latin typeface="Montserrat"/>
                </a:rPr>
                <a:t> </a:t>
              </a:r>
            </a:p>
          </p:txBody>
        </p:sp>
        <p:sp>
          <p:nvSpPr>
            <p:cNvPr id="67" name="Forme libre 66"/>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68" name="Ellipse 67"/>
            <p:cNvSpPr/>
            <p:nvPr/>
          </p:nvSpPr>
          <p:spPr>
            <a:xfrm>
              <a:off x="4005814" y="1048993"/>
              <a:ext cx="484508"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69" name="Groupe 11"/>
          <p:cNvGrpSpPr>
            <a:grpSpLocks/>
          </p:cNvGrpSpPr>
          <p:nvPr/>
        </p:nvGrpSpPr>
        <p:grpSpPr bwMode="auto">
          <a:xfrm>
            <a:off x="472301" y="3263186"/>
            <a:ext cx="2620622" cy="1518364"/>
            <a:chOff x="323527" y="1043917"/>
            <a:chExt cx="1951004" cy="1518384"/>
          </a:xfrm>
        </p:grpSpPr>
        <p:sp>
          <p:nvSpPr>
            <p:cNvPr id="70" name="Forme libre 69"/>
            <p:cNvSpPr/>
            <p:nvPr/>
          </p:nvSpPr>
          <p:spPr>
            <a:xfrm>
              <a:off x="323527" y="1121428"/>
              <a:ext cx="1879643" cy="144087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Autofit/>
            </a:bodyPr>
            <a:lstStyle/>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Maitrise des outils bureautiques</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Synthèse, analyse et discernement​</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Analyse du besoin client, adaptabilité </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Conviction et influence, autonomie​</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Orientation résultat​</a:t>
              </a:r>
            </a:p>
            <a:p>
              <a:pPr marL="0" lvl="1" defTabSz="1066800" fontAlgn="base">
                <a:lnSpc>
                  <a:spcPct val="90000"/>
                </a:lnSpc>
                <a:defRPr/>
              </a:pPr>
              <a:r>
                <a:rPr lang="fr-FR" sz="900" kern="0">
                  <a:solidFill>
                    <a:srgbClr val="000000">
                      <a:hueOff val="0"/>
                      <a:satOff val="0"/>
                      <a:lumOff val="0"/>
                      <a:alphaOff val="0"/>
                    </a:srgbClr>
                  </a:solidFill>
                  <a:latin typeface="Montserrat" panose="00000500000000000000" pitchFamily="2" charset="0"/>
                </a:rPr>
                <a:t>Maitrise de soi et hauteur de vue​</a:t>
              </a:r>
            </a:p>
          </p:txBody>
        </p:sp>
        <p:sp>
          <p:nvSpPr>
            <p:cNvPr id="71" name="Forme libre 70"/>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72" name="Ellipse 71"/>
            <p:cNvSpPr/>
            <p:nvPr/>
          </p:nvSpPr>
          <p:spPr>
            <a:xfrm>
              <a:off x="1943256" y="1043917"/>
              <a:ext cx="33127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49" name="Groupe 11"/>
          <p:cNvGrpSpPr>
            <a:grpSpLocks/>
          </p:cNvGrpSpPr>
          <p:nvPr/>
        </p:nvGrpSpPr>
        <p:grpSpPr bwMode="auto">
          <a:xfrm>
            <a:off x="478861" y="4997333"/>
            <a:ext cx="3579931" cy="4270491"/>
            <a:chOff x="4782914" y="1110314"/>
            <a:chExt cx="3713800" cy="4270545"/>
          </a:xfrm>
        </p:grpSpPr>
        <p:sp>
          <p:nvSpPr>
            <p:cNvPr id="50" name="Forme libre 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Rachel, RRH dans le Cher :</a:t>
              </a:r>
            </a:p>
            <a:p>
              <a:pPr marL="0" lvl="1" defTabSz="1066800" fontAlgn="base">
                <a:lnSpc>
                  <a:spcPct val="90000"/>
                </a:lnSpc>
                <a:spcBef>
                  <a:spcPts val="600"/>
                </a:spcBef>
                <a:defRPr/>
              </a:pPr>
              <a:r>
                <a:rPr lang="fr-FR" sz="900" i="1" kern="0">
                  <a:solidFill>
                    <a:srgbClr val="000000">
                      <a:hueOff val="0"/>
                      <a:satOff val="0"/>
                      <a:lumOff val="0"/>
                      <a:alphaOff val="0"/>
                    </a:srgbClr>
                  </a:solidFill>
                  <a:latin typeface="Montserrat" panose="00000500000000000000" pitchFamily="2" charset="0"/>
                </a:rPr>
                <a:t>« J’ai commencé ma carrière au guichet au Réseau, puis j’ai évolué vers un poste d’encadrante au Réseau, ce qui m’a permis ensuite de devenir RRH. C’est un métier très diversifié et ça me va bien parce que j’aime travailler dans l’urgence et apprendre de nouvelles choses. Mes missions : recruter, gérer les contrats de travail, la formation, la discipline, assurer le pilotage de l’absentéisme et de l’accidentologie, préparer les CHSCT, gérer les inaptitudes… Même si j’ai un cadre, j’ai une certaine liberté, notamment pour innover afin de réduire l’accidentologie.</a:t>
              </a:r>
            </a:p>
            <a:p>
              <a:pPr marL="0" lvl="1" defTabSz="1066800" fontAlgn="base">
                <a:lnSpc>
                  <a:spcPct val="90000"/>
                </a:lnSpc>
                <a:spcBef>
                  <a:spcPts val="600"/>
                </a:spcBef>
                <a:defRPr/>
              </a:pPr>
              <a:r>
                <a:rPr lang="fr-FR" sz="900" i="1" kern="0">
                  <a:solidFill>
                    <a:srgbClr val="000000">
                      <a:hueOff val="0"/>
                      <a:satOff val="0"/>
                      <a:lumOff val="0"/>
                      <a:alphaOff val="0"/>
                    </a:srgbClr>
                  </a:solidFill>
                  <a:latin typeface="Montserrat" panose="00000500000000000000" pitchFamily="2" charset="0"/>
                </a:rPr>
                <a:t>Pour ce métier, il faut savoir faire preuve d’écoute, de rigueur, d’empathie mais aussi de fermeté quand on fait de la discipline, de prise de recul et de disponibilité pour répondre aux sollicitations des managers ou des agents. En cas de difficulté, on peut compter sur le réseau des RRH. C’est un métier qui fait grandir, qui permet de comprendre les mécanismes de la production. Quand on est RRH, on doit s’intéresser à ce qui se passe en production, savoir comment est calculée une tournée par exemple quand on doit parler avec un facteur : dans le cadre d’une réorganisation, je réalise des entretiens d’écoute auprès des agents. Ce métier ouvre des portes. C’est un bon tremplin vers les métiers de la production ou en DEX.» </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Rachel est une ambassadrice de ce métier, elle peut être contactée par l’intermédiaire de l’EMRG.</a:t>
              </a:r>
            </a:p>
          </p:txBody>
        </p:sp>
        <p:sp>
          <p:nvSpPr>
            <p:cNvPr id="51" name="Forme libre 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52" name="Groupe 11"/>
          <p:cNvGrpSpPr>
            <a:grpSpLocks/>
          </p:cNvGrpSpPr>
          <p:nvPr/>
        </p:nvGrpSpPr>
        <p:grpSpPr bwMode="auto">
          <a:xfrm>
            <a:off x="4362449" y="4996559"/>
            <a:ext cx="1836211" cy="2137667"/>
            <a:chOff x="366915" y="1115077"/>
            <a:chExt cx="1836253" cy="2137694"/>
          </a:xfrm>
        </p:grpSpPr>
        <p:sp>
          <p:nvSpPr>
            <p:cNvPr id="53" name="Forme libre 52"/>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16</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a:solidFill>
                    <a:srgbClr val="000000">
                      <a:hueOff val="0"/>
                      <a:satOff val="0"/>
                      <a:lumOff val="0"/>
                      <a:alphaOff val="0"/>
                    </a:srgbClr>
                  </a:solidFill>
                  <a:latin typeface="Montserrat" panose="00000500000000000000" pitchFamily="2" charset="0"/>
                </a:rPr>
                <a:t>Départements recruteurs</a:t>
              </a:r>
            </a:p>
          </p:txBody>
        </p:sp>
        <p:sp>
          <p:nvSpPr>
            <p:cNvPr id="54" name="Forme libre 53"/>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55" name="Groupe 54"/>
          <p:cNvGrpSpPr>
            <a:grpSpLocks noChangeAspect="1"/>
          </p:cNvGrpSpPr>
          <p:nvPr/>
        </p:nvGrpSpPr>
        <p:grpSpPr>
          <a:xfrm>
            <a:off x="4484679" y="6056036"/>
            <a:ext cx="737974" cy="962351"/>
            <a:chOff x="971600" y="1412776"/>
            <a:chExt cx="1728191" cy="2131838"/>
          </a:xfrm>
        </p:grpSpPr>
        <p:sp>
          <p:nvSpPr>
            <p:cNvPr id="56"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57"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r>
                <a:rPr lang="fr-FR" sz="600">
                  <a:latin typeface="Montserrat" panose="00000500000000000000" pitchFamily="2" charset="0"/>
                </a:rPr>
                <a:t> 4</a:t>
              </a:r>
            </a:p>
          </p:txBody>
        </p:sp>
        <p:sp>
          <p:nvSpPr>
            <p:cNvPr id="58"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3</a:t>
              </a:r>
            </a:p>
          </p:txBody>
        </p:sp>
        <p:sp>
          <p:nvSpPr>
            <p:cNvPr id="59"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2</a:t>
              </a:r>
            </a:p>
          </p:txBody>
        </p:sp>
        <p:sp>
          <p:nvSpPr>
            <p:cNvPr id="60"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3</a:t>
              </a:r>
            </a:p>
          </p:txBody>
        </p:sp>
        <p:sp>
          <p:nvSpPr>
            <p:cNvPr id="73"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a:t>
              </a:r>
            </a:p>
          </p:txBody>
        </p:sp>
      </p:grpSp>
      <p:sp>
        <p:nvSpPr>
          <p:cNvPr id="74" name="Ellipse 73"/>
          <p:cNvSpPr/>
          <p:nvPr/>
        </p:nvSpPr>
        <p:spPr bwMode="auto">
          <a:xfrm>
            <a:off x="5857413" y="4917789"/>
            <a:ext cx="432000" cy="431999"/>
          </a:xfrm>
          <a:prstGeom prst="ellipse">
            <a:avLst/>
          </a:prstGeom>
          <a:blipFill>
            <a:blip r:embed="rId6"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75" name="Groupe 74"/>
          <p:cNvGrpSpPr>
            <a:grpSpLocks noChangeAspect="1"/>
          </p:cNvGrpSpPr>
          <p:nvPr/>
        </p:nvGrpSpPr>
        <p:grpSpPr>
          <a:xfrm>
            <a:off x="5335439" y="6056036"/>
            <a:ext cx="737974" cy="962351"/>
            <a:chOff x="971600" y="1412776"/>
            <a:chExt cx="1728191" cy="2131838"/>
          </a:xfrm>
        </p:grpSpPr>
        <p:sp>
          <p:nvSpPr>
            <p:cNvPr id="76"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77"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78"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a:t>
              </a:r>
            </a:p>
          </p:txBody>
        </p:sp>
        <p:sp>
          <p:nvSpPr>
            <p:cNvPr id="79"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0"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81"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82" name="Groupe 11"/>
          <p:cNvGrpSpPr>
            <a:grpSpLocks/>
          </p:cNvGrpSpPr>
          <p:nvPr/>
        </p:nvGrpSpPr>
        <p:grpSpPr bwMode="auto">
          <a:xfrm>
            <a:off x="4359316" y="7380576"/>
            <a:ext cx="1836211" cy="1887248"/>
            <a:chOff x="366915" y="1115077"/>
            <a:chExt cx="1836253" cy="1887272"/>
          </a:xfrm>
        </p:grpSpPr>
        <p:sp>
          <p:nvSpPr>
            <p:cNvPr id="83" name="Forme libre 82"/>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chor="t">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Membre du Codir</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a:rPr>
                <a:t>Déplacements sur les différents sites de son établissement Courrier</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Autonomie d'organisation</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Possibilité d’évolution vers d’autres métiers du Courrier et du domaine RH</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p:txBody>
        </p:sp>
        <p:sp>
          <p:nvSpPr>
            <p:cNvPr id="84" name="Forme libre 83"/>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85" name="Image 8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4"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 name="Imag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66111" y="5012435"/>
            <a:ext cx="592682" cy="720517"/>
          </a:xfrm>
          <a:prstGeom prst="rect">
            <a:avLst/>
          </a:prstGeom>
        </p:spPr>
      </p:pic>
      <p:sp>
        <p:nvSpPr>
          <p:cNvPr id="43" name="Rectangle avec flèche vers le haut 42">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4231306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pPr>
            <a:r>
              <a:rPr lang="fr-FR" sz="1800" b="1" cap="all" dirty="0">
                <a:solidFill>
                  <a:srgbClr val="A6A6A6"/>
                </a:solidFill>
                <a:latin typeface="Montserrat"/>
                <a:ea typeface="Calibri" panose="020F0502020204030204" pitchFamily="34" charset="0"/>
                <a:cs typeface="Calibri"/>
              </a:rPr>
              <a:t>Conseiller DE production</a:t>
            </a:r>
            <a:endParaRPr lang="fr-FR"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a:latin typeface="Montserrat" panose="00000500000000000000" pitchFamily="2" charset="0"/>
              </a:rPr>
              <a:t>Classe III – Branche Grand Public et Numérique : Direction territoriale des supports opérationnels</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fontScale="92500" lnSpcReduction="10000"/>
            </a:bodyPr>
            <a:lstStyle/>
            <a:p>
              <a:r>
                <a:rPr lang="fr-FR" sz="900">
                  <a:latin typeface="Montserrat" panose="00000500000000000000" pitchFamily="2" charset="0"/>
                  <a:ea typeface="Verdana" panose="020B0604030504040204" pitchFamily="34" charset="0"/>
                  <a:cs typeface="Verdana" panose="020B0604030504040204" pitchFamily="34" charset="0"/>
                </a:rPr>
                <a:t>Vous aimez être en appui des équipes opérationnelles et participer à la mise en place de nouvelles organisations</a:t>
              </a:r>
            </a:p>
            <a:p>
              <a:r>
                <a:rPr lang="fr-FR" sz="900">
                  <a:latin typeface="Montserrat" panose="00000500000000000000" pitchFamily="2" charset="0"/>
                  <a:ea typeface="Verdana" panose="020B0604030504040204" pitchFamily="34" charset="0"/>
                  <a:cs typeface="Verdana" panose="020B0604030504040204" pitchFamily="34" charset="0"/>
                </a:rPr>
                <a:t>Vous disposez d’un sens de l’analyse et vous êtes reconnu pour vos capacités de conviction.</a:t>
              </a: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chor="t">
              <a:normAutofit/>
            </a:bodyPr>
            <a:lstStyle/>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a:rPr>
                <a:t>En relation avec les experts de la Direction Régionale, de la </a:t>
              </a:r>
              <a:r>
                <a:rPr lang="fr-FR" sz="900" dirty="0">
                  <a:latin typeface="Montserrat"/>
                </a:rPr>
                <a:t>Direction territoriale des supports opérationnels (DTSO anciennement DAST) et </a:t>
              </a:r>
              <a:r>
                <a:rPr lang="fr-FR" sz="900" kern="0" dirty="0">
                  <a:solidFill>
                    <a:srgbClr val="000000">
                      <a:hueOff val="0"/>
                      <a:satOff val="0"/>
                      <a:lumOff val="0"/>
                      <a:alphaOff val="0"/>
                    </a:srgbClr>
                  </a:solidFill>
                  <a:latin typeface="Montserrat"/>
                </a:rPr>
                <a:t>les collaborateurs des bureaux de poste, le conseiller de production :</a:t>
              </a:r>
              <a:endParaRPr lang="fr-FR" sz="900" dirty="0">
                <a:cs typeface="Calibri" panose="020F0502020204030204"/>
              </a:endParaRP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Accompagne les secteurs dans la mise en place des changements (déploiement de projets, mise en œuvre de procédures, nouveau matériel...)</a:t>
              </a:r>
            </a:p>
            <a:p>
              <a:pPr marL="171450" lvl="1" indent="-171450" defTabSz="1066800">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Contribue à la mise en œuvre des projets d’organisation ( diagnostic, propositions d'actions, bilan...)</a:t>
              </a:r>
            </a:p>
            <a:p>
              <a:pPr marL="0" lvl="1" defTabSz="1066800" fontAlgn="base">
                <a:lnSpc>
                  <a:spcPct val="90000"/>
                </a:lnSpc>
                <a:spcBef>
                  <a:spcPts val="600"/>
                </a:spcBef>
                <a:defRPr/>
              </a:pPr>
              <a:endParaRPr lang="fr-FR" sz="900" kern="0" dirty="0">
                <a:solidFill>
                  <a:srgbClr val="000000">
                    <a:hueOff val="0"/>
                    <a:satOff val="0"/>
                    <a:lumOff val="0"/>
                    <a:alphaOff val="0"/>
                  </a:srgbClr>
                </a:solidFill>
                <a:latin typeface="Montserrat"/>
              </a:endParaRPr>
            </a:p>
            <a:p>
              <a:pPr marL="171450" lvl="1" indent="-171450" defTabSz="1066800" fontAlgn="base">
                <a:lnSpc>
                  <a:spcPct val="90000"/>
                </a:lnSpc>
                <a:spcBef>
                  <a:spcPts val="600"/>
                </a:spcBef>
                <a:buFont typeface="Arial" panose="020B0604020202020204" pitchFamily="34" charset="0"/>
                <a:buChar char="•"/>
                <a:defRPr/>
              </a:pPr>
              <a:endParaRPr lang="fr-FR" sz="800" kern="0">
                <a:solidFill>
                  <a:srgbClr val="000000">
                    <a:hueOff val="0"/>
                    <a:satOff val="0"/>
                    <a:lumOff val="0"/>
                    <a:alphaOff val="0"/>
                  </a:srgbClr>
                </a:solidFill>
                <a:latin typeface="Montserrat"/>
              </a:endParaRP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a:rPr>
                <a:t>Consulter la fiche de poste : </a:t>
              </a: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a:hlinkClick r:id="rId3"/>
                </a:rPr>
                <a:t>https://www.marh.legroupelaposte.fr/JobRepositories/JobCards/Print/395736?rdisplayed=111111</a:t>
              </a:r>
              <a:endParaRPr lang="fr-FR" sz="800" kern="0" dirty="0">
                <a:solidFill>
                  <a:srgbClr val="000000">
                    <a:hueOff val="0"/>
                    <a:satOff val="0"/>
                    <a:lumOff val="0"/>
                    <a:alphaOff val="0"/>
                  </a:srgbClr>
                </a:solidFill>
                <a:latin typeface="Montserrat"/>
              </a:endParaRPr>
            </a:p>
            <a:p>
              <a:pPr marL="0" lvl="1" defTabSz="1066800" fontAlgn="base">
                <a:lnSpc>
                  <a:spcPct val="90000"/>
                </a:lnSpc>
                <a:spcBef>
                  <a:spcPts val="600"/>
                </a:spcBef>
                <a:defRPr/>
              </a:pPr>
              <a:endParaRPr lang="fr-FR" sz="800" kern="0">
                <a:solidFill>
                  <a:srgbClr val="000000">
                    <a:hueOff val="0"/>
                    <a:satOff val="0"/>
                    <a:lumOff val="0"/>
                    <a:alphaOff val="0"/>
                  </a:srgbClr>
                </a:solidFill>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chor="t">
              <a:noAutofit/>
            </a:bodyPr>
            <a:lstStyle/>
            <a:p>
              <a:pPr marL="0" lvl="1" defTabSz="1066800" fontAlgn="base">
                <a:lnSpc>
                  <a:spcPct val="90000"/>
                </a:lnSpc>
                <a:defRPr/>
              </a:pPr>
              <a:r>
                <a:rPr lang="fr-FR" sz="700" kern="0" dirty="0">
                  <a:solidFill>
                    <a:srgbClr val="000000">
                      <a:hueOff val="0"/>
                      <a:satOff val="0"/>
                      <a:lumOff val="0"/>
                      <a:alphaOff val="0"/>
                    </a:srgbClr>
                  </a:solidFill>
                  <a:latin typeface="Montserrat"/>
                </a:rPr>
                <a:t>Orientation client</a:t>
              </a:r>
            </a:p>
            <a:p>
              <a:pPr marL="0" lvl="1" defTabSz="1066800">
                <a:lnSpc>
                  <a:spcPct val="90000"/>
                </a:lnSpc>
                <a:defRPr/>
              </a:pPr>
              <a:r>
                <a:rPr lang="fr-FR" sz="700" kern="0" dirty="0">
                  <a:solidFill>
                    <a:srgbClr val="000000">
                      <a:hueOff val="0"/>
                      <a:satOff val="0"/>
                      <a:lumOff val="0"/>
                      <a:alphaOff val="0"/>
                    </a:srgbClr>
                  </a:solidFill>
                  <a:latin typeface="Montserrat"/>
                </a:rPr>
                <a:t>Recherche du résultat </a:t>
              </a:r>
            </a:p>
            <a:p>
              <a:pPr marL="0" lvl="1" defTabSz="1066800" fontAlgn="base">
                <a:lnSpc>
                  <a:spcPct val="90000"/>
                </a:lnSpc>
                <a:defRPr/>
              </a:pPr>
              <a:r>
                <a:rPr lang="fr-FR" sz="700" kern="0" dirty="0">
                  <a:solidFill>
                    <a:srgbClr val="000000">
                      <a:hueOff val="0"/>
                      <a:satOff val="0"/>
                      <a:lumOff val="0"/>
                      <a:alphaOff val="0"/>
                    </a:srgbClr>
                  </a:solidFill>
                  <a:latin typeface="Montserrat"/>
                </a:rPr>
                <a:t>Analyse , Rigueur</a:t>
              </a:r>
            </a:p>
            <a:p>
              <a:pPr marL="0" lvl="1" defTabSz="1066800" fontAlgn="base">
                <a:lnSpc>
                  <a:spcPct val="90000"/>
                </a:lnSpc>
                <a:defRPr/>
              </a:pPr>
              <a:r>
                <a:rPr lang="fr-FR" sz="700" kern="0" dirty="0">
                  <a:solidFill>
                    <a:srgbClr val="000000">
                      <a:hueOff val="0"/>
                      <a:satOff val="0"/>
                      <a:lumOff val="0"/>
                      <a:alphaOff val="0"/>
                    </a:srgbClr>
                  </a:solidFill>
                  <a:latin typeface="Montserrat"/>
                </a:rPr>
                <a:t>Conviction</a:t>
              </a:r>
            </a:p>
            <a:p>
              <a:pPr marL="0" lvl="1" defTabSz="1066800" fontAlgn="base">
                <a:lnSpc>
                  <a:spcPct val="90000"/>
                </a:lnSpc>
                <a:defRPr/>
              </a:pPr>
              <a:r>
                <a:rPr lang="fr-FR" sz="700" kern="0" dirty="0">
                  <a:solidFill>
                    <a:srgbClr val="000000">
                      <a:hueOff val="0"/>
                      <a:satOff val="0"/>
                      <a:lumOff val="0"/>
                      <a:alphaOff val="0"/>
                    </a:srgbClr>
                  </a:solidFill>
                  <a:latin typeface="Montserrat"/>
                </a:rPr>
                <a:t>Agilité</a:t>
              </a:r>
            </a:p>
            <a:p>
              <a:pPr marL="0" lvl="1" defTabSz="1066800" fontAlgn="base">
                <a:lnSpc>
                  <a:spcPct val="90000"/>
                </a:lnSpc>
                <a:defRPr/>
              </a:pPr>
              <a:r>
                <a:rPr lang="fr-FR" sz="700" kern="0" dirty="0">
                  <a:solidFill>
                    <a:srgbClr val="000000">
                      <a:hueOff val="0"/>
                      <a:satOff val="0"/>
                      <a:lumOff val="0"/>
                      <a:alphaOff val="0"/>
                    </a:srgbClr>
                  </a:solidFill>
                  <a:latin typeface="Montserrat"/>
                </a:rPr>
                <a:t>Ouverture d’esprit</a:t>
              </a:r>
            </a:p>
            <a:p>
              <a:pPr marL="0" lvl="1" defTabSz="1066800" fontAlgn="base">
                <a:lnSpc>
                  <a:spcPct val="90000"/>
                </a:lnSpc>
                <a:defRPr/>
              </a:pPr>
              <a:r>
                <a:rPr lang="fr-FR" sz="700" kern="0" dirty="0">
                  <a:solidFill>
                    <a:srgbClr val="000000">
                      <a:hueOff val="0"/>
                      <a:satOff val="0"/>
                      <a:lumOff val="0"/>
                      <a:alphaOff val="0"/>
                    </a:srgbClr>
                  </a:solidFill>
                  <a:latin typeface="Montserrat"/>
                </a:rPr>
                <a:t>Pédagogie</a:t>
              </a:r>
            </a:p>
            <a:p>
              <a:pPr marL="0" lvl="1" defTabSz="1066800" fontAlgn="base">
                <a:lnSpc>
                  <a:spcPct val="90000"/>
                </a:lnSpc>
                <a:defRPr/>
              </a:pPr>
              <a:r>
                <a:rPr lang="fr-FR" sz="700" kern="0" dirty="0">
                  <a:solidFill>
                    <a:srgbClr val="000000">
                      <a:hueOff val="0"/>
                      <a:satOff val="0"/>
                      <a:lumOff val="0"/>
                      <a:alphaOff val="0"/>
                    </a:srgbClr>
                  </a:solidFill>
                  <a:latin typeface="Montserrat"/>
                </a:rPr>
                <a:t>Orientation stratégique</a:t>
              </a:r>
            </a:p>
            <a:p>
              <a:pPr marL="0" lvl="1" defTabSz="1066800" fontAlgn="base">
                <a:lnSpc>
                  <a:spcPct val="90000"/>
                </a:lnSpc>
                <a:defRPr/>
              </a:pPr>
              <a:r>
                <a:rPr lang="fr-FR" sz="700" kern="0" dirty="0">
                  <a:solidFill>
                    <a:srgbClr val="000000">
                      <a:hueOff val="0"/>
                      <a:satOff val="0"/>
                      <a:lumOff val="0"/>
                      <a:alphaOff val="0"/>
                    </a:srgbClr>
                  </a:solidFill>
                  <a:latin typeface="Montserrat"/>
                </a:rPr>
                <a:t>Culture du changement</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0" y="4997333"/>
            <a:ext cx="3579932" cy="4270491"/>
            <a:chOff x="4782913" y="1110314"/>
            <a:chExt cx="3713801" cy="4270545"/>
          </a:xfrm>
        </p:grpSpPr>
        <p:sp>
          <p:nvSpPr>
            <p:cNvPr id="150" name="Forme libre 149"/>
            <p:cNvSpPr/>
            <p:nvPr/>
          </p:nvSpPr>
          <p:spPr>
            <a:xfrm>
              <a:off x="4782913"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a:rPr>
                <a:t>François, Conseiller production dans le Loiret: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a:rPr>
                <a:t>« Je suis arrivé sur cette fonction après un poste de Responsable d’Espace Commercial au Réseau; mon expérience en tant que contrôleur de gestion et responsable qualité au sein de la branche Services Courrier Colis m’a permis d’être plus rapidement opérationnel » . J’aime </a:t>
              </a:r>
              <a:r>
                <a:rPr lang="fr-FR" sz="900" b="1" kern="0" dirty="0">
                  <a:solidFill>
                    <a:srgbClr val="000000">
                      <a:hueOff val="0"/>
                      <a:satOff val="0"/>
                      <a:lumOff val="0"/>
                      <a:alphaOff val="0"/>
                    </a:srgbClr>
                  </a:solidFill>
                  <a:latin typeface="Montserrat"/>
                </a:rPr>
                <a:t>le fort esprit d’équipe </a:t>
              </a:r>
              <a:r>
                <a:rPr lang="fr-FR" sz="900" kern="0" dirty="0">
                  <a:solidFill>
                    <a:srgbClr val="000000">
                      <a:hueOff val="0"/>
                      <a:satOff val="0"/>
                      <a:lumOff val="0"/>
                      <a:alphaOff val="0"/>
                    </a:srgbClr>
                  </a:solidFill>
                  <a:latin typeface="Montserrat"/>
                </a:rPr>
                <a:t>de ce service.</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a:rPr>
                <a:t>Lydie, Conseiller Production dans l’Indre : « Dans mon métier j’apprécie être en </a:t>
              </a:r>
              <a:r>
                <a:rPr lang="fr-FR" sz="900" b="1" kern="0" dirty="0">
                  <a:solidFill>
                    <a:srgbClr val="000000">
                      <a:hueOff val="0"/>
                      <a:satOff val="0"/>
                      <a:lumOff val="0"/>
                      <a:alphaOff val="0"/>
                    </a:srgbClr>
                  </a:solidFill>
                  <a:latin typeface="Montserrat"/>
                </a:rPr>
                <a:t>appui et soutien </a:t>
              </a:r>
              <a:r>
                <a:rPr lang="fr-FR" sz="900" kern="0" dirty="0">
                  <a:solidFill>
                    <a:srgbClr val="000000">
                      <a:hueOff val="0"/>
                      <a:satOff val="0"/>
                      <a:lumOff val="0"/>
                      <a:alphaOff val="0"/>
                    </a:srgbClr>
                  </a:solidFill>
                  <a:latin typeface="Montserrat"/>
                </a:rPr>
                <a:t>des équipe d’un secteur </a:t>
              </a:r>
              <a:r>
                <a:rPr lang="fr-FR" sz="900" b="1" kern="0" dirty="0">
                  <a:solidFill>
                    <a:srgbClr val="000000">
                      <a:hueOff val="0"/>
                      <a:satOff val="0"/>
                      <a:lumOff val="0"/>
                      <a:alphaOff val="0"/>
                    </a:srgbClr>
                  </a:solidFill>
                  <a:latin typeface="Montserrat"/>
                </a:rPr>
                <a:t>pour accompagner les changements </a:t>
              </a:r>
              <a:r>
                <a:rPr lang="fr-FR" sz="900" kern="0" dirty="0">
                  <a:solidFill>
                    <a:srgbClr val="000000">
                      <a:hueOff val="0"/>
                      <a:satOff val="0"/>
                      <a:lumOff val="0"/>
                      <a:alphaOff val="0"/>
                    </a:srgbClr>
                  </a:solidFill>
                  <a:latin typeface="Montserrat"/>
                </a:rPr>
                <a:t>d’organisation ou les modifications de procédure. C’est un métier qui demande une forte </a:t>
              </a:r>
              <a:r>
                <a:rPr lang="fr-FR" sz="900" b="1" kern="0" dirty="0">
                  <a:solidFill>
                    <a:srgbClr val="000000">
                      <a:hueOff val="0"/>
                      <a:satOff val="0"/>
                      <a:lumOff val="0"/>
                      <a:alphaOff val="0"/>
                    </a:srgbClr>
                  </a:solidFill>
                  <a:latin typeface="Montserrat"/>
                </a:rPr>
                <a:t>orientation client </a:t>
              </a:r>
              <a:r>
                <a:rPr lang="fr-FR" sz="900" kern="0" dirty="0">
                  <a:solidFill>
                    <a:srgbClr val="000000">
                      <a:hueOff val="0"/>
                      <a:satOff val="0"/>
                      <a:lumOff val="0"/>
                      <a:alphaOff val="0"/>
                    </a:srgbClr>
                  </a:solidFill>
                  <a:latin typeface="Montserrat"/>
                </a:rPr>
                <a:t>car il faut savoir tenir compte des contraintes de chacun et faire preuve de beaucoup </a:t>
              </a:r>
              <a:r>
                <a:rPr lang="fr-FR" sz="900" b="1" kern="0" dirty="0">
                  <a:solidFill>
                    <a:srgbClr val="000000">
                      <a:hueOff val="0"/>
                      <a:satOff val="0"/>
                      <a:lumOff val="0"/>
                      <a:alphaOff val="0"/>
                    </a:srgbClr>
                  </a:solidFill>
                  <a:latin typeface="Montserrat"/>
                </a:rPr>
                <a:t>de pédagogie</a:t>
              </a:r>
              <a:r>
                <a:rPr lang="fr-FR" sz="900" kern="0" dirty="0">
                  <a:solidFill>
                    <a:srgbClr val="000000">
                      <a:hueOff val="0"/>
                      <a:satOff val="0"/>
                      <a:lumOff val="0"/>
                      <a:alphaOff val="0"/>
                    </a:srgbClr>
                  </a:solidFill>
                  <a:latin typeface="Montserrat"/>
                </a:rPr>
                <a:t> ».</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a:rPr>
                <a:t>Françoise, Conseiller production en Indre-et-Loire :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a:rPr>
                <a:t>« C’est un métier qui nécessite </a:t>
              </a:r>
              <a:r>
                <a:rPr lang="fr-FR" sz="900" b="1" kern="0" dirty="0">
                  <a:solidFill>
                    <a:srgbClr val="000000">
                      <a:hueOff val="0"/>
                      <a:satOff val="0"/>
                      <a:lumOff val="0"/>
                      <a:alphaOff val="0"/>
                    </a:srgbClr>
                  </a:solidFill>
                  <a:latin typeface="Montserrat"/>
                </a:rPr>
                <a:t>d’aimer le changement </a:t>
              </a:r>
              <a:r>
                <a:rPr lang="fr-FR" sz="900" kern="0" dirty="0">
                  <a:solidFill>
                    <a:srgbClr val="000000">
                      <a:hueOff val="0"/>
                      <a:satOff val="0"/>
                      <a:lumOff val="0"/>
                      <a:alphaOff val="0"/>
                    </a:srgbClr>
                  </a:solidFill>
                  <a:latin typeface="Montserrat"/>
                </a:rPr>
                <a:t>et d’être </a:t>
              </a:r>
              <a:r>
                <a:rPr lang="fr-FR" sz="900" b="1" kern="0" dirty="0">
                  <a:solidFill>
                    <a:srgbClr val="000000">
                      <a:hueOff val="0"/>
                      <a:satOff val="0"/>
                      <a:lumOff val="0"/>
                      <a:alphaOff val="0"/>
                    </a:srgbClr>
                  </a:solidFill>
                  <a:latin typeface="Montserrat"/>
                </a:rPr>
                <a:t>curieux</a:t>
              </a:r>
              <a:r>
                <a:rPr lang="fr-FR" sz="900" kern="0" dirty="0">
                  <a:solidFill>
                    <a:srgbClr val="000000">
                      <a:hueOff val="0"/>
                      <a:satOff val="0"/>
                      <a:lumOff val="0"/>
                      <a:alphaOff val="0"/>
                    </a:srgbClr>
                  </a:solidFill>
                  <a:latin typeface="Montserrat"/>
                </a:rPr>
                <a:t> ; </a:t>
              </a:r>
              <a:r>
                <a:rPr lang="fr-FR" sz="900" b="1" kern="0" dirty="0">
                  <a:solidFill>
                    <a:srgbClr val="000000">
                      <a:hueOff val="0"/>
                      <a:satOff val="0"/>
                      <a:lumOff val="0"/>
                      <a:alphaOff val="0"/>
                    </a:srgbClr>
                  </a:solidFill>
                  <a:latin typeface="Montserrat"/>
                </a:rPr>
                <a:t>l’autonomie</a:t>
              </a:r>
              <a:r>
                <a:rPr lang="fr-FR" sz="900" kern="0" dirty="0">
                  <a:solidFill>
                    <a:srgbClr val="000000">
                      <a:hueOff val="0"/>
                      <a:satOff val="0"/>
                      <a:lumOff val="0"/>
                      <a:alphaOff val="0"/>
                    </a:srgbClr>
                  </a:solidFill>
                  <a:latin typeface="Montserrat"/>
                </a:rPr>
                <a:t>, la rigueur , la </a:t>
              </a:r>
              <a:r>
                <a:rPr lang="fr-FR" sz="900" b="1" kern="0" dirty="0">
                  <a:solidFill>
                    <a:srgbClr val="000000">
                      <a:hueOff val="0"/>
                      <a:satOff val="0"/>
                      <a:lumOff val="0"/>
                      <a:alphaOff val="0"/>
                    </a:srgbClr>
                  </a:solidFill>
                  <a:latin typeface="Montserrat"/>
                </a:rPr>
                <a:t>capacité d’analyse </a:t>
              </a:r>
              <a:r>
                <a:rPr lang="fr-FR" sz="900" kern="0" dirty="0">
                  <a:solidFill>
                    <a:srgbClr val="000000">
                      <a:hueOff val="0"/>
                      <a:satOff val="0"/>
                      <a:lumOff val="0"/>
                      <a:alphaOff val="0"/>
                    </a:srgbClr>
                  </a:solidFill>
                  <a:latin typeface="Montserrat"/>
                </a:rPr>
                <a:t>et de conviction sont des atouts essentiels sur cette fonction »</a:t>
              </a:r>
            </a:p>
            <a:p>
              <a:pPr marL="0" lvl="1" defTabSz="1066800">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a:lnSpc>
                  <a:spcPct val="90000"/>
                </a:lnSpc>
                <a:spcBef>
                  <a:spcPct val="0"/>
                </a:spcBef>
                <a:defRPr/>
              </a:pPr>
              <a:endParaRPr lang="fr-FR" sz="900" kern="0">
                <a:ea typeface="+mn-lt"/>
                <a:cs typeface="+mn-lt"/>
              </a:endParaRPr>
            </a:p>
            <a:p>
              <a:pPr marL="0" lvl="1" defTabSz="1066800">
                <a:lnSpc>
                  <a:spcPct val="90000"/>
                </a:lnSpc>
                <a:spcBef>
                  <a:spcPct val="0"/>
                </a:spcBef>
                <a:defRPr/>
              </a:pPr>
              <a:r>
                <a:rPr lang="fr-FR" sz="900" kern="0" dirty="0">
                  <a:solidFill>
                    <a:srgbClr val="000000">
                      <a:hueOff val="0"/>
                      <a:satOff val="0"/>
                      <a:lumOff val="0"/>
                      <a:alphaOff val="0"/>
                    </a:srgbClr>
                  </a:solidFill>
                  <a:latin typeface="Montserrat"/>
                </a:rPr>
                <a:t>Lydie et François sont  des ambassadeurs de ce métier, qui peuvent être contactés par l’intermédiaire de l’EMRG.</a:t>
              </a:r>
              <a:endParaRPr lang="en-US" sz="900" kern="0">
                <a:latin typeface="Montserrat"/>
                <a:ea typeface="+mn-lt"/>
                <a:cs typeface="+mn-lt"/>
              </a:endParaRPr>
            </a:p>
            <a:p>
              <a:pPr marL="0" lvl="1" defTabSz="1066800">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chor="t">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a:rPr>
                <a:t>Effectif occupant la fonction : 5</a:t>
              </a:r>
              <a:endParaRPr lang="fr-FR" sz="800" kern="0" dirty="0">
                <a:solidFill>
                  <a:srgbClr val="000000">
                    <a:hueOff val="0"/>
                    <a:satOff val="0"/>
                    <a:lumOff val="0"/>
                    <a:alphaOff val="0"/>
                  </a:srgbClr>
                </a:solidFill>
                <a:latin typeface="Montserrat"/>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r>
                <a:rPr lang="fr-FR" sz="800" kern="0" dirty="0">
                  <a:solidFill>
                    <a:srgbClr val="000000">
                      <a:hueOff val="0"/>
                      <a:satOff val="0"/>
                      <a:lumOff val="0"/>
                      <a:alphaOff val="0"/>
                    </a:srgbClr>
                  </a:solidFill>
                  <a:latin typeface="Montserrat"/>
                </a:rPr>
                <a:t>Départements recruteurs à définir pour 2023</a:t>
              </a:r>
              <a:endParaRPr lang="fr-FR" sz="800" kern="0" dirty="0">
                <a:solidFill>
                  <a:srgbClr val="000000">
                    <a:hueOff val="0"/>
                    <a:satOff val="0"/>
                    <a:lumOff val="0"/>
                    <a:alphaOff val="0"/>
                  </a:srgbClr>
                </a:solidFill>
                <a:latin typeface="Montserrat" panose="00000500000000000000" pitchFamily="2" charset="0"/>
              </a:endParaRP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a:t>
              </a:r>
            </a:p>
          </p:txBody>
        </p:sp>
        <p:sp>
          <p:nvSpPr>
            <p:cNvPr id="204" name="Freeform 186"/>
            <p:cNvSpPr>
              <a:spLocks/>
            </p:cNvSpPr>
            <p:nvPr/>
          </p:nvSpPr>
          <p:spPr bwMode="auto">
            <a:xfrm>
              <a:off x="971600" y="2426370"/>
              <a:ext cx="741509" cy="792338"/>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r>
                <a:rPr lang="fr-FR" sz="600">
                  <a:latin typeface="Montserrat" panose="00000500000000000000" pitchFamily="2" charset="0"/>
                </a:rPr>
                <a:t>   1</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0</a:t>
              </a:r>
            </a:p>
          </p:txBody>
        </p:sp>
        <p:sp>
          <p:nvSpPr>
            <p:cNvPr id="207" name="Freeform 200"/>
            <p:cNvSpPr>
              <a:spLocks/>
            </p:cNvSpPr>
            <p:nvPr/>
          </p:nvSpPr>
          <p:spPr bwMode="auto">
            <a:xfrm>
              <a:off x="1946325" y="2492149"/>
              <a:ext cx="723571"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dirty="0">
                  <a:latin typeface="Montserrat"/>
                </a:rPr>
                <a:t>0</a:t>
              </a: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dirty="0">
                  <a:latin typeface="Montserrat" panose="00000500000000000000" pitchFamily="2" charset="0"/>
                </a:rPr>
                <a:t>2</a:t>
              </a:r>
            </a:p>
          </p:txBody>
        </p:sp>
      </p:grpSp>
      <p:sp>
        <p:nvSpPr>
          <p:cNvPr id="38" name="Ellipse 37"/>
          <p:cNvSpPr/>
          <p:nvPr/>
        </p:nvSpPr>
        <p:spPr bwMode="auto">
          <a:xfrm>
            <a:off x="5857413" y="4917789"/>
            <a:ext cx="432000" cy="431999"/>
          </a:xfrm>
          <a:prstGeom prst="ellipse">
            <a:avLst/>
          </a:prstGeom>
          <a:blipFill>
            <a:blip r:embed="rId5">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62109"/>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chor="t">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Déplacements fréquents et possibles sur l'ensemble du territoire avec véhicule de service</a:t>
              </a:r>
            </a:p>
            <a:p>
              <a:pPr marL="171450" lvl="1" indent="-171450" defTabSz="1066800">
                <a:lnSpc>
                  <a:spcPct val="90000"/>
                </a:lnSpc>
                <a:spcBef>
                  <a:spcPct val="0"/>
                </a:spcBef>
                <a:buFont typeface="Arial" panose="020B0604020202020204" pitchFamily="34" charset="0"/>
                <a:buChar char="•"/>
                <a:defRPr/>
              </a:pPr>
              <a:endParaRPr lang="fr-FR" sz="900" kern="0">
                <a:solidFill>
                  <a:srgbClr val="000000">
                    <a:hueOff val="0"/>
                    <a:satOff val="0"/>
                    <a:lumOff val="0"/>
                    <a:alphaOff val="0"/>
                  </a:srgbClr>
                </a:solidFill>
                <a:latin typeface="Montserrat"/>
              </a:endParaRPr>
            </a:p>
            <a:p>
              <a:pPr marL="171450" lvl="1" indent="-171450" defTabSz="1066800">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a:rPr>
                <a:t>Interlocuteurs multiples</a:t>
              </a: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algn="ctr" defTabSz="1066800" fontAlgn="base">
                <a:lnSpc>
                  <a:spcPct val="90000"/>
                </a:lnSpc>
                <a:spcBef>
                  <a:spcPct val="0"/>
                </a:spcBef>
                <a:defRPr/>
              </a:pPr>
              <a:endParaRPr lang="fr-FR" sz="800" kern="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4647" y="7322400"/>
            <a:ext cx="432000" cy="432000"/>
          </a:xfrm>
          <a:prstGeom prst="rect">
            <a:avLst/>
          </a:prstGeom>
        </p:spPr>
      </p:pic>
      <p:pic>
        <p:nvPicPr>
          <p:cNvPr id="8" name="Image 7"/>
          <p:cNvPicPr>
            <a:picLocks noChangeAspect="1"/>
          </p:cNvPicPr>
          <p:nvPr/>
        </p:nvPicPr>
        <p:blipFill rotWithShape="1">
          <a:blip r:embed="rId7"/>
          <a:srcRect b="7659"/>
          <a:stretch/>
        </p:blipFill>
        <p:spPr>
          <a:xfrm>
            <a:off x="3474024" y="5012435"/>
            <a:ext cx="586671" cy="73495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0" name="Rectangle avec flèche vers le haut 49">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76839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3752088"/>
            <a:ext cx="5915025" cy="347472"/>
          </a:xfrm>
        </p:spPr>
        <p:txBody>
          <a:bodyPr>
            <a:normAutofit fontScale="90000"/>
          </a:bodyPr>
          <a:lstStyle/>
          <a:p>
            <a:pPr lvl="0" algn="ctr">
              <a:spcBef>
                <a:spcPts val="1200"/>
              </a:spcBef>
              <a:spcAft>
                <a:spcPts val="300"/>
              </a:spcAft>
            </a:pPr>
            <a:r>
              <a:rPr lang="fr-FR" sz="2400" b="1" kern="1600">
                <a:solidFill>
                  <a:srgbClr val="FECC00"/>
                </a:solidFill>
                <a:latin typeface="Montserrat" panose="00000500000000000000" pitchFamily="2" charset="0"/>
                <a:ea typeface="Times New Roman" panose="02020603050405020304" pitchFamily="18" charset="0"/>
                <a:cs typeface="Arial" panose="020B0604020202020204" pitchFamily="34" charset="0"/>
              </a:rPr>
              <a:t>RELATION COMMERCIALE ET GESTION CLIENTS</a:t>
            </a:r>
          </a:p>
        </p:txBody>
      </p:sp>
      <p:sp>
        <p:nvSpPr>
          <p:cNvPr id="4"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6" name="Rectangle avec flèche vers le haut 5">
            <a:hlinkClick r:id="rId2"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375371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Bassin d'emplois Centre Val de Loire</a:t>
            </a:r>
            <a:endParaRPr lang="fr-FR"/>
          </a:p>
        </p:txBody>
      </p:sp>
      <p:sp>
        <p:nvSpPr>
          <p:cNvPr id="6" name="TextBox 23">
            <a:extLst>
              <a:ext uri="{FF2B5EF4-FFF2-40B4-BE49-F238E27FC236}">
                <a16:creationId xmlns:a16="http://schemas.microsoft.com/office/drawing/2014/main" id="{1015C0C9-D834-426B-A9EC-FEF4DF139E8D}"/>
              </a:ext>
            </a:extLst>
          </p:cNvPr>
          <p:cNvSpPr txBox="1"/>
          <p:nvPr/>
        </p:nvSpPr>
        <p:spPr>
          <a:xfrm>
            <a:off x="562599" y="1665584"/>
            <a:ext cx="5457553" cy="35394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457189"/>
            <a:r>
              <a:rPr lang="fr-FR" sz="1050" b="1">
                <a:solidFill>
                  <a:srgbClr val="00738C"/>
                </a:solidFill>
                <a:latin typeface="Montserrat"/>
                <a:ea typeface="+mn-lt"/>
                <a:cs typeface="Calibri"/>
              </a:rPr>
              <a:t>La Poste Maison-mère : 6 793 </a:t>
            </a:r>
            <a:r>
              <a:rPr lang="fr-FR" sz="1050">
                <a:solidFill>
                  <a:srgbClr val="00738C"/>
                </a:solidFill>
                <a:latin typeface="Montserrat"/>
                <a:ea typeface="+mn-lt"/>
                <a:cs typeface="Calibri"/>
              </a:rPr>
              <a:t>collaborateurs </a:t>
            </a:r>
            <a:r>
              <a:rPr lang="fr-FR" sz="800">
                <a:solidFill>
                  <a:srgbClr val="00738C"/>
                </a:solidFill>
                <a:latin typeface="Montserrat"/>
                <a:ea typeface="+mn-lt"/>
                <a:cs typeface="Calibri"/>
              </a:rPr>
              <a:t>(personnes physiques, force de travail permanente et hors dispositif de fin de carrière)</a:t>
            </a:r>
            <a:endParaRPr lang="en-US" sz="800">
              <a:solidFill>
                <a:srgbClr val="00738C"/>
              </a:solidFill>
              <a:latin typeface="Montserrat"/>
              <a:cs typeface="Calibri"/>
            </a:endParaRPr>
          </a:p>
        </p:txBody>
      </p:sp>
      <p:grpSp>
        <p:nvGrpSpPr>
          <p:cNvPr id="7" name="Groupe 6"/>
          <p:cNvGrpSpPr>
            <a:grpSpLocks noChangeAspect="1"/>
          </p:cNvGrpSpPr>
          <p:nvPr/>
        </p:nvGrpSpPr>
        <p:grpSpPr>
          <a:xfrm>
            <a:off x="1792640" y="2708721"/>
            <a:ext cx="3205245" cy="3923518"/>
            <a:chOff x="333691" y="409623"/>
            <a:chExt cx="4931146" cy="6036181"/>
          </a:xfrm>
          <a:effectLst>
            <a:outerShdw blurRad="50800" dist="38100" dir="2700000" algn="tl" rotWithShape="0">
              <a:prstClr val="black">
                <a:alpha val="40000"/>
              </a:prstClr>
            </a:outerShdw>
          </a:effectLst>
        </p:grpSpPr>
        <p:sp>
          <p:nvSpPr>
            <p:cNvPr id="8" name="bk object 16"/>
            <p:cNvSpPr>
              <a:spLocks noChangeAspect="1"/>
            </p:cNvSpPr>
            <p:nvPr/>
          </p:nvSpPr>
          <p:spPr>
            <a:xfrm>
              <a:off x="333691" y="409623"/>
              <a:ext cx="4931146" cy="6036181"/>
            </a:xfrm>
            <a:custGeom>
              <a:avLst/>
              <a:gdLst>
                <a:gd name="connsiteX0" fmla="*/ 5540243 w 5766701"/>
                <a:gd name="connsiteY0" fmla="*/ 4949494 h 6656564"/>
                <a:gd name="connsiteX1" fmla="*/ 1036142 w 5766701"/>
                <a:gd name="connsiteY1" fmla="*/ 4949494 h 6656564"/>
                <a:gd name="connsiteX2" fmla="*/ 1524482 w 5766701"/>
                <a:gd name="connsiteY2" fmla="*/ 5637415 h 6656564"/>
                <a:gd name="connsiteX3" fmla="*/ 1477772 w 5766701"/>
                <a:gd name="connsiteY3" fmla="*/ 5824258 h 6656564"/>
                <a:gd name="connsiteX4" fmla="*/ 1944877 w 5766701"/>
                <a:gd name="connsiteY4" fmla="*/ 6614096 h 6656564"/>
                <a:gd name="connsiteX5" fmla="*/ 2726232 w 5766701"/>
                <a:gd name="connsiteY5" fmla="*/ 6656565 h 6656564"/>
                <a:gd name="connsiteX6" fmla="*/ 2930067 w 5766701"/>
                <a:gd name="connsiteY6" fmla="*/ 6563144 h 6656564"/>
                <a:gd name="connsiteX7" fmla="*/ 3363201 w 5766701"/>
                <a:gd name="connsiteY7" fmla="*/ 6546151 h 6656564"/>
                <a:gd name="connsiteX8" fmla="*/ 3954434 w 5766701"/>
                <a:gd name="connsiteY8" fmla="*/ 6546151 h 6656564"/>
                <a:gd name="connsiteX9" fmla="*/ 4085094 w 5766701"/>
                <a:gd name="connsiteY9" fmla="*/ 6376289 h 6656564"/>
                <a:gd name="connsiteX10" fmla="*/ 4645634 w 5766701"/>
                <a:gd name="connsiteY10" fmla="*/ 6350812 h 6656564"/>
                <a:gd name="connsiteX11" fmla="*/ 4645634 w 5766701"/>
                <a:gd name="connsiteY11" fmla="*/ 5951651 h 6656564"/>
                <a:gd name="connsiteX12" fmla="*/ 5299583 w 5766701"/>
                <a:gd name="connsiteY12" fmla="*/ 5662891 h 6656564"/>
                <a:gd name="connsiteX13" fmla="*/ 5509754 w 5766701"/>
                <a:gd name="connsiteY13" fmla="*/ 5662891 h 6656564"/>
                <a:gd name="connsiteX14" fmla="*/ 5605335 w 5766701"/>
                <a:gd name="connsiteY14" fmla="*/ 5170297 h 6656564"/>
                <a:gd name="connsiteX15" fmla="*/ 5540243 w 5766701"/>
                <a:gd name="connsiteY15" fmla="*/ 4949494 h 6656564"/>
                <a:gd name="connsiteX0" fmla="*/ 3954434 w 5766701"/>
                <a:gd name="connsiteY0" fmla="*/ 6546151 h 6656564"/>
                <a:gd name="connsiteX1" fmla="*/ 3363201 w 5766701"/>
                <a:gd name="connsiteY1" fmla="*/ 6546151 h 6656564"/>
                <a:gd name="connsiteX2" fmla="*/ 3915232 w 5766701"/>
                <a:gd name="connsiteY2" fmla="*/ 6597116 h 6656564"/>
                <a:gd name="connsiteX3" fmla="*/ 3954434 w 5766701"/>
                <a:gd name="connsiteY3" fmla="*/ 6546151 h 6656564"/>
                <a:gd name="connsiteX0" fmla="*/ 5494921 w 5766701"/>
                <a:gd name="connsiteY0" fmla="*/ 5739333 h 6656564"/>
                <a:gd name="connsiteX1" fmla="*/ 5299583 w 5766701"/>
                <a:gd name="connsiteY1" fmla="*/ 5662891 h 6656564"/>
                <a:gd name="connsiteX2" fmla="*/ 5494921 w 5766701"/>
                <a:gd name="connsiteY2" fmla="*/ 5739333 h 6656564"/>
                <a:gd name="connsiteX0" fmla="*/ 3048965 w 5766701"/>
                <a:gd name="connsiteY0" fmla="*/ 0 h 6656564"/>
                <a:gd name="connsiteX1" fmla="*/ 2913075 w 5766701"/>
                <a:gd name="connsiteY1" fmla="*/ 0 h 6656564"/>
                <a:gd name="connsiteX2" fmla="*/ 2828150 w 5766701"/>
                <a:gd name="connsiteY2" fmla="*/ 286715 h 6656564"/>
                <a:gd name="connsiteX3" fmla="*/ 2666784 w 5766701"/>
                <a:gd name="connsiteY3" fmla="*/ 412711 h 6656564"/>
                <a:gd name="connsiteX4" fmla="*/ 2063788 w 5766701"/>
                <a:gd name="connsiteY4" fmla="*/ 412711 h 6656564"/>
                <a:gd name="connsiteX5" fmla="*/ 1741055 w 5766701"/>
                <a:gd name="connsiteY5" fmla="*/ 516191 h 6656564"/>
                <a:gd name="connsiteX6" fmla="*/ 1698586 w 5766701"/>
                <a:gd name="connsiteY6" fmla="*/ 753986 h 6656564"/>
                <a:gd name="connsiteX7" fmla="*/ 1936394 w 5766701"/>
                <a:gd name="connsiteY7" fmla="*/ 996251 h 6656564"/>
                <a:gd name="connsiteX8" fmla="*/ 1953374 w 5766701"/>
                <a:gd name="connsiteY8" fmla="*/ 1216799 h 6656564"/>
                <a:gd name="connsiteX9" fmla="*/ 1825980 w 5766701"/>
                <a:gd name="connsiteY9" fmla="*/ 1354721 h 6656564"/>
                <a:gd name="connsiteX10" fmla="*/ 1698586 w 5766701"/>
                <a:gd name="connsiteY10" fmla="*/ 1354721 h 6656564"/>
                <a:gd name="connsiteX11" fmla="*/ 1579689 w 5766701"/>
                <a:gd name="connsiteY11" fmla="*/ 1479867 h 6656564"/>
                <a:gd name="connsiteX12" fmla="*/ 1800504 w 5766701"/>
                <a:gd name="connsiteY12" fmla="*/ 1943874 h 6656564"/>
                <a:gd name="connsiteX13" fmla="*/ 1681594 w 5766701"/>
                <a:gd name="connsiteY13" fmla="*/ 1943874 h 6656564"/>
                <a:gd name="connsiteX14" fmla="*/ 1613661 w 5766701"/>
                <a:gd name="connsiteY14" fmla="*/ 2223262 h 6656564"/>
                <a:gd name="connsiteX15" fmla="*/ 1673110 w 5766701"/>
                <a:gd name="connsiteY15" fmla="*/ 2223262 h 6656564"/>
                <a:gd name="connsiteX16" fmla="*/ 1520240 w 5766701"/>
                <a:gd name="connsiteY16" fmla="*/ 2605443 h 6656564"/>
                <a:gd name="connsiteX17" fmla="*/ 1138059 w 5766701"/>
                <a:gd name="connsiteY17" fmla="*/ 2996120 h 6656564"/>
                <a:gd name="connsiteX18" fmla="*/ 704913 w 5766701"/>
                <a:gd name="connsiteY18" fmla="*/ 3266224 h 6656564"/>
                <a:gd name="connsiteX19" fmla="*/ 450126 w 5766701"/>
                <a:gd name="connsiteY19" fmla="*/ 3266224 h 6656564"/>
                <a:gd name="connsiteX20" fmla="*/ 84937 w 5766701"/>
                <a:gd name="connsiteY20" fmla="*/ 4018635 h 6656564"/>
                <a:gd name="connsiteX21" fmla="*/ 0 w 5766701"/>
                <a:gd name="connsiteY21" fmla="*/ 4421276 h 6656564"/>
                <a:gd name="connsiteX22" fmla="*/ 254787 w 5766701"/>
                <a:gd name="connsiteY22" fmla="*/ 4708779 h 6656564"/>
                <a:gd name="connsiteX23" fmla="*/ 475614 w 5766701"/>
                <a:gd name="connsiteY23" fmla="*/ 4754156 h 6656564"/>
                <a:gd name="connsiteX24" fmla="*/ 509574 w 5766701"/>
                <a:gd name="connsiteY24" fmla="*/ 5000434 h 6656564"/>
                <a:gd name="connsiteX25" fmla="*/ 1036142 w 5766701"/>
                <a:gd name="connsiteY25" fmla="*/ 4949494 h 6656564"/>
                <a:gd name="connsiteX26" fmla="*/ 5540243 w 5766701"/>
                <a:gd name="connsiteY26" fmla="*/ 4949494 h 6656564"/>
                <a:gd name="connsiteX27" fmla="*/ 5350548 w 5766701"/>
                <a:gd name="connsiteY27" fmla="*/ 4306023 h 6656564"/>
                <a:gd name="connsiteX28" fmla="*/ 5409996 w 5766701"/>
                <a:gd name="connsiteY28" fmla="*/ 4087964 h 6656564"/>
                <a:gd name="connsiteX29" fmla="*/ 5308079 w 5766701"/>
                <a:gd name="connsiteY29" fmla="*/ 3753916 h 6656564"/>
                <a:gd name="connsiteX30" fmla="*/ 5426989 w 5766701"/>
                <a:gd name="connsiteY30" fmla="*/ 3677221 h 6656564"/>
                <a:gd name="connsiteX31" fmla="*/ 5401500 w 5766701"/>
                <a:gd name="connsiteY31" fmla="*/ 3391115 h 6656564"/>
                <a:gd name="connsiteX32" fmla="*/ 5189181 w 5766701"/>
                <a:gd name="connsiteY32" fmla="*/ 3328276 h 6656564"/>
                <a:gd name="connsiteX33" fmla="*/ 5197678 w 5766701"/>
                <a:gd name="connsiteY33" fmla="*/ 3162363 h 6656564"/>
                <a:gd name="connsiteX34" fmla="*/ 5528894 w 5766701"/>
                <a:gd name="connsiteY34" fmla="*/ 3098660 h 6656564"/>
                <a:gd name="connsiteX35" fmla="*/ 5766701 w 5766701"/>
                <a:gd name="connsiteY35" fmla="*/ 2656395 h 6656564"/>
                <a:gd name="connsiteX36" fmla="*/ 5511914 w 5766701"/>
                <a:gd name="connsiteY36" fmla="*/ 2114410 h 6656564"/>
                <a:gd name="connsiteX37" fmla="*/ 4645634 w 5766701"/>
                <a:gd name="connsiteY37" fmla="*/ 2114410 h 6656564"/>
                <a:gd name="connsiteX38" fmla="*/ 4764532 w 5766701"/>
                <a:gd name="connsiteY38" fmla="*/ 1943874 h 6656564"/>
                <a:gd name="connsiteX39" fmla="*/ 4475839 w 5766701"/>
                <a:gd name="connsiteY39" fmla="*/ 1692186 h 6656564"/>
                <a:gd name="connsiteX40" fmla="*/ 3796347 w 5766701"/>
                <a:gd name="connsiteY40" fmla="*/ 1692186 h 6656564"/>
                <a:gd name="connsiteX41" fmla="*/ 3694429 w 5766701"/>
                <a:gd name="connsiteY41" fmla="*/ 1286598 h 6656564"/>
                <a:gd name="connsiteX42" fmla="*/ 3329228 w 5766701"/>
                <a:gd name="connsiteY42" fmla="*/ 1130617 h 6656564"/>
                <a:gd name="connsiteX43" fmla="*/ 3286772 w 5766701"/>
                <a:gd name="connsiteY43" fmla="*/ 855903 h 6656564"/>
                <a:gd name="connsiteX44" fmla="*/ 3082937 w 5766701"/>
                <a:gd name="connsiteY44" fmla="*/ 568490 h 6656564"/>
                <a:gd name="connsiteX45" fmla="*/ 3116910 w 5766701"/>
                <a:gd name="connsiteY45" fmla="*/ 223304 h 6656564"/>
                <a:gd name="connsiteX46" fmla="*/ 3048965 w 5766701"/>
                <a:gd name="connsiteY46" fmla="*/ 0 h 6656564"/>
                <a:gd name="connsiteX0" fmla="*/ 4119067 w 5766701"/>
                <a:gd name="connsiteY0" fmla="*/ 1620266 h 6656564"/>
                <a:gd name="connsiteX1" fmla="*/ 3796347 w 5766701"/>
                <a:gd name="connsiteY1" fmla="*/ 1692186 h 6656564"/>
                <a:gd name="connsiteX2" fmla="*/ 4246473 w 5766701"/>
                <a:gd name="connsiteY2" fmla="*/ 1692186 h 6656564"/>
                <a:gd name="connsiteX3" fmla="*/ 4119067 w 5766701"/>
                <a:gd name="connsiteY3" fmla="*/ 1620266 h 6656564"/>
                <a:gd name="connsiteX0" fmla="*/ 4373854 w 5766701"/>
                <a:gd name="connsiteY0" fmla="*/ 1603273 h 6656564"/>
                <a:gd name="connsiteX1" fmla="*/ 4246473 w 5766701"/>
                <a:gd name="connsiteY1" fmla="*/ 1692186 h 6656564"/>
                <a:gd name="connsiteX2" fmla="*/ 4475839 w 5766701"/>
                <a:gd name="connsiteY2" fmla="*/ 1692186 h 6656564"/>
                <a:gd name="connsiteX3" fmla="*/ 4373854 w 5766701"/>
                <a:gd name="connsiteY3" fmla="*/ 1603273 h 6656564"/>
                <a:gd name="connsiteX0" fmla="*/ 5540243 w 5766701"/>
                <a:gd name="connsiteY0" fmla="*/ 4949494 h 6656566"/>
                <a:gd name="connsiteX1" fmla="*/ 1036142 w 5766701"/>
                <a:gd name="connsiteY1" fmla="*/ 4949494 h 6656566"/>
                <a:gd name="connsiteX2" fmla="*/ 1524482 w 5766701"/>
                <a:gd name="connsiteY2" fmla="*/ 5637415 h 6656566"/>
                <a:gd name="connsiteX3" fmla="*/ 1477772 w 5766701"/>
                <a:gd name="connsiteY3" fmla="*/ 5824258 h 6656566"/>
                <a:gd name="connsiteX4" fmla="*/ 1944877 w 5766701"/>
                <a:gd name="connsiteY4" fmla="*/ 6614096 h 6656566"/>
                <a:gd name="connsiteX5" fmla="*/ 2726232 w 5766701"/>
                <a:gd name="connsiteY5" fmla="*/ 6656565 h 6656566"/>
                <a:gd name="connsiteX6" fmla="*/ 2930067 w 5766701"/>
                <a:gd name="connsiteY6" fmla="*/ 6563144 h 6656566"/>
                <a:gd name="connsiteX7" fmla="*/ 3363201 w 5766701"/>
                <a:gd name="connsiteY7" fmla="*/ 6546151 h 6656566"/>
                <a:gd name="connsiteX8" fmla="*/ 3954434 w 5766701"/>
                <a:gd name="connsiteY8" fmla="*/ 6546151 h 6656566"/>
                <a:gd name="connsiteX9" fmla="*/ 4085094 w 5766701"/>
                <a:gd name="connsiteY9" fmla="*/ 6376289 h 6656566"/>
                <a:gd name="connsiteX10" fmla="*/ 4645634 w 5766701"/>
                <a:gd name="connsiteY10" fmla="*/ 6350812 h 6656566"/>
                <a:gd name="connsiteX11" fmla="*/ 4645634 w 5766701"/>
                <a:gd name="connsiteY11" fmla="*/ 5951651 h 6656566"/>
                <a:gd name="connsiteX12" fmla="*/ 5299583 w 5766701"/>
                <a:gd name="connsiteY12" fmla="*/ 5662891 h 6656566"/>
                <a:gd name="connsiteX13" fmla="*/ 5518324 w 5766701"/>
                <a:gd name="connsiteY13" fmla="*/ 5735612 h 6656566"/>
                <a:gd name="connsiteX14" fmla="*/ 5605335 w 5766701"/>
                <a:gd name="connsiteY14" fmla="*/ 5170297 h 6656566"/>
                <a:gd name="connsiteX15" fmla="*/ 5540243 w 5766701"/>
                <a:gd name="connsiteY15" fmla="*/ 4949494 h 6656566"/>
                <a:gd name="connsiteX0" fmla="*/ 3954434 w 5766701"/>
                <a:gd name="connsiteY0" fmla="*/ 6546151 h 6656566"/>
                <a:gd name="connsiteX1" fmla="*/ 3363201 w 5766701"/>
                <a:gd name="connsiteY1" fmla="*/ 6546151 h 6656566"/>
                <a:gd name="connsiteX2" fmla="*/ 3915232 w 5766701"/>
                <a:gd name="connsiteY2" fmla="*/ 6597116 h 6656566"/>
                <a:gd name="connsiteX3" fmla="*/ 3954434 w 5766701"/>
                <a:gd name="connsiteY3" fmla="*/ 6546151 h 6656566"/>
                <a:gd name="connsiteX0" fmla="*/ 5494921 w 5766701"/>
                <a:gd name="connsiteY0" fmla="*/ 5739333 h 6656566"/>
                <a:gd name="connsiteX1" fmla="*/ 5299583 w 5766701"/>
                <a:gd name="connsiteY1" fmla="*/ 5662891 h 6656566"/>
                <a:gd name="connsiteX2" fmla="*/ 5494921 w 5766701"/>
                <a:gd name="connsiteY2" fmla="*/ 5739333 h 6656566"/>
                <a:gd name="connsiteX0" fmla="*/ 3048965 w 5766701"/>
                <a:gd name="connsiteY0" fmla="*/ 0 h 6656566"/>
                <a:gd name="connsiteX1" fmla="*/ 2913075 w 5766701"/>
                <a:gd name="connsiteY1" fmla="*/ 0 h 6656566"/>
                <a:gd name="connsiteX2" fmla="*/ 2828150 w 5766701"/>
                <a:gd name="connsiteY2" fmla="*/ 286715 h 6656566"/>
                <a:gd name="connsiteX3" fmla="*/ 2666784 w 5766701"/>
                <a:gd name="connsiteY3" fmla="*/ 412711 h 6656566"/>
                <a:gd name="connsiteX4" fmla="*/ 2063788 w 5766701"/>
                <a:gd name="connsiteY4" fmla="*/ 412711 h 6656566"/>
                <a:gd name="connsiteX5" fmla="*/ 1741055 w 5766701"/>
                <a:gd name="connsiteY5" fmla="*/ 516191 h 6656566"/>
                <a:gd name="connsiteX6" fmla="*/ 1698586 w 5766701"/>
                <a:gd name="connsiteY6" fmla="*/ 753986 h 6656566"/>
                <a:gd name="connsiteX7" fmla="*/ 1936394 w 5766701"/>
                <a:gd name="connsiteY7" fmla="*/ 996251 h 6656566"/>
                <a:gd name="connsiteX8" fmla="*/ 1953374 w 5766701"/>
                <a:gd name="connsiteY8" fmla="*/ 1216799 h 6656566"/>
                <a:gd name="connsiteX9" fmla="*/ 1825980 w 5766701"/>
                <a:gd name="connsiteY9" fmla="*/ 1354721 h 6656566"/>
                <a:gd name="connsiteX10" fmla="*/ 1698586 w 5766701"/>
                <a:gd name="connsiteY10" fmla="*/ 1354721 h 6656566"/>
                <a:gd name="connsiteX11" fmla="*/ 1579689 w 5766701"/>
                <a:gd name="connsiteY11" fmla="*/ 1479867 h 6656566"/>
                <a:gd name="connsiteX12" fmla="*/ 1800504 w 5766701"/>
                <a:gd name="connsiteY12" fmla="*/ 1943874 h 6656566"/>
                <a:gd name="connsiteX13" fmla="*/ 1681594 w 5766701"/>
                <a:gd name="connsiteY13" fmla="*/ 1943874 h 6656566"/>
                <a:gd name="connsiteX14" fmla="*/ 1613661 w 5766701"/>
                <a:gd name="connsiteY14" fmla="*/ 2223262 h 6656566"/>
                <a:gd name="connsiteX15" fmla="*/ 1673110 w 5766701"/>
                <a:gd name="connsiteY15" fmla="*/ 2223262 h 6656566"/>
                <a:gd name="connsiteX16" fmla="*/ 1520240 w 5766701"/>
                <a:gd name="connsiteY16" fmla="*/ 2605443 h 6656566"/>
                <a:gd name="connsiteX17" fmla="*/ 1138059 w 5766701"/>
                <a:gd name="connsiteY17" fmla="*/ 2996120 h 6656566"/>
                <a:gd name="connsiteX18" fmla="*/ 704913 w 5766701"/>
                <a:gd name="connsiteY18" fmla="*/ 3266224 h 6656566"/>
                <a:gd name="connsiteX19" fmla="*/ 450126 w 5766701"/>
                <a:gd name="connsiteY19" fmla="*/ 3266224 h 6656566"/>
                <a:gd name="connsiteX20" fmla="*/ 84937 w 5766701"/>
                <a:gd name="connsiteY20" fmla="*/ 4018635 h 6656566"/>
                <a:gd name="connsiteX21" fmla="*/ 0 w 5766701"/>
                <a:gd name="connsiteY21" fmla="*/ 4421276 h 6656566"/>
                <a:gd name="connsiteX22" fmla="*/ 254787 w 5766701"/>
                <a:gd name="connsiteY22" fmla="*/ 4708779 h 6656566"/>
                <a:gd name="connsiteX23" fmla="*/ 475614 w 5766701"/>
                <a:gd name="connsiteY23" fmla="*/ 4754156 h 6656566"/>
                <a:gd name="connsiteX24" fmla="*/ 509574 w 5766701"/>
                <a:gd name="connsiteY24" fmla="*/ 5000434 h 6656566"/>
                <a:gd name="connsiteX25" fmla="*/ 1036142 w 5766701"/>
                <a:gd name="connsiteY25" fmla="*/ 4949494 h 6656566"/>
                <a:gd name="connsiteX26" fmla="*/ 5540243 w 5766701"/>
                <a:gd name="connsiteY26" fmla="*/ 4949494 h 6656566"/>
                <a:gd name="connsiteX27" fmla="*/ 5350548 w 5766701"/>
                <a:gd name="connsiteY27" fmla="*/ 4306023 h 6656566"/>
                <a:gd name="connsiteX28" fmla="*/ 5409996 w 5766701"/>
                <a:gd name="connsiteY28" fmla="*/ 4087964 h 6656566"/>
                <a:gd name="connsiteX29" fmla="*/ 5308079 w 5766701"/>
                <a:gd name="connsiteY29" fmla="*/ 3753916 h 6656566"/>
                <a:gd name="connsiteX30" fmla="*/ 5426989 w 5766701"/>
                <a:gd name="connsiteY30" fmla="*/ 3677221 h 6656566"/>
                <a:gd name="connsiteX31" fmla="*/ 5401500 w 5766701"/>
                <a:gd name="connsiteY31" fmla="*/ 3391115 h 6656566"/>
                <a:gd name="connsiteX32" fmla="*/ 5189181 w 5766701"/>
                <a:gd name="connsiteY32" fmla="*/ 3328276 h 6656566"/>
                <a:gd name="connsiteX33" fmla="*/ 5197678 w 5766701"/>
                <a:gd name="connsiteY33" fmla="*/ 3162363 h 6656566"/>
                <a:gd name="connsiteX34" fmla="*/ 5528894 w 5766701"/>
                <a:gd name="connsiteY34" fmla="*/ 3098660 h 6656566"/>
                <a:gd name="connsiteX35" fmla="*/ 5766701 w 5766701"/>
                <a:gd name="connsiteY35" fmla="*/ 2656395 h 6656566"/>
                <a:gd name="connsiteX36" fmla="*/ 5511914 w 5766701"/>
                <a:gd name="connsiteY36" fmla="*/ 2114410 h 6656566"/>
                <a:gd name="connsiteX37" fmla="*/ 4645634 w 5766701"/>
                <a:gd name="connsiteY37" fmla="*/ 2114410 h 6656566"/>
                <a:gd name="connsiteX38" fmla="*/ 4764532 w 5766701"/>
                <a:gd name="connsiteY38" fmla="*/ 1943874 h 6656566"/>
                <a:gd name="connsiteX39" fmla="*/ 4475839 w 5766701"/>
                <a:gd name="connsiteY39" fmla="*/ 1692186 h 6656566"/>
                <a:gd name="connsiteX40" fmla="*/ 3796347 w 5766701"/>
                <a:gd name="connsiteY40" fmla="*/ 1692186 h 6656566"/>
                <a:gd name="connsiteX41" fmla="*/ 3694429 w 5766701"/>
                <a:gd name="connsiteY41" fmla="*/ 1286598 h 6656566"/>
                <a:gd name="connsiteX42" fmla="*/ 3329228 w 5766701"/>
                <a:gd name="connsiteY42" fmla="*/ 1130617 h 6656566"/>
                <a:gd name="connsiteX43" fmla="*/ 3286772 w 5766701"/>
                <a:gd name="connsiteY43" fmla="*/ 855903 h 6656566"/>
                <a:gd name="connsiteX44" fmla="*/ 3082937 w 5766701"/>
                <a:gd name="connsiteY44" fmla="*/ 568490 h 6656566"/>
                <a:gd name="connsiteX45" fmla="*/ 3116910 w 5766701"/>
                <a:gd name="connsiteY45" fmla="*/ 223304 h 6656566"/>
                <a:gd name="connsiteX46" fmla="*/ 3048965 w 5766701"/>
                <a:gd name="connsiteY46" fmla="*/ 0 h 6656566"/>
                <a:gd name="connsiteX0" fmla="*/ 4119067 w 5766701"/>
                <a:gd name="connsiteY0" fmla="*/ 1620266 h 6656566"/>
                <a:gd name="connsiteX1" fmla="*/ 3796347 w 5766701"/>
                <a:gd name="connsiteY1" fmla="*/ 1692186 h 6656566"/>
                <a:gd name="connsiteX2" fmla="*/ 4246473 w 5766701"/>
                <a:gd name="connsiteY2" fmla="*/ 1692186 h 6656566"/>
                <a:gd name="connsiteX3" fmla="*/ 4119067 w 5766701"/>
                <a:gd name="connsiteY3" fmla="*/ 1620266 h 6656566"/>
                <a:gd name="connsiteX0" fmla="*/ 4373854 w 5766701"/>
                <a:gd name="connsiteY0" fmla="*/ 1603273 h 6656566"/>
                <a:gd name="connsiteX1" fmla="*/ 4246473 w 5766701"/>
                <a:gd name="connsiteY1" fmla="*/ 1692186 h 6656566"/>
                <a:gd name="connsiteX2" fmla="*/ 4475839 w 5766701"/>
                <a:gd name="connsiteY2" fmla="*/ 1692186 h 6656566"/>
                <a:gd name="connsiteX3" fmla="*/ 4373854 w 5766701"/>
                <a:gd name="connsiteY3" fmla="*/ 1603273 h 6656566"/>
              </a:gdLst>
              <a:ahLst/>
              <a:cxnLst>
                <a:cxn ang="0">
                  <a:pos x="connsiteX0" y="connsiteY0"/>
                </a:cxn>
                <a:cxn ang="0">
                  <a:pos x="connsiteX1" y="connsiteY1"/>
                </a:cxn>
                <a:cxn ang="0">
                  <a:pos x="connsiteX2" y="connsiteY2"/>
                </a:cxn>
                <a:cxn ang="0">
                  <a:pos x="connsiteX3" y="connsiteY3"/>
                </a:cxn>
              </a:cxnLst>
              <a:rect l="l" t="t" r="r" b="b"/>
              <a:pathLst>
                <a:path w="5766701" h="6656566">
                  <a:moveTo>
                    <a:pt x="5540243" y="4949494"/>
                  </a:moveTo>
                  <a:lnTo>
                    <a:pt x="1036142" y="4949494"/>
                  </a:lnTo>
                  <a:lnTo>
                    <a:pt x="1524482" y="5637415"/>
                  </a:lnTo>
                  <a:lnTo>
                    <a:pt x="1477772" y="5824258"/>
                  </a:lnTo>
                  <a:lnTo>
                    <a:pt x="1944877" y="6614096"/>
                  </a:lnTo>
                  <a:lnTo>
                    <a:pt x="2726232" y="6656565"/>
                  </a:lnTo>
                  <a:lnTo>
                    <a:pt x="2930067" y="6563144"/>
                  </a:lnTo>
                  <a:lnTo>
                    <a:pt x="3363201" y="6546151"/>
                  </a:lnTo>
                  <a:lnTo>
                    <a:pt x="3954434" y="6546151"/>
                  </a:lnTo>
                  <a:lnTo>
                    <a:pt x="4085094" y="6376289"/>
                  </a:lnTo>
                  <a:lnTo>
                    <a:pt x="4645634" y="6350812"/>
                  </a:lnTo>
                  <a:lnTo>
                    <a:pt x="4645634" y="5951651"/>
                  </a:lnTo>
                  <a:lnTo>
                    <a:pt x="5299583" y="5662891"/>
                  </a:lnTo>
                  <a:lnTo>
                    <a:pt x="5518324" y="5735612"/>
                  </a:lnTo>
                  <a:lnTo>
                    <a:pt x="5605335" y="5170297"/>
                  </a:lnTo>
                  <a:lnTo>
                    <a:pt x="5540243" y="4949494"/>
                  </a:lnTo>
                  <a:close/>
                </a:path>
                <a:path w="5766701" h="6656566">
                  <a:moveTo>
                    <a:pt x="3954434" y="6546151"/>
                  </a:moveTo>
                  <a:lnTo>
                    <a:pt x="3363201" y="6546151"/>
                  </a:lnTo>
                  <a:lnTo>
                    <a:pt x="3915232" y="6597116"/>
                  </a:lnTo>
                  <a:lnTo>
                    <a:pt x="3954434" y="6546151"/>
                  </a:lnTo>
                  <a:close/>
                </a:path>
                <a:path w="5766701" h="6656566">
                  <a:moveTo>
                    <a:pt x="5494921" y="5739333"/>
                  </a:moveTo>
                  <a:lnTo>
                    <a:pt x="5299583" y="5662891"/>
                  </a:lnTo>
                  <a:lnTo>
                    <a:pt x="5494921" y="5739333"/>
                  </a:lnTo>
                  <a:close/>
                </a:path>
                <a:path w="5766701" h="6656566">
                  <a:moveTo>
                    <a:pt x="3048965" y="0"/>
                  </a:moveTo>
                  <a:lnTo>
                    <a:pt x="2913075" y="0"/>
                  </a:lnTo>
                  <a:lnTo>
                    <a:pt x="2828150" y="286715"/>
                  </a:lnTo>
                  <a:lnTo>
                    <a:pt x="2666784" y="412711"/>
                  </a:lnTo>
                  <a:lnTo>
                    <a:pt x="2063788" y="412711"/>
                  </a:lnTo>
                  <a:lnTo>
                    <a:pt x="1741055" y="516191"/>
                  </a:lnTo>
                  <a:lnTo>
                    <a:pt x="1698586" y="753986"/>
                  </a:lnTo>
                  <a:lnTo>
                    <a:pt x="1936394" y="996251"/>
                  </a:lnTo>
                  <a:lnTo>
                    <a:pt x="1953374" y="1216799"/>
                  </a:lnTo>
                  <a:lnTo>
                    <a:pt x="1825980" y="1354721"/>
                  </a:lnTo>
                  <a:lnTo>
                    <a:pt x="1698586" y="1354721"/>
                  </a:lnTo>
                  <a:lnTo>
                    <a:pt x="1579689" y="1479867"/>
                  </a:lnTo>
                  <a:lnTo>
                    <a:pt x="1800504" y="1943874"/>
                  </a:lnTo>
                  <a:lnTo>
                    <a:pt x="1681594" y="1943874"/>
                  </a:lnTo>
                  <a:lnTo>
                    <a:pt x="1613661" y="2223262"/>
                  </a:lnTo>
                  <a:lnTo>
                    <a:pt x="1673110" y="2223262"/>
                  </a:lnTo>
                  <a:lnTo>
                    <a:pt x="1520240" y="2605443"/>
                  </a:lnTo>
                  <a:lnTo>
                    <a:pt x="1138059" y="2996120"/>
                  </a:lnTo>
                  <a:lnTo>
                    <a:pt x="704913" y="3266224"/>
                  </a:lnTo>
                  <a:lnTo>
                    <a:pt x="450126" y="3266224"/>
                  </a:lnTo>
                  <a:lnTo>
                    <a:pt x="84937" y="4018635"/>
                  </a:lnTo>
                  <a:lnTo>
                    <a:pt x="0" y="4421276"/>
                  </a:lnTo>
                  <a:lnTo>
                    <a:pt x="254787" y="4708779"/>
                  </a:lnTo>
                  <a:lnTo>
                    <a:pt x="475614" y="4754156"/>
                  </a:lnTo>
                  <a:lnTo>
                    <a:pt x="509574" y="5000434"/>
                  </a:lnTo>
                  <a:lnTo>
                    <a:pt x="1036142" y="4949494"/>
                  </a:lnTo>
                  <a:lnTo>
                    <a:pt x="5540243" y="4949494"/>
                  </a:lnTo>
                  <a:lnTo>
                    <a:pt x="5350548" y="4306023"/>
                  </a:lnTo>
                  <a:lnTo>
                    <a:pt x="5409996" y="4087964"/>
                  </a:lnTo>
                  <a:lnTo>
                    <a:pt x="5308079" y="3753916"/>
                  </a:lnTo>
                  <a:lnTo>
                    <a:pt x="5426989" y="3677221"/>
                  </a:lnTo>
                  <a:lnTo>
                    <a:pt x="5401500" y="3391115"/>
                  </a:lnTo>
                  <a:lnTo>
                    <a:pt x="5189181" y="3328276"/>
                  </a:lnTo>
                  <a:lnTo>
                    <a:pt x="5197678" y="3162363"/>
                  </a:lnTo>
                  <a:lnTo>
                    <a:pt x="5528894" y="3098660"/>
                  </a:lnTo>
                  <a:lnTo>
                    <a:pt x="5766701" y="2656395"/>
                  </a:lnTo>
                  <a:lnTo>
                    <a:pt x="5511914" y="2114410"/>
                  </a:lnTo>
                  <a:lnTo>
                    <a:pt x="4645634" y="2114410"/>
                  </a:lnTo>
                  <a:lnTo>
                    <a:pt x="4764532" y="1943874"/>
                  </a:lnTo>
                  <a:lnTo>
                    <a:pt x="4475839" y="1692186"/>
                  </a:lnTo>
                  <a:lnTo>
                    <a:pt x="3796347" y="1692186"/>
                  </a:lnTo>
                  <a:lnTo>
                    <a:pt x="3694429" y="1286598"/>
                  </a:lnTo>
                  <a:lnTo>
                    <a:pt x="3329228" y="1130617"/>
                  </a:lnTo>
                  <a:lnTo>
                    <a:pt x="3286772" y="855903"/>
                  </a:lnTo>
                  <a:lnTo>
                    <a:pt x="3082937" y="568490"/>
                  </a:lnTo>
                  <a:lnTo>
                    <a:pt x="3116910" y="223304"/>
                  </a:lnTo>
                  <a:lnTo>
                    <a:pt x="3048965" y="0"/>
                  </a:lnTo>
                  <a:close/>
                </a:path>
                <a:path w="5766701" h="6656566">
                  <a:moveTo>
                    <a:pt x="4119067" y="1620266"/>
                  </a:moveTo>
                  <a:lnTo>
                    <a:pt x="3796347" y="1692186"/>
                  </a:lnTo>
                  <a:lnTo>
                    <a:pt x="4246473" y="1692186"/>
                  </a:lnTo>
                  <a:lnTo>
                    <a:pt x="4119067" y="1620266"/>
                  </a:lnTo>
                  <a:close/>
                </a:path>
                <a:path w="5766701" h="6656566">
                  <a:moveTo>
                    <a:pt x="4373854" y="1603273"/>
                  </a:moveTo>
                  <a:lnTo>
                    <a:pt x="4246473" y="1692186"/>
                  </a:lnTo>
                  <a:lnTo>
                    <a:pt x="4475839" y="1692186"/>
                  </a:lnTo>
                  <a:lnTo>
                    <a:pt x="4373854" y="1603273"/>
                  </a:lnTo>
                  <a:close/>
                </a:path>
              </a:pathLst>
            </a:custGeom>
            <a:solidFill>
              <a:srgbClr val="A7A9AC"/>
            </a:solidFill>
          </p:spPr>
          <p:txBody>
            <a:bodyPr wrap="square" lIns="0" tIns="0" rIns="0" bIns="0" rtlCol="0"/>
            <a:lstStyle/>
            <a:p>
              <a:endParaRPr sz="1539">
                <a:solidFill>
                  <a:prstClr val="black"/>
                </a:solidFill>
              </a:endParaRPr>
            </a:p>
          </p:txBody>
        </p:sp>
        <p:sp>
          <p:nvSpPr>
            <p:cNvPr id="9" name="bk object 17"/>
            <p:cNvSpPr>
              <a:spLocks noChangeAspect="1"/>
            </p:cNvSpPr>
            <p:nvPr/>
          </p:nvSpPr>
          <p:spPr>
            <a:xfrm>
              <a:off x="1771642" y="1944093"/>
              <a:ext cx="1808709" cy="739351"/>
            </a:xfrm>
            <a:custGeom>
              <a:avLst/>
              <a:gdLst/>
              <a:ahLst/>
              <a:cxnLst/>
              <a:rect l="l" t="t" r="r" b="b"/>
              <a:pathLst>
                <a:path w="2115185" h="815339">
                  <a:moveTo>
                    <a:pt x="0" y="251688"/>
                  </a:moveTo>
                  <a:lnTo>
                    <a:pt x="122999" y="332346"/>
                  </a:lnTo>
                  <a:lnTo>
                    <a:pt x="320763" y="251688"/>
                  </a:lnTo>
                  <a:lnTo>
                    <a:pt x="360324" y="332346"/>
                  </a:lnTo>
                  <a:lnTo>
                    <a:pt x="274027" y="419773"/>
                  </a:lnTo>
                  <a:lnTo>
                    <a:pt x="475373" y="462508"/>
                  </a:lnTo>
                  <a:lnTo>
                    <a:pt x="514934" y="815301"/>
                  </a:lnTo>
                  <a:lnTo>
                    <a:pt x="1029106" y="754164"/>
                  </a:lnTo>
                  <a:lnTo>
                    <a:pt x="1327543" y="533488"/>
                  </a:lnTo>
                  <a:lnTo>
                    <a:pt x="1633181" y="513257"/>
                  </a:lnTo>
                  <a:lnTo>
                    <a:pt x="2035898" y="251688"/>
                  </a:lnTo>
                  <a:lnTo>
                    <a:pt x="1985556" y="106044"/>
                  </a:lnTo>
                  <a:lnTo>
                    <a:pt x="2114740" y="0"/>
                  </a:lnTo>
                </a:path>
              </a:pathLst>
            </a:custGeom>
            <a:ln w="19050">
              <a:solidFill>
                <a:srgbClr val="FFFFFF"/>
              </a:solidFill>
            </a:ln>
          </p:spPr>
          <p:txBody>
            <a:bodyPr wrap="square" lIns="0" tIns="0" rIns="0" bIns="0" rtlCol="0"/>
            <a:lstStyle/>
            <a:p>
              <a:endParaRPr sz="1539">
                <a:solidFill>
                  <a:prstClr val="black"/>
                </a:solidFill>
              </a:endParaRPr>
            </a:p>
          </p:txBody>
        </p:sp>
        <p:sp>
          <p:nvSpPr>
            <p:cNvPr id="10" name="bk object 18"/>
            <p:cNvSpPr>
              <a:spLocks noChangeAspect="1"/>
            </p:cNvSpPr>
            <p:nvPr/>
          </p:nvSpPr>
          <p:spPr>
            <a:xfrm>
              <a:off x="2725940" y="2569718"/>
              <a:ext cx="2146994" cy="1277742"/>
            </a:xfrm>
            <a:custGeom>
              <a:avLst/>
              <a:gdLst/>
              <a:ahLst/>
              <a:cxnLst/>
              <a:rect l="l" t="t" r="r" b="b"/>
              <a:pathLst>
                <a:path w="2510790" h="1409064">
                  <a:moveTo>
                    <a:pt x="0" y="0"/>
                  </a:moveTo>
                  <a:lnTo>
                    <a:pt x="85750" y="78625"/>
                  </a:lnTo>
                  <a:lnTo>
                    <a:pt x="85750" y="672706"/>
                  </a:lnTo>
                  <a:lnTo>
                    <a:pt x="348183" y="854621"/>
                  </a:lnTo>
                  <a:lnTo>
                    <a:pt x="348183" y="963155"/>
                  </a:lnTo>
                  <a:lnTo>
                    <a:pt x="477621" y="984732"/>
                  </a:lnTo>
                  <a:lnTo>
                    <a:pt x="527964" y="884123"/>
                  </a:lnTo>
                  <a:lnTo>
                    <a:pt x="1247101" y="926731"/>
                  </a:lnTo>
                  <a:lnTo>
                    <a:pt x="1319009" y="1046378"/>
                  </a:lnTo>
                  <a:lnTo>
                    <a:pt x="2117242" y="1409014"/>
                  </a:lnTo>
                  <a:lnTo>
                    <a:pt x="2510485" y="1371815"/>
                  </a:lnTo>
                </a:path>
              </a:pathLst>
            </a:custGeom>
            <a:ln w="19050">
              <a:solidFill>
                <a:srgbClr val="FFFFFF"/>
              </a:solidFill>
            </a:ln>
          </p:spPr>
          <p:txBody>
            <a:bodyPr wrap="square" lIns="0" tIns="0" rIns="0" bIns="0" rtlCol="0"/>
            <a:lstStyle/>
            <a:p>
              <a:endParaRPr sz="1539">
                <a:solidFill>
                  <a:prstClr val="black"/>
                </a:solidFill>
              </a:endParaRPr>
            </a:p>
          </p:txBody>
        </p:sp>
        <p:sp>
          <p:nvSpPr>
            <p:cNvPr id="11" name="bk object 19"/>
            <p:cNvSpPr>
              <a:spLocks noChangeAspect="1"/>
            </p:cNvSpPr>
            <p:nvPr/>
          </p:nvSpPr>
          <p:spPr>
            <a:xfrm>
              <a:off x="1553959" y="3518571"/>
              <a:ext cx="2300118" cy="1972179"/>
            </a:xfrm>
            <a:custGeom>
              <a:avLst/>
              <a:gdLst/>
              <a:ahLst/>
              <a:cxnLst/>
              <a:rect l="l" t="t" r="r" b="b"/>
              <a:pathLst>
                <a:path w="2689860" h="2174875">
                  <a:moveTo>
                    <a:pt x="2689580" y="0"/>
                  </a:moveTo>
                  <a:lnTo>
                    <a:pt x="2473845" y="99631"/>
                  </a:lnTo>
                  <a:lnTo>
                    <a:pt x="2423502" y="196557"/>
                  </a:lnTo>
                  <a:lnTo>
                    <a:pt x="2556535" y="233197"/>
                  </a:lnTo>
                  <a:lnTo>
                    <a:pt x="2689580" y="380631"/>
                  </a:lnTo>
                  <a:lnTo>
                    <a:pt x="2657221" y="592772"/>
                  </a:lnTo>
                  <a:lnTo>
                    <a:pt x="2506205" y="546023"/>
                  </a:lnTo>
                  <a:lnTo>
                    <a:pt x="2409126" y="716445"/>
                  </a:lnTo>
                  <a:lnTo>
                    <a:pt x="2452268" y="786942"/>
                  </a:lnTo>
                  <a:lnTo>
                    <a:pt x="2362377" y="923582"/>
                  </a:lnTo>
                  <a:lnTo>
                    <a:pt x="2071128" y="858850"/>
                  </a:lnTo>
                  <a:lnTo>
                    <a:pt x="1956066" y="1099769"/>
                  </a:lnTo>
                  <a:lnTo>
                    <a:pt x="1844598" y="1070991"/>
                  </a:lnTo>
                  <a:lnTo>
                    <a:pt x="1607286" y="934351"/>
                  </a:lnTo>
                  <a:lnTo>
                    <a:pt x="1370571" y="901992"/>
                  </a:lnTo>
                  <a:lnTo>
                    <a:pt x="1229741" y="981100"/>
                  </a:lnTo>
                  <a:lnTo>
                    <a:pt x="902538" y="1117739"/>
                  </a:lnTo>
                  <a:lnTo>
                    <a:pt x="949274" y="1279550"/>
                  </a:lnTo>
                  <a:lnTo>
                    <a:pt x="693991" y="1448549"/>
                  </a:lnTo>
                  <a:lnTo>
                    <a:pt x="442290" y="1448549"/>
                  </a:lnTo>
                  <a:lnTo>
                    <a:pt x="284086" y="1923173"/>
                  </a:lnTo>
                  <a:lnTo>
                    <a:pt x="305663" y="2124519"/>
                  </a:lnTo>
                  <a:lnTo>
                    <a:pt x="226555" y="2174862"/>
                  </a:lnTo>
                  <a:lnTo>
                    <a:pt x="0" y="2071649"/>
                  </a:lnTo>
                </a:path>
              </a:pathLst>
            </a:custGeom>
            <a:ln w="19050">
              <a:solidFill>
                <a:srgbClr val="FFFFFF"/>
              </a:solidFill>
            </a:ln>
          </p:spPr>
          <p:txBody>
            <a:bodyPr wrap="square" lIns="0" tIns="0" rIns="0" bIns="0" rtlCol="0"/>
            <a:lstStyle/>
            <a:p>
              <a:endParaRPr sz="1539">
                <a:solidFill>
                  <a:prstClr val="black"/>
                </a:solidFill>
              </a:endParaRPr>
            </a:p>
          </p:txBody>
        </p:sp>
        <p:sp>
          <p:nvSpPr>
            <p:cNvPr id="12" name="bk object 20"/>
            <p:cNvSpPr>
              <a:spLocks noChangeAspect="1"/>
            </p:cNvSpPr>
            <p:nvPr/>
          </p:nvSpPr>
          <p:spPr>
            <a:xfrm>
              <a:off x="3045200" y="4489747"/>
              <a:ext cx="565799" cy="1886958"/>
            </a:xfrm>
            <a:custGeom>
              <a:avLst/>
              <a:gdLst/>
              <a:ahLst/>
              <a:cxnLst/>
              <a:rect l="l" t="t" r="r" b="b"/>
              <a:pathLst>
                <a:path w="661670" h="2080895">
                  <a:moveTo>
                    <a:pt x="100672" y="0"/>
                  </a:moveTo>
                  <a:lnTo>
                    <a:pt x="0" y="111467"/>
                  </a:lnTo>
                  <a:lnTo>
                    <a:pt x="0" y="186982"/>
                  </a:lnTo>
                  <a:lnTo>
                    <a:pt x="172593" y="330809"/>
                  </a:lnTo>
                  <a:lnTo>
                    <a:pt x="258889" y="219341"/>
                  </a:lnTo>
                  <a:lnTo>
                    <a:pt x="489013" y="237324"/>
                  </a:lnTo>
                  <a:lnTo>
                    <a:pt x="661593" y="539356"/>
                  </a:lnTo>
                  <a:lnTo>
                    <a:pt x="521360" y="675995"/>
                  </a:lnTo>
                  <a:lnTo>
                    <a:pt x="578904" y="844981"/>
                  </a:lnTo>
                  <a:lnTo>
                    <a:pt x="471030" y="891730"/>
                  </a:lnTo>
                  <a:lnTo>
                    <a:pt x="514172" y="1071511"/>
                  </a:lnTo>
                  <a:lnTo>
                    <a:pt x="435076" y="1168603"/>
                  </a:lnTo>
                  <a:lnTo>
                    <a:pt x="589686" y="1316012"/>
                  </a:lnTo>
                  <a:lnTo>
                    <a:pt x="661593" y="1905711"/>
                  </a:lnTo>
                  <a:lnTo>
                    <a:pt x="556145" y="2080272"/>
                  </a:lnTo>
                </a:path>
              </a:pathLst>
            </a:custGeom>
            <a:ln w="19050">
              <a:solidFill>
                <a:srgbClr val="FFFFFF"/>
              </a:solidFill>
            </a:ln>
          </p:spPr>
          <p:txBody>
            <a:bodyPr wrap="square" lIns="0" tIns="0" rIns="0" bIns="0" rtlCol="0"/>
            <a:lstStyle/>
            <a:p>
              <a:endParaRPr sz="1539">
                <a:solidFill>
                  <a:prstClr val="black"/>
                </a:solidFill>
              </a:endParaRPr>
            </a:p>
          </p:txBody>
        </p:sp>
        <p:sp>
          <p:nvSpPr>
            <p:cNvPr id="13" name="bk object 21"/>
            <p:cNvSpPr>
              <a:spLocks noChangeAspect="1"/>
            </p:cNvSpPr>
            <p:nvPr/>
          </p:nvSpPr>
          <p:spPr>
            <a:xfrm>
              <a:off x="1278496" y="3145254"/>
              <a:ext cx="1047433" cy="1387147"/>
            </a:xfrm>
            <a:custGeom>
              <a:avLst/>
              <a:gdLst/>
              <a:ahLst/>
              <a:cxnLst/>
              <a:rect l="l" t="t" r="r" b="b"/>
              <a:pathLst>
                <a:path w="1224914" h="1529714">
                  <a:moveTo>
                    <a:pt x="1224673" y="1529422"/>
                  </a:moveTo>
                  <a:lnTo>
                    <a:pt x="1088047" y="1310081"/>
                  </a:lnTo>
                  <a:lnTo>
                    <a:pt x="955001" y="1310081"/>
                  </a:lnTo>
                  <a:lnTo>
                    <a:pt x="778814" y="1169860"/>
                  </a:lnTo>
                  <a:lnTo>
                    <a:pt x="847128" y="695223"/>
                  </a:lnTo>
                  <a:lnTo>
                    <a:pt x="778814" y="511314"/>
                  </a:lnTo>
                  <a:lnTo>
                    <a:pt x="803986" y="411683"/>
                  </a:lnTo>
                  <a:lnTo>
                    <a:pt x="778814" y="370065"/>
                  </a:lnTo>
                  <a:lnTo>
                    <a:pt x="717689" y="409409"/>
                  </a:lnTo>
                  <a:lnTo>
                    <a:pt x="638581" y="328472"/>
                  </a:lnTo>
                  <a:lnTo>
                    <a:pt x="451611" y="370065"/>
                  </a:lnTo>
                  <a:lnTo>
                    <a:pt x="451611" y="163080"/>
                  </a:lnTo>
                  <a:lnTo>
                    <a:pt x="70472" y="81876"/>
                  </a:lnTo>
                  <a:lnTo>
                    <a:pt x="0" y="0"/>
                  </a:lnTo>
                </a:path>
              </a:pathLst>
            </a:custGeom>
            <a:ln w="19050">
              <a:solidFill>
                <a:srgbClr val="FFFFFF"/>
              </a:solidFill>
            </a:ln>
          </p:spPr>
          <p:txBody>
            <a:bodyPr wrap="square" lIns="0" tIns="0" rIns="0" bIns="0" rtlCol="0"/>
            <a:lstStyle/>
            <a:p>
              <a:endParaRPr sz="1539">
                <a:solidFill>
                  <a:prstClr val="black"/>
                </a:solidFill>
              </a:endParaRPr>
            </a:p>
          </p:txBody>
        </p:sp>
        <p:sp>
          <p:nvSpPr>
            <p:cNvPr id="14" name="bk object 22"/>
            <p:cNvSpPr>
              <a:spLocks noChangeAspect="1"/>
            </p:cNvSpPr>
            <p:nvPr/>
          </p:nvSpPr>
          <p:spPr>
            <a:xfrm>
              <a:off x="3318343" y="2776440"/>
              <a:ext cx="151147" cy="1602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5" name="bk object 23"/>
            <p:cNvSpPr>
              <a:spLocks noChangeAspect="1"/>
            </p:cNvSpPr>
            <p:nvPr/>
          </p:nvSpPr>
          <p:spPr>
            <a:xfrm>
              <a:off x="2450266" y="3438440"/>
              <a:ext cx="151136" cy="16027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6" name="bk object 24"/>
            <p:cNvSpPr>
              <a:spLocks noChangeAspect="1"/>
            </p:cNvSpPr>
            <p:nvPr/>
          </p:nvSpPr>
          <p:spPr>
            <a:xfrm>
              <a:off x="2799266" y="5272670"/>
              <a:ext cx="151147" cy="16027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7" name="bk object 25"/>
            <p:cNvSpPr>
              <a:spLocks noChangeAspect="1"/>
            </p:cNvSpPr>
            <p:nvPr/>
          </p:nvSpPr>
          <p:spPr>
            <a:xfrm>
              <a:off x="4022702" y="4713193"/>
              <a:ext cx="151136" cy="1602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8" name="bk object 26"/>
            <p:cNvSpPr>
              <a:spLocks noChangeAspect="1"/>
            </p:cNvSpPr>
            <p:nvPr/>
          </p:nvSpPr>
          <p:spPr>
            <a:xfrm>
              <a:off x="2723692" y="1733944"/>
              <a:ext cx="151147" cy="1602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9" name="bk object 27"/>
            <p:cNvSpPr>
              <a:spLocks noChangeAspect="1"/>
            </p:cNvSpPr>
            <p:nvPr/>
          </p:nvSpPr>
          <p:spPr>
            <a:xfrm>
              <a:off x="1341415" y="3797652"/>
              <a:ext cx="151147" cy="16027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grpSp>
      <p:sp>
        <p:nvSpPr>
          <p:cNvPr id="20" name="ZoneTexte 19"/>
          <p:cNvSpPr txBox="1"/>
          <p:nvPr/>
        </p:nvSpPr>
        <p:spPr>
          <a:xfrm>
            <a:off x="4241418" y="3336219"/>
            <a:ext cx="2295334" cy="403957"/>
          </a:xfrm>
          <a:prstGeom prst="rect">
            <a:avLst/>
          </a:prstGeom>
          <a:solidFill>
            <a:schemeClr val="tx2"/>
          </a:solidFill>
        </p:spPr>
        <p:txBody>
          <a:bodyPr wrap="square" rtlCol="0" anchor="t">
            <a:spAutoFit/>
          </a:bodyPr>
          <a:lstStyle/>
          <a:p>
            <a:pPr defTabSz="457189"/>
            <a:r>
              <a:rPr lang="fr-FR" sz="675" dirty="0">
                <a:solidFill>
                  <a:prstClr val="white"/>
                </a:solidFill>
                <a:latin typeface="Montserrat"/>
                <a:ea typeface="Montserrat" charset="0"/>
                <a:cs typeface="Montserrat" charset="0"/>
              </a:rPr>
              <a:t>Centre de Relation et d'Expertise Client</a:t>
            </a:r>
          </a:p>
          <a:p>
            <a:pPr defTabSz="457189"/>
            <a:r>
              <a:rPr lang="fr-FR" sz="675" dirty="0">
                <a:solidFill>
                  <a:prstClr val="white"/>
                </a:solidFill>
                <a:latin typeface="Montserrat"/>
                <a:ea typeface="Montserrat" charset="0"/>
                <a:cs typeface="Montserrat" charset="0"/>
              </a:rPr>
              <a:t>La Banque Postale Chez Soi</a:t>
            </a:r>
          </a:p>
          <a:p>
            <a:pPr defTabSz="457189"/>
            <a:r>
              <a:rPr lang="fr-FR" sz="675" dirty="0">
                <a:solidFill>
                  <a:prstClr val="white"/>
                </a:solidFill>
                <a:latin typeface="Montserrat"/>
                <a:ea typeface="Montserrat" charset="0"/>
                <a:cs typeface="Montserrat" charset="0"/>
              </a:rPr>
              <a:t>Direction des Entreprises et  du Territoire</a:t>
            </a:r>
          </a:p>
        </p:txBody>
      </p:sp>
      <p:cxnSp>
        <p:nvCxnSpPr>
          <p:cNvPr id="21" name="Connecteur droit 20"/>
          <p:cNvCxnSpPr>
            <a:stCxn id="14" idx="3"/>
            <a:endCxn id="20" idx="1"/>
          </p:cNvCxnSpPr>
          <p:nvPr/>
        </p:nvCxnSpPr>
        <p:spPr>
          <a:xfrm flipV="1">
            <a:off x="3830910" y="3538198"/>
            <a:ext cx="410508" cy="7610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368522" y="4322138"/>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Orléans</a:t>
            </a:r>
          </a:p>
        </p:txBody>
      </p:sp>
      <p:sp>
        <p:nvSpPr>
          <p:cNvPr id="23" name="ZoneTexte 22"/>
          <p:cNvSpPr txBox="1"/>
          <p:nvPr/>
        </p:nvSpPr>
        <p:spPr>
          <a:xfrm>
            <a:off x="2949677" y="3292228"/>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Chartres</a:t>
            </a:r>
          </a:p>
        </p:txBody>
      </p:sp>
      <p:sp>
        <p:nvSpPr>
          <p:cNvPr id="24" name="ZoneTexte 23"/>
          <p:cNvSpPr txBox="1"/>
          <p:nvPr/>
        </p:nvSpPr>
        <p:spPr>
          <a:xfrm>
            <a:off x="2940241" y="4753344"/>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Blois</a:t>
            </a:r>
          </a:p>
        </p:txBody>
      </p:sp>
      <p:sp>
        <p:nvSpPr>
          <p:cNvPr id="25" name="ZoneTexte 24"/>
          <p:cNvSpPr txBox="1"/>
          <p:nvPr/>
        </p:nvSpPr>
        <p:spPr>
          <a:xfrm>
            <a:off x="1918661" y="5031636"/>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Tours</a:t>
            </a:r>
          </a:p>
        </p:txBody>
      </p:sp>
      <p:sp>
        <p:nvSpPr>
          <p:cNvPr id="26" name="ZoneTexte 25"/>
          <p:cNvSpPr txBox="1"/>
          <p:nvPr/>
        </p:nvSpPr>
        <p:spPr>
          <a:xfrm>
            <a:off x="2766237" y="6003617"/>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Châteauroux</a:t>
            </a:r>
          </a:p>
        </p:txBody>
      </p:sp>
      <p:sp>
        <p:nvSpPr>
          <p:cNvPr id="27" name="ZoneTexte 26"/>
          <p:cNvSpPr txBox="1"/>
          <p:nvPr/>
        </p:nvSpPr>
        <p:spPr>
          <a:xfrm>
            <a:off x="4089248" y="5644247"/>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Bourges</a:t>
            </a:r>
          </a:p>
        </p:txBody>
      </p:sp>
      <p:sp>
        <p:nvSpPr>
          <p:cNvPr id="28" name="Rectangle 27"/>
          <p:cNvSpPr/>
          <p:nvPr/>
        </p:nvSpPr>
        <p:spPr>
          <a:xfrm>
            <a:off x="4434887" y="4188697"/>
            <a:ext cx="481222"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45</a:t>
            </a:r>
          </a:p>
        </p:txBody>
      </p:sp>
      <p:sp>
        <p:nvSpPr>
          <p:cNvPr id="29" name="Rectangle 28"/>
          <p:cNvSpPr/>
          <p:nvPr/>
        </p:nvSpPr>
        <p:spPr>
          <a:xfrm>
            <a:off x="2904235" y="3593183"/>
            <a:ext cx="473206"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28</a:t>
            </a:r>
          </a:p>
        </p:txBody>
      </p:sp>
      <p:sp>
        <p:nvSpPr>
          <p:cNvPr id="30" name="Rectangle 29"/>
          <p:cNvSpPr/>
          <p:nvPr/>
        </p:nvSpPr>
        <p:spPr>
          <a:xfrm>
            <a:off x="3318285" y="4770837"/>
            <a:ext cx="433132"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41</a:t>
            </a:r>
          </a:p>
        </p:txBody>
      </p:sp>
      <p:sp>
        <p:nvSpPr>
          <p:cNvPr id="31" name="Rectangle 30"/>
          <p:cNvSpPr/>
          <p:nvPr/>
        </p:nvSpPr>
        <p:spPr>
          <a:xfrm>
            <a:off x="2278188" y="5198078"/>
            <a:ext cx="463588"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37</a:t>
            </a:r>
          </a:p>
        </p:txBody>
      </p:sp>
      <p:sp>
        <p:nvSpPr>
          <p:cNvPr id="32" name="Rectangle 31"/>
          <p:cNvSpPr/>
          <p:nvPr/>
        </p:nvSpPr>
        <p:spPr>
          <a:xfrm>
            <a:off x="2870100" y="5673225"/>
            <a:ext cx="468398"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36</a:t>
            </a:r>
          </a:p>
        </p:txBody>
      </p:sp>
      <p:sp>
        <p:nvSpPr>
          <p:cNvPr id="33" name="Rectangle 32"/>
          <p:cNvSpPr/>
          <p:nvPr/>
        </p:nvSpPr>
        <p:spPr>
          <a:xfrm>
            <a:off x="4208189" y="5123709"/>
            <a:ext cx="426720"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18</a:t>
            </a:r>
          </a:p>
        </p:txBody>
      </p:sp>
      <p:pic>
        <p:nvPicPr>
          <p:cNvPr id="34" name="Picture 15">
            <a:extLst>
              <a:ext uri="{FF2B5EF4-FFF2-40B4-BE49-F238E27FC236}">
                <a16:creationId xmlns:a16="http://schemas.microsoft.com/office/drawing/2014/main" id="{EA05B595-6E6A-4CE7-9174-926C4A2623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3785" y="3375692"/>
            <a:ext cx="468431" cy="101984"/>
          </a:xfrm>
          <a:prstGeom prst="rect">
            <a:avLst/>
          </a:prstGeom>
        </p:spPr>
      </p:pic>
      <p:sp>
        <p:nvSpPr>
          <p:cNvPr id="35" name="Rectangle 34"/>
          <p:cNvSpPr/>
          <p:nvPr/>
        </p:nvSpPr>
        <p:spPr>
          <a:xfrm>
            <a:off x="4971664" y="4943546"/>
            <a:ext cx="1558859" cy="715581"/>
          </a:xfrm>
          <a:prstGeom prst="rect">
            <a:avLst/>
          </a:prstGeom>
          <a:solidFill>
            <a:srgbClr val="FFC000"/>
          </a:solidFill>
        </p:spPr>
        <p:txBody>
          <a:bodyPr wrap="square" anchor="t">
            <a:spAutoFit/>
          </a:bodyPr>
          <a:lstStyle/>
          <a:p>
            <a:pPr defTabSz="457189"/>
            <a:r>
              <a:rPr lang="fr-FR" sz="675">
                <a:solidFill>
                  <a:prstClr val="white"/>
                </a:solidFill>
                <a:latin typeface="Montserrat" charset="0"/>
                <a:ea typeface="Montserrat" charset="0"/>
                <a:cs typeface="Montserrat" charset="0"/>
              </a:rPr>
              <a:t>DEX BSCC </a:t>
            </a:r>
            <a:r>
              <a:rPr lang="fr-FR" sz="675">
                <a:solidFill>
                  <a:prstClr val="white"/>
                </a:solidFill>
                <a:latin typeface="Montserrat"/>
                <a:ea typeface="Montserrat" charset="0"/>
                <a:cs typeface="Montserrat" charset="0"/>
              </a:rPr>
              <a:t>(18-28-36-37-41-45)</a:t>
            </a:r>
          </a:p>
          <a:p>
            <a:pPr defTabSz="457189"/>
            <a:endParaRPr lang="fr-FR" sz="675">
              <a:solidFill>
                <a:prstClr val="white"/>
              </a:solidFill>
              <a:latin typeface="Montserrat"/>
              <a:ea typeface="Montserrat" charset="0"/>
              <a:cs typeface="Montserrat" charset="0"/>
            </a:endParaRPr>
          </a:p>
          <a:p>
            <a:pPr defTabSz="457189"/>
            <a:r>
              <a:rPr lang="fr-FR" sz="675">
                <a:solidFill>
                  <a:prstClr val="white"/>
                </a:solidFill>
                <a:latin typeface="Montserrat"/>
                <a:ea typeface="Montserrat" charset="0"/>
                <a:cs typeface="Montserrat" charset="0"/>
              </a:rPr>
              <a:t>Direction des Ventes Entreprises</a:t>
            </a:r>
          </a:p>
          <a:p>
            <a:pPr defTabSz="457189"/>
            <a:r>
              <a:rPr lang="fr-FR" sz="675">
                <a:solidFill>
                  <a:prstClr val="white"/>
                </a:solidFill>
                <a:latin typeface="Montserrat"/>
                <a:ea typeface="Montserrat" charset="0"/>
                <a:cs typeface="Montserrat" charset="0"/>
              </a:rPr>
              <a:t>Université Services-Courrier-Colis</a:t>
            </a:r>
          </a:p>
        </p:txBody>
      </p:sp>
      <p:cxnSp>
        <p:nvCxnSpPr>
          <p:cNvPr id="36" name="Connecteur droit 35"/>
          <p:cNvCxnSpPr>
            <a:endCxn id="35" idx="1"/>
          </p:cNvCxnSpPr>
          <p:nvPr/>
        </p:nvCxnSpPr>
        <p:spPr>
          <a:xfrm>
            <a:off x="3790815" y="4270815"/>
            <a:ext cx="1180849" cy="1030522"/>
          </a:xfrm>
          <a:prstGeom prst="line">
            <a:avLst/>
          </a:prstGeom>
          <a:ln w="19050">
            <a:solidFill>
              <a:srgbClr val="FDC3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68181" y="3087423"/>
            <a:ext cx="1302977" cy="196208"/>
          </a:xfrm>
          <a:prstGeom prst="rect">
            <a:avLst/>
          </a:prstGeom>
          <a:solidFill>
            <a:srgbClr val="FFC000"/>
          </a:solidFill>
        </p:spPr>
        <p:txBody>
          <a:bodyPr wrap="square">
            <a:spAutoFit/>
          </a:bodyPr>
          <a:lstStyle/>
          <a:p>
            <a:pPr defTabSz="457189"/>
            <a:r>
              <a:rPr lang="fr-FR" sz="675">
                <a:solidFill>
                  <a:prstClr val="white"/>
                </a:solidFill>
                <a:latin typeface="Montserrat" charset="0"/>
                <a:ea typeface="Montserrat" charset="0"/>
                <a:cs typeface="Montserrat" charset="0"/>
              </a:rPr>
              <a:t>Direction Technique</a:t>
            </a:r>
          </a:p>
        </p:txBody>
      </p:sp>
      <p:cxnSp>
        <p:nvCxnSpPr>
          <p:cNvPr id="38" name="Connecteur droit 37"/>
          <p:cNvCxnSpPr>
            <a:stCxn id="18" idx="1"/>
            <a:endCxn id="37" idx="3"/>
          </p:cNvCxnSpPr>
          <p:nvPr/>
        </p:nvCxnSpPr>
        <p:spPr>
          <a:xfrm flipH="1" flipV="1">
            <a:off x="2371158" y="3185527"/>
            <a:ext cx="974983" cy="43609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a:endCxn id="40" idx="3"/>
          </p:cNvCxnSpPr>
          <p:nvPr/>
        </p:nvCxnSpPr>
        <p:spPr>
          <a:xfrm flipH="1" flipV="1">
            <a:off x="2238237" y="4151208"/>
            <a:ext cx="1180026" cy="42325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68131" y="4053104"/>
            <a:ext cx="1370106" cy="196208"/>
          </a:xfrm>
          <a:prstGeom prst="rect">
            <a:avLst/>
          </a:prstGeom>
          <a:solidFill>
            <a:srgbClr val="FFC000"/>
          </a:solidFill>
        </p:spPr>
        <p:txBody>
          <a:bodyPr wrap="square">
            <a:spAutoFit/>
          </a:bodyPr>
          <a:lstStyle/>
          <a:p>
            <a:pPr defTabSz="457189"/>
            <a:r>
              <a:rPr lang="fr-FR" sz="675" dirty="0">
                <a:solidFill>
                  <a:prstClr val="white"/>
                </a:solidFill>
                <a:latin typeface="Montserrat" charset="0"/>
                <a:ea typeface="Montserrat" charset="0"/>
                <a:cs typeface="Montserrat" charset="0"/>
              </a:rPr>
              <a:t>Plateforme </a:t>
            </a:r>
            <a:r>
              <a:rPr lang="fr-FR" sz="675" dirty="0" smtClean="0">
                <a:solidFill>
                  <a:prstClr val="white"/>
                </a:solidFill>
                <a:latin typeface="Montserrat" charset="0"/>
                <a:ea typeface="Montserrat" charset="0"/>
                <a:cs typeface="Montserrat" charset="0"/>
              </a:rPr>
              <a:t>Colis</a:t>
            </a:r>
            <a:endParaRPr lang="fr-FR" sz="675" dirty="0">
              <a:solidFill>
                <a:prstClr val="white"/>
              </a:solidFill>
              <a:latin typeface="Montserrat" charset="0"/>
              <a:ea typeface="Montserrat" charset="0"/>
              <a:cs typeface="Montserrat" charset="0"/>
            </a:endParaRPr>
          </a:p>
        </p:txBody>
      </p:sp>
      <p:sp>
        <p:nvSpPr>
          <p:cNvPr id="41" name="Rectangle 40"/>
          <p:cNvSpPr/>
          <p:nvPr/>
        </p:nvSpPr>
        <p:spPr>
          <a:xfrm>
            <a:off x="4109269" y="2415389"/>
            <a:ext cx="1597403" cy="300082"/>
          </a:xfrm>
          <a:prstGeom prst="rect">
            <a:avLst/>
          </a:prstGeom>
          <a:solidFill>
            <a:srgbClr val="FFC000"/>
          </a:solidFill>
        </p:spPr>
        <p:txBody>
          <a:bodyPr wrap="square">
            <a:spAutoFit/>
          </a:bodyPr>
          <a:lstStyle/>
          <a:p>
            <a:pPr defTabSz="457189"/>
            <a:r>
              <a:rPr lang="fr-FR" sz="675">
                <a:solidFill>
                  <a:prstClr val="white"/>
                </a:solidFill>
                <a:latin typeface="Montserrat" charset="0"/>
                <a:ea typeface="Montserrat" charset="0"/>
                <a:cs typeface="Montserrat" charset="0"/>
              </a:rPr>
              <a:t>Plateforme Industrielle Courrier Loiret Val d'Orléans</a:t>
            </a:r>
          </a:p>
        </p:txBody>
      </p:sp>
      <p:cxnSp>
        <p:nvCxnSpPr>
          <p:cNvPr id="42" name="Connecteur droit 41"/>
          <p:cNvCxnSpPr>
            <a:endCxn id="41" idx="1"/>
          </p:cNvCxnSpPr>
          <p:nvPr/>
        </p:nvCxnSpPr>
        <p:spPr>
          <a:xfrm flipV="1">
            <a:off x="3778015" y="2565430"/>
            <a:ext cx="331254" cy="163156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9809" y="6011453"/>
            <a:ext cx="1597403" cy="300082"/>
          </a:xfrm>
          <a:prstGeom prst="rect">
            <a:avLst/>
          </a:prstGeom>
          <a:solidFill>
            <a:srgbClr val="FFC000"/>
          </a:solidFill>
        </p:spPr>
        <p:txBody>
          <a:bodyPr wrap="square">
            <a:spAutoFit/>
          </a:bodyPr>
          <a:lstStyle/>
          <a:p>
            <a:pPr defTabSz="457189"/>
            <a:r>
              <a:rPr lang="fr-FR" sz="675">
                <a:solidFill>
                  <a:prstClr val="white"/>
                </a:solidFill>
                <a:latin typeface="Montserrat" charset="0"/>
                <a:ea typeface="Montserrat" charset="0"/>
                <a:cs typeface="Montserrat" charset="0"/>
              </a:rPr>
              <a:t>Plateforme Industrielle Courrier Tours Val de Loire</a:t>
            </a:r>
          </a:p>
        </p:txBody>
      </p:sp>
      <p:cxnSp>
        <p:nvCxnSpPr>
          <p:cNvPr id="44" name="Connecteur droit 43"/>
          <p:cNvCxnSpPr/>
          <p:nvPr/>
        </p:nvCxnSpPr>
        <p:spPr>
          <a:xfrm flipV="1">
            <a:off x="1675600" y="5036634"/>
            <a:ext cx="813345" cy="102165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4971664" y="3892492"/>
            <a:ext cx="1558860" cy="1028743"/>
          </a:xfrm>
          <a:prstGeom prst="rect">
            <a:avLst/>
          </a:prstGeom>
          <a:solidFill>
            <a:srgbClr val="CCD062"/>
          </a:solidFill>
        </p:spPr>
        <p:txBody>
          <a:bodyPr wrap="square" rtlCol="0" anchor="t">
            <a:spAutoFit/>
          </a:bodyPr>
          <a:lstStyle/>
          <a:p>
            <a:pPr defTabSz="457189"/>
            <a:r>
              <a:rPr lang="fr-FR" sz="675" dirty="0">
                <a:solidFill>
                  <a:prstClr val="white"/>
                </a:solidFill>
                <a:latin typeface="Montserrat" charset="0"/>
                <a:ea typeface="Montserrat" charset="0"/>
                <a:cs typeface="Montserrat" charset="0"/>
              </a:rPr>
              <a:t>DR Centre (18-36-41-45 = 5 territoires et 39 secteurs)</a:t>
            </a:r>
          </a:p>
          <a:p>
            <a:pPr defTabSz="457189"/>
            <a:endParaRPr lang="fr-FR" sz="675" dirty="0">
              <a:solidFill>
                <a:prstClr val="white"/>
              </a:solidFill>
              <a:latin typeface="Montserrat" charset="0"/>
              <a:ea typeface="Montserrat" charset="0"/>
              <a:cs typeface="Montserrat" charset="0"/>
            </a:endParaRPr>
          </a:p>
          <a:p>
            <a:pPr defTabSz="457189"/>
            <a:r>
              <a:rPr lang="fr-FR" sz="680" dirty="0">
                <a:solidFill>
                  <a:schemeClr val="bg1"/>
                </a:solidFill>
                <a:latin typeface="Montserrat" panose="00000500000000000000" pitchFamily="2" charset="0"/>
              </a:rPr>
              <a:t>Direction Territoriale des Supports Opérationnels </a:t>
            </a:r>
            <a:r>
              <a:rPr lang="fr-FR" sz="675" dirty="0">
                <a:solidFill>
                  <a:prstClr val="white"/>
                </a:solidFill>
                <a:latin typeface="Montserrat"/>
                <a:ea typeface="Montserrat" charset="0"/>
                <a:cs typeface="Montserrat" charset="0"/>
              </a:rPr>
              <a:t>(DTSO)</a:t>
            </a:r>
          </a:p>
          <a:p>
            <a:pPr defTabSz="457189"/>
            <a:r>
              <a:rPr lang="fr-FR" sz="675" dirty="0">
                <a:solidFill>
                  <a:prstClr val="white"/>
                </a:solidFill>
                <a:latin typeface="Montserrat"/>
                <a:ea typeface="Montserrat" charset="0"/>
                <a:cs typeface="Montserrat" charset="0"/>
              </a:rPr>
              <a:t>Ecole de La Banque et du Réseau</a:t>
            </a:r>
          </a:p>
          <a:p>
            <a:pPr defTabSz="457189"/>
            <a:r>
              <a:rPr lang="fr-FR" sz="675" dirty="0">
                <a:solidFill>
                  <a:prstClr val="white"/>
                </a:solidFill>
                <a:latin typeface="Montserrat"/>
                <a:ea typeface="Montserrat" charset="0"/>
                <a:cs typeface="Montserrat" charset="0"/>
              </a:rPr>
              <a:t>Direction du support et de la maintenance (DSEM)</a:t>
            </a:r>
          </a:p>
        </p:txBody>
      </p:sp>
      <p:cxnSp>
        <p:nvCxnSpPr>
          <p:cNvPr id="46" name="Connecteur droit 45"/>
          <p:cNvCxnSpPr>
            <a:cxnSpLocks/>
            <a:stCxn id="45" idx="1"/>
          </p:cNvCxnSpPr>
          <p:nvPr/>
        </p:nvCxnSpPr>
        <p:spPr>
          <a:xfrm flipH="1" flipV="1">
            <a:off x="3790816" y="4272914"/>
            <a:ext cx="1180848" cy="133950"/>
          </a:xfrm>
          <a:prstGeom prst="line">
            <a:avLst/>
          </a:prstGeom>
          <a:ln w="19050">
            <a:solidFill>
              <a:srgbClr val="CCD062"/>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333374" y="2469522"/>
            <a:ext cx="2490309" cy="300082"/>
          </a:xfrm>
          <a:prstGeom prst="rect">
            <a:avLst/>
          </a:prstGeom>
          <a:solidFill>
            <a:srgbClr val="CCD062"/>
          </a:solidFill>
        </p:spPr>
        <p:txBody>
          <a:bodyPr wrap="square" rtlCol="0" anchor="t">
            <a:spAutoFit/>
          </a:bodyPr>
          <a:lstStyle/>
          <a:p>
            <a:pPr defTabSz="457189"/>
            <a:r>
              <a:rPr lang="fr-FR" sz="675">
                <a:solidFill>
                  <a:prstClr val="white"/>
                </a:solidFill>
                <a:latin typeface="Montserrat" charset="0"/>
                <a:ea typeface="Montserrat" charset="0"/>
                <a:cs typeface="Montserrat" charset="0"/>
              </a:rPr>
              <a:t>DR Seine et Eure (28 = 1 territoire et 8 secteurs)</a:t>
            </a:r>
          </a:p>
          <a:p>
            <a:pPr defTabSz="457189"/>
            <a:r>
              <a:rPr lang="fr-FR" sz="675">
                <a:solidFill>
                  <a:prstClr val="white"/>
                </a:solidFill>
                <a:latin typeface="Montserrat"/>
                <a:ea typeface="Montserrat" charset="0"/>
                <a:cs typeface="Montserrat" charset="0"/>
              </a:rPr>
              <a:t>Direction du support et de la maintenance (DSEM)</a:t>
            </a:r>
          </a:p>
        </p:txBody>
      </p:sp>
      <p:cxnSp>
        <p:nvCxnSpPr>
          <p:cNvPr id="48" name="Connecteur droit 47"/>
          <p:cNvCxnSpPr>
            <a:cxnSpLocks/>
            <a:stCxn id="18" idx="1"/>
          </p:cNvCxnSpPr>
          <p:nvPr/>
        </p:nvCxnSpPr>
        <p:spPr>
          <a:xfrm flipH="1" flipV="1">
            <a:off x="2687916" y="2584784"/>
            <a:ext cx="658225" cy="1036839"/>
          </a:xfrm>
          <a:prstGeom prst="line">
            <a:avLst/>
          </a:prstGeom>
          <a:ln w="19050">
            <a:solidFill>
              <a:srgbClr val="CCD062"/>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33374" y="5421284"/>
            <a:ext cx="1322252" cy="300082"/>
          </a:xfrm>
          <a:prstGeom prst="rect">
            <a:avLst/>
          </a:prstGeom>
          <a:solidFill>
            <a:srgbClr val="FFC000"/>
          </a:solidFill>
        </p:spPr>
        <p:txBody>
          <a:bodyPr wrap="square">
            <a:spAutoFit/>
          </a:bodyPr>
          <a:lstStyle/>
          <a:p>
            <a:pPr defTabSz="457189"/>
            <a:r>
              <a:rPr lang="fr-FR" sz="675">
                <a:solidFill>
                  <a:prstClr val="white"/>
                </a:solidFill>
                <a:latin typeface="Montserrat"/>
                <a:ea typeface="Montserrat" charset="0"/>
                <a:cs typeface="Montserrat" charset="0"/>
              </a:rPr>
              <a:t>Direction des Ventes Entreprises</a:t>
            </a:r>
          </a:p>
        </p:txBody>
      </p:sp>
      <p:cxnSp>
        <p:nvCxnSpPr>
          <p:cNvPr id="52" name="Connecteur droit 51"/>
          <p:cNvCxnSpPr>
            <a:endCxn id="19" idx="1"/>
          </p:cNvCxnSpPr>
          <p:nvPr/>
        </p:nvCxnSpPr>
        <p:spPr>
          <a:xfrm flipV="1">
            <a:off x="1496066" y="4963029"/>
            <a:ext cx="951595" cy="6182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062075" y="2962936"/>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54" name="Rectangle 53"/>
          <p:cNvSpPr/>
          <p:nvPr/>
        </p:nvSpPr>
        <p:spPr>
          <a:xfrm>
            <a:off x="3310451" y="3524647"/>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55" name="Rectangle 54"/>
          <p:cNvSpPr/>
          <p:nvPr/>
        </p:nvSpPr>
        <p:spPr>
          <a:xfrm>
            <a:off x="3054492" y="3838379"/>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56" name="Rectangle 55"/>
          <p:cNvSpPr/>
          <p:nvPr/>
        </p:nvSpPr>
        <p:spPr>
          <a:xfrm>
            <a:off x="4453047" y="4058313"/>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57" name="Rectangle 56"/>
          <p:cNvSpPr/>
          <p:nvPr/>
        </p:nvSpPr>
        <p:spPr>
          <a:xfrm>
            <a:off x="4288735" y="4583053"/>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58" name="Rectangle 57"/>
          <p:cNvSpPr/>
          <p:nvPr/>
        </p:nvSpPr>
        <p:spPr>
          <a:xfrm>
            <a:off x="3615742" y="4173661"/>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59" name="Rectangle 58"/>
          <p:cNvSpPr/>
          <p:nvPr/>
        </p:nvSpPr>
        <p:spPr>
          <a:xfrm>
            <a:off x="2823684" y="4171713"/>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0" name="Rectangle 59"/>
          <p:cNvSpPr/>
          <p:nvPr/>
        </p:nvSpPr>
        <p:spPr>
          <a:xfrm>
            <a:off x="3081496" y="4601233"/>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1" name="Rectangle 60"/>
          <p:cNvSpPr/>
          <p:nvPr/>
        </p:nvSpPr>
        <p:spPr>
          <a:xfrm>
            <a:off x="3670884" y="4771188"/>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2" name="Rectangle 61"/>
          <p:cNvSpPr/>
          <p:nvPr/>
        </p:nvSpPr>
        <p:spPr>
          <a:xfrm>
            <a:off x="2365392" y="4840357"/>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3" name="Rectangle 62"/>
          <p:cNvSpPr/>
          <p:nvPr/>
        </p:nvSpPr>
        <p:spPr>
          <a:xfrm>
            <a:off x="2518387" y="4686989"/>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4" name="Rectangle 63"/>
          <p:cNvSpPr/>
          <p:nvPr/>
        </p:nvSpPr>
        <p:spPr>
          <a:xfrm>
            <a:off x="2251092" y="4811782"/>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5" name="Rectangle 64"/>
          <p:cNvSpPr/>
          <p:nvPr/>
        </p:nvSpPr>
        <p:spPr>
          <a:xfrm>
            <a:off x="3288316" y="5700575"/>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7" name="Rectangle 66"/>
          <p:cNvSpPr/>
          <p:nvPr/>
        </p:nvSpPr>
        <p:spPr>
          <a:xfrm>
            <a:off x="4050188" y="5419816"/>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8" name="Rectangle 67"/>
          <p:cNvSpPr/>
          <p:nvPr/>
        </p:nvSpPr>
        <p:spPr>
          <a:xfrm>
            <a:off x="3868457" y="5089393"/>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69" name="Rectangle 68"/>
          <p:cNvSpPr/>
          <p:nvPr/>
        </p:nvSpPr>
        <p:spPr>
          <a:xfrm>
            <a:off x="4039930" y="6031604"/>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70" name="Rectangle 69"/>
          <p:cNvSpPr/>
          <p:nvPr/>
        </p:nvSpPr>
        <p:spPr>
          <a:xfrm>
            <a:off x="2327519" y="4924521"/>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71" name="Rectangle 70"/>
          <p:cNvSpPr/>
          <p:nvPr/>
        </p:nvSpPr>
        <p:spPr>
          <a:xfrm>
            <a:off x="3083533" y="2167585"/>
            <a:ext cx="1131433" cy="196208"/>
          </a:xfrm>
          <a:prstGeom prst="rect">
            <a:avLst/>
          </a:prstGeom>
          <a:solidFill>
            <a:srgbClr val="FFC000"/>
          </a:solidFill>
        </p:spPr>
        <p:txBody>
          <a:bodyPr wrap="square">
            <a:spAutoFit/>
          </a:bodyPr>
          <a:lstStyle/>
          <a:p>
            <a:pPr defTabSz="457189"/>
            <a:r>
              <a:rPr lang="fr-FR" sz="675" dirty="0">
                <a:solidFill>
                  <a:prstClr val="white"/>
                </a:solidFill>
                <a:latin typeface="Montserrat" charset="0"/>
                <a:ea typeface="Montserrat" charset="0"/>
                <a:cs typeface="Montserrat" charset="0"/>
              </a:rPr>
              <a:t>Agence </a:t>
            </a:r>
            <a:r>
              <a:rPr lang="fr-FR" sz="675" dirty="0" smtClean="0">
                <a:solidFill>
                  <a:prstClr val="white"/>
                </a:solidFill>
                <a:latin typeface="Montserrat" charset="0"/>
                <a:ea typeface="Montserrat" charset="0"/>
                <a:cs typeface="Montserrat" charset="0"/>
              </a:rPr>
              <a:t>Colis</a:t>
            </a:r>
            <a:endParaRPr lang="fr-FR" sz="675" dirty="0">
              <a:solidFill>
                <a:prstClr val="white"/>
              </a:solidFill>
              <a:latin typeface="Montserrat" charset="0"/>
              <a:ea typeface="Montserrat" charset="0"/>
              <a:cs typeface="Montserrat" charset="0"/>
            </a:endParaRPr>
          </a:p>
        </p:txBody>
      </p:sp>
      <p:cxnSp>
        <p:nvCxnSpPr>
          <p:cNvPr id="72" name="Connecteur droit 71"/>
          <p:cNvCxnSpPr>
            <a:endCxn id="71" idx="2"/>
          </p:cNvCxnSpPr>
          <p:nvPr/>
        </p:nvCxnSpPr>
        <p:spPr>
          <a:xfrm flipH="1" flipV="1">
            <a:off x="3649250" y="2363793"/>
            <a:ext cx="96062" cy="18677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568100" y="4097755"/>
            <a:ext cx="322524" cy="276999"/>
          </a:xfrm>
          <a:prstGeom prst="rect">
            <a:avLst/>
          </a:prstGeom>
        </p:spPr>
        <p:txBody>
          <a:bodyPr wrap="none">
            <a:spAutoFit/>
          </a:bodyPr>
          <a:lstStyle/>
          <a:p>
            <a:pPr defTabSz="457189"/>
            <a:r>
              <a:rPr lang="fr-FR" sz="1200">
                <a:solidFill>
                  <a:srgbClr val="FDE100"/>
                </a:solidFill>
                <a:latin typeface="Verdana"/>
                <a:sym typeface="Wingdings 2" panose="05020102010507070707" pitchFamily="18" charset="2"/>
              </a:rPr>
              <a:t></a:t>
            </a:r>
            <a:endParaRPr lang="fr-FR" sz="1200">
              <a:solidFill>
                <a:srgbClr val="FDE100"/>
              </a:solidFill>
              <a:latin typeface="Verdana"/>
            </a:endParaRPr>
          </a:p>
        </p:txBody>
      </p:sp>
      <p:sp>
        <p:nvSpPr>
          <p:cNvPr id="74" name="ZoneTexte 73"/>
          <p:cNvSpPr txBox="1"/>
          <p:nvPr/>
        </p:nvSpPr>
        <p:spPr>
          <a:xfrm>
            <a:off x="3605531" y="4084366"/>
            <a:ext cx="309875" cy="300082"/>
          </a:xfrm>
          <a:prstGeom prst="rect">
            <a:avLst/>
          </a:prstGeom>
          <a:noFill/>
        </p:spPr>
        <p:txBody>
          <a:bodyPr wrap="square" rtlCol="0">
            <a:spAutoFit/>
          </a:bodyPr>
          <a:lstStyle/>
          <a:p>
            <a:pPr defTabSz="457189"/>
            <a:r>
              <a:rPr lang="fr-FR" sz="1350">
                <a:solidFill>
                  <a:srgbClr val="86A816"/>
                </a:solidFill>
                <a:sym typeface="Wingdings 2" panose="05020102010507070707" pitchFamily="18" charset="2"/>
              </a:rPr>
              <a:t></a:t>
            </a:r>
            <a:endParaRPr lang="fr-FR" sz="1350">
              <a:solidFill>
                <a:srgbClr val="86A816"/>
              </a:solidFill>
            </a:endParaRPr>
          </a:p>
        </p:txBody>
      </p:sp>
      <p:sp>
        <p:nvSpPr>
          <p:cNvPr id="75" name="ZoneTexte 74"/>
          <p:cNvSpPr txBox="1"/>
          <p:nvPr/>
        </p:nvSpPr>
        <p:spPr>
          <a:xfrm>
            <a:off x="2318100" y="4766949"/>
            <a:ext cx="309875" cy="300082"/>
          </a:xfrm>
          <a:prstGeom prst="rect">
            <a:avLst/>
          </a:prstGeom>
          <a:noFill/>
        </p:spPr>
        <p:txBody>
          <a:bodyPr wrap="square" rtlCol="0">
            <a:spAutoFit/>
          </a:bodyPr>
          <a:lstStyle/>
          <a:p>
            <a:pPr defTabSz="457189"/>
            <a:r>
              <a:rPr lang="fr-FR" sz="1350">
                <a:solidFill>
                  <a:srgbClr val="86A816"/>
                </a:solidFill>
                <a:sym typeface="Wingdings 2" panose="05020102010507070707" pitchFamily="18" charset="2"/>
              </a:rPr>
              <a:t></a:t>
            </a:r>
            <a:endParaRPr lang="fr-FR" sz="1350">
              <a:solidFill>
                <a:srgbClr val="86A816"/>
              </a:solidFill>
            </a:endParaRPr>
          </a:p>
        </p:txBody>
      </p:sp>
      <p:sp>
        <p:nvSpPr>
          <p:cNvPr id="76" name="ZoneTexte 75"/>
          <p:cNvSpPr txBox="1"/>
          <p:nvPr/>
        </p:nvSpPr>
        <p:spPr>
          <a:xfrm>
            <a:off x="4241418" y="2814133"/>
            <a:ext cx="2289106" cy="403957"/>
          </a:xfrm>
          <a:prstGeom prst="rect">
            <a:avLst/>
          </a:prstGeom>
          <a:solidFill>
            <a:srgbClr val="00738C"/>
          </a:solidFill>
        </p:spPr>
        <p:txBody>
          <a:bodyPr wrap="square" rtlCol="0" anchor="t">
            <a:spAutoFit/>
          </a:bodyPr>
          <a:lstStyle/>
          <a:p>
            <a:pPr defTabSz="457189"/>
            <a:r>
              <a:rPr lang="fr-FR" sz="675" dirty="0">
                <a:solidFill>
                  <a:prstClr val="white"/>
                </a:solidFill>
                <a:latin typeface="Montserrat"/>
                <a:ea typeface="Montserrat" charset="0"/>
                <a:cs typeface="Montserrat" charset="0"/>
              </a:rPr>
              <a:t>Délégation Régionale du Groupe (DRG)</a:t>
            </a:r>
          </a:p>
          <a:p>
            <a:pPr defTabSz="457189"/>
            <a:r>
              <a:rPr lang="fr-FR" sz="675" dirty="0">
                <a:solidFill>
                  <a:prstClr val="white"/>
                </a:solidFill>
                <a:latin typeface="Montserrat"/>
                <a:ea typeface="Montserrat" charset="0"/>
                <a:cs typeface="Montserrat" charset="0"/>
              </a:rPr>
              <a:t>Centre de Services mutualisés SI (CSMSI)</a:t>
            </a:r>
          </a:p>
          <a:p>
            <a:pPr defTabSz="457189"/>
            <a:r>
              <a:rPr lang="fr-FR" sz="675" dirty="0">
                <a:solidFill>
                  <a:prstClr val="white"/>
                </a:solidFill>
                <a:latin typeface="Montserrat"/>
                <a:ea typeface="Montserrat" charset="0"/>
                <a:cs typeface="Montserrat" charset="0"/>
              </a:rPr>
              <a:t>Direction des Services RH (Allo RH)</a:t>
            </a:r>
          </a:p>
        </p:txBody>
      </p:sp>
      <p:cxnSp>
        <p:nvCxnSpPr>
          <p:cNvPr id="77" name="Connecteur droit 76"/>
          <p:cNvCxnSpPr>
            <a:endCxn id="76" idx="1"/>
          </p:cNvCxnSpPr>
          <p:nvPr/>
        </p:nvCxnSpPr>
        <p:spPr>
          <a:xfrm flipV="1">
            <a:off x="3790815" y="3016112"/>
            <a:ext cx="450603" cy="1248818"/>
          </a:xfrm>
          <a:prstGeom prst="line">
            <a:avLst/>
          </a:prstGeom>
          <a:ln w="19050">
            <a:solidFill>
              <a:srgbClr val="00738C"/>
            </a:solidFill>
          </a:ln>
        </p:spPr>
        <p:style>
          <a:lnRef idx="1">
            <a:schemeClr val="accent1"/>
          </a:lnRef>
          <a:fillRef idx="0">
            <a:schemeClr val="accent1"/>
          </a:fillRef>
          <a:effectRef idx="0">
            <a:schemeClr val="accent1"/>
          </a:effectRef>
          <a:fontRef idx="minor">
            <a:schemeClr val="tx1"/>
          </a:fontRef>
        </p:style>
      </p:cxnSp>
      <p:pic>
        <p:nvPicPr>
          <p:cNvPr id="78"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4675" y="2863910"/>
            <a:ext cx="120537" cy="100164"/>
          </a:xfrm>
          <a:prstGeom prst="rect">
            <a:avLst/>
          </a:prstGeom>
        </p:spPr>
      </p:pic>
      <p:pic>
        <p:nvPicPr>
          <p:cNvPr id="79"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58714" y="2971723"/>
            <a:ext cx="120537" cy="100164"/>
          </a:xfrm>
          <a:prstGeom prst="rect">
            <a:avLst/>
          </a:prstGeom>
        </p:spPr>
      </p:pic>
      <p:pic>
        <p:nvPicPr>
          <p:cNvPr id="80"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0153" y="3071364"/>
            <a:ext cx="120537" cy="100164"/>
          </a:xfrm>
          <a:prstGeom prst="rect">
            <a:avLst/>
          </a:prstGeom>
        </p:spPr>
      </p:pic>
      <p:pic>
        <p:nvPicPr>
          <p:cNvPr id="81"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48486" y="3490945"/>
            <a:ext cx="120537" cy="100164"/>
          </a:xfrm>
          <a:prstGeom prst="rect">
            <a:avLst/>
          </a:prstGeom>
        </p:spPr>
      </p:pic>
      <p:pic>
        <p:nvPicPr>
          <p:cNvPr id="82"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6997" y="3603242"/>
            <a:ext cx="120537" cy="100164"/>
          </a:xfrm>
          <a:prstGeom prst="rect">
            <a:avLst/>
          </a:prstGeom>
        </p:spPr>
      </p:pic>
      <p:pic>
        <p:nvPicPr>
          <p:cNvPr id="83" name="Picture 15">
            <a:extLst>
              <a:ext uri="{FF2B5EF4-FFF2-40B4-BE49-F238E27FC236}">
                <a16:creationId xmlns:a16="http://schemas.microsoft.com/office/drawing/2014/main" id="{EA05B595-6E6A-4CE7-9174-926C4A2623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7722" y="4130799"/>
            <a:ext cx="468431" cy="101984"/>
          </a:xfrm>
          <a:prstGeom prst="rect">
            <a:avLst/>
          </a:prstGeom>
        </p:spPr>
      </p:pic>
      <p:sp>
        <p:nvSpPr>
          <p:cNvPr id="84" name="ZoneTexte 83"/>
          <p:cNvSpPr txBox="1"/>
          <p:nvPr/>
        </p:nvSpPr>
        <p:spPr>
          <a:xfrm>
            <a:off x="3278074" y="3449756"/>
            <a:ext cx="309875" cy="300082"/>
          </a:xfrm>
          <a:prstGeom prst="rect">
            <a:avLst/>
          </a:prstGeom>
          <a:noFill/>
        </p:spPr>
        <p:txBody>
          <a:bodyPr wrap="square" rtlCol="0">
            <a:spAutoFit/>
          </a:bodyPr>
          <a:lstStyle/>
          <a:p>
            <a:pPr defTabSz="457189"/>
            <a:r>
              <a:rPr lang="fr-FR" sz="1350">
                <a:solidFill>
                  <a:srgbClr val="86A816"/>
                </a:solidFill>
                <a:sym typeface="Wingdings 2" panose="05020102010507070707" pitchFamily="18" charset="2"/>
              </a:rPr>
              <a:t></a:t>
            </a:r>
            <a:endParaRPr lang="fr-FR" sz="1350">
              <a:solidFill>
                <a:srgbClr val="86A816"/>
              </a:solidFill>
            </a:endParaRPr>
          </a:p>
        </p:txBody>
      </p:sp>
      <p:sp>
        <p:nvSpPr>
          <p:cNvPr id="85" name="ZoneTexte 84"/>
          <p:cNvSpPr txBox="1"/>
          <p:nvPr/>
        </p:nvSpPr>
        <p:spPr>
          <a:xfrm>
            <a:off x="3316775" y="5791608"/>
            <a:ext cx="309875" cy="300082"/>
          </a:xfrm>
          <a:prstGeom prst="rect">
            <a:avLst/>
          </a:prstGeom>
          <a:noFill/>
        </p:spPr>
        <p:txBody>
          <a:bodyPr wrap="square" rtlCol="0">
            <a:spAutoFit/>
          </a:bodyPr>
          <a:lstStyle/>
          <a:p>
            <a:pPr defTabSz="457189"/>
            <a:r>
              <a:rPr lang="fr-FR" sz="1350">
                <a:solidFill>
                  <a:srgbClr val="86A816"/>
                </a:solidFill>
                <a:sym typeface="Wingdings 2" panose="05020102010507070707" pitchFamily="18" charset="2"/>
              </a:rPr>
              <a:t></a:t>
            </a:r>
            <a:endParaRPr lang="fr-FR" sz="1350">
              <a:solidFill>
                <a:srgbClr val="86A816"/>
              </a:solidFill>
            </a:endParaRPr>
          </a:p>
        </p:txBody>
      </p:sp>
      <p:pic>
        <p:nvPicPr>
          <p:cNvPr id="86" name="Picture 13">
            <a:extLst>
              <a:ext uri="{FF2B5EF4-FFF2-40B4-BE49-F238E27FC236}">
                <a16:creationId xmlns:a16="http://schemas.microsoft.com/office/drawing/2014/main" id="{A14EEAAA-6972-43C7-9BFE-514BC280C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2658" y="4547690"/>
            <a:ext cx="239686" cy="99239"/>
          </a:xfrm>
          <a:prstGeom prst="rect">
            <a:avLst/>
          </a:prstGeom>
        </p:spPr>
      </p:pic>
      <p:pic>
        <p:nvPicPr>
          <p:cNvPr id="87" name="Picture 13">
            <a:extLst>
              <a:ext uri="{FF2B5EF4-FFF2-40B4-BE49-F238E27FC236}">
                <a16:creationId xmlns:a16="http://schemas.microsoft.com/office/drawing/2014/main" id="{A14EEAAA-6972-43C7-9BFE-514BC280C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4839" y="4458790"/>
            <a:ext cx="239686" cy="99239"/>
          </a:xfrm>
          <a:prstGeom prst="rect">
            <a:avLst/>
          </a:prstGeom>
        </p:spPr>
      </p:pic>
      <p:pic>
        <p:nvPicPr>
          <p:cNvPr id="88" name="Picture 13">
            <a:extLst>
              <a:ext uri="{FF2B5EF4-FFF2-40B4-BE49-F238E27FC236}">
                <a16:creationId xmlns:a16="http://schemas.microsoft.com/office/drawing/2014/main" id="{A14EEAAA-6972-43C7-9BFE-514BC280C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73279" y="3132813"/>
            <a:ext cx="239686" cy="99239"/>
          </a:xfrm>
          <a:prstGeom prst="rect">
            <a:avLst/>
          </a:prstGeom>
        </p:spPr>
      </p:pic>
      <p:pic>
        <p:nvPicPr>
          <p:cNvPr id="89" name="Picture 13">
            <a:extLst>
              <a:ext uri="{FF2B5EF4-FFF2-40B4-BE49-F238E27FC236}">
                <a16:creationId xmlns:a16="http://schemas.microsoft.com/office/drawing/2014/main" id="{A14EEAAA-6972-43C7-9BFE-514BC280C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31777" y="4097755"/>
            <a:ext cx="239686" cy="99239"/>
          </a:xfrm>
          <a:prstGeom prst="rect">
            <a:avLst/>
          </a:prstGeom>
        </p:spPr>
      </p:pic>
      <p:pic>
        <p:nvPicPr>
          <p:cNvPr id="90"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4662" y="5567410"/>
            <a:ext cx="120537" cy="100164"/>
          </a:xfrm>
          <a:prstGeom prst="rect">
            <a:avLst/>
          </a:prstGeom>
        </p:spPr>
      </p:pic>
      <p:pic>
        <p:nvPicPr>
          <p:cNvPr id="91"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5741" y="5298005"/>
            <a:ext cx="120537" cy="100164"/>
          </a:xfrm>
          <a:prstGeom prst="rect">
            <a:avLst/>
          </a:prstGeom>
        </p:spPr>
      </p:pic>
      <p:pic>
        <p:nvPicPr>
          <p:cNvPr id="92"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8644" y="5506042"/>
            <a:ext cx="120537" cy="100164"/>
          </a:xfrm>
          <a:prstGeom prst="rect">
            <a:avLst/>
          </a:prstGeom>
        </p:spPr>
      </p:pic>
      <p:pic>
        <p:nvPicPr>
          <p:cNvPr id="93" name="Picture 13">
            <a:extLst>
              <a:ext uri="{FF2B5EF4-FFF2-40B4-BE49-F238E27FC236}">
                <a16:creationId xmlns:a16="http://schemas.microsoft.com/office/drawing/2014/main" id="{A14EEAAA-6972-43C7-9BFE-514BC280C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2788" y="6159596"/>
            <a:ext cx="239686" cy="99239"/>
          </a:xfrm>
          <a:prstGeom prst="rect">
            <a:avLst/>
          </a:prstGeom>
        </p:spPr>
      </p:pic>
      <p:pic>
        <p:nvPicPr>
          <p:cNvPr id="94" name="Picture 13">
            <a:extLst>
              <a:ext uri="{FF2B5EF4-FFF2-40B4-BE49-F238E27FC236}">
                <a16:creationId xmlns:a16="http://schemas.microsoft.com/office/drawing/2014/main" id="{A14EEAAA-6972-43C7-9BFE-514BC280C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7878" y="2555809"/>
            <a:ext cx="239686" cy="99239"/>
          </a:xfrm>
          <a:prstGeom prst="rect">
            <a:avLst/>
          </a:prstGeom>
        </p:spPr>
      </p:pic>
      <p:pic>
        <p:nvPicPr>
          <p:cNvPr id="95"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73988" y="2212635"/>
            <a:ext cx="120537" cy="100164"/>
          </a:xfrm>
          <a:prstGeom prst="rect">
            <a:avLst/>
          </a:prstGeom>
        </p:spPr>
      </p:pic>
      <p:pic>
        <p:nvPicPr>
          <p:cNvPr id="97" name="Picture 13">
            <a:extLst>
              <a:ext uri="{FF2B5EF4-FFF2-40B4-BE49-F238E27FC236}">
                <a16:creationId xmlns:a16="http://schemas.microsoft.com/office/drawing/2014/main" id="{A14EEAAA-6972-43C7-9BFE-514BC280C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60074" y="2513702"/>
            <a:ext cx="239686" cy="99239"/>
          </a:xfrm>
          <a:prstGeom prst="rect">
            <a:avLst/>
          </a:prstGeom>
        </p:spPr>
      </p:pic>
      <p:pic>
        <p:nvPicPr>
          <p:cNvPr id="98"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32821" y="2609395"/>
            <a:ext cx="120537" cy="100164"/>
          </a:xfrm>
          <a:prstGeom prst="rect">
            <a:avLst/>
          </a:prstGeom>
        </p:spPr>
      </p:pic>
      <p:pic>
        <p:nvPicPr>
          <p:cNvPr id="99"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0371" y="4748430"/>
            <a:ext cx="120537" cy="100164"/>
          </a:xfrm>
          <a:prstGeom prst="rect">
            <a:avLst/>
          </a:prstGeom>
        </p:spPr>
      </p:pic>
      <p:pic>
        <p:nvPicPr>
          <p:cNvPr id="100" name="Picture 15">
            <a:extLst>
              <a:ext uri="{FF2B5EF4-FFF2-40B4-BE49-F238E27FC236}">
                <a16:creationId xmlns:a16="http://schemas.microsoft.com/office/drawing/2014/main" id="{EA05B595-6E6A-4CE7-9174-926C4A2623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4604" y="5079523"/>
            <a:ext cx="468431" cy="101984"/>
          </a:xfrm>
          <a:prstGeom prst="rect">
            <a:avLst/>
          </a:prstGeom>
        </p:spPr>
      </p:pic>
      <p:sp>
        <p:nvSpPr>
          <p:cNvPr id="126" name="Rectangle 125">
            <a:extLst>
              <a:ext uri="{FF2B5EF4-FFF2-40B4-BE49-F238E27FC236}">
                <a16:creationId xmlns:a16="http://schemas.microsoft.com/office/drawing/2014/main" id="{D4D1800D-4939-4326-8D10-DEECCD2C99C2}"/>
              </a:ext>
            </a:extLst>
          </p:cNvPr>
          <p:cNvSpPr/>
          <p:nvPr/>
        </p:nvSpPr>
        <p:spPr>
          <a:xfrm>
            <a:off x="378378" y="8963215"/>
            <a:ext cx="1277248" cy="184666"/>
          </a:xfrm>
          <a:prstGeom prst="rect">
            <a:avLst/>
          </a:prstGeom>
        </p:spPr>
        <p:txBody>
          <a:bodyPr wrap="square"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a:solidFill>
                  <a:prstClr val="black">
                    <a:lumMod val="50000"/>
                    <a:lumOff val="50000"/>
                  </a:prstClr>
                </a:solidFill>
                <a:latin typeface="Montserrat"/>
                <a:sym typeface="Wingdings 2" panose="05020102010507070707" pitchFamily="18" charset="2"/>
              </a:rPr>
              <a:t>19 établissements Courrier</a:t>
            </a:r>
            <a:endParaRPr lang="fr-FR" sz="600" i="1">
              <a:solidFill>
                <a:prstClr val="black">
                  <a:lumMod val="50000"/>
                  <a:lumOff val="50000"/>
                </a:prstClr>
              </a:solidFill>
              <a:latin typeface="Montserrat"/>
            </a:endParaRPr>
          </a:p>
        </p:txBody>
      </p:sp>
      <p:sp>
        <p:nvSpPr>
          <p:cNvPr id="127" name="Rectangle 126">
            <a:extLst>
              <a:ext uri="{FF2B5EF4-FFF2-40B4-BE49-F238E27FC236}">
                <a16:creationId xmlns:a16="http://schemas.microsoft.com/office/drawing/2014/main" id="{36CAF439-E301-4B07-8036-8F7E395BE58B}"/>
              </a:ext>
            </a:extLst>
          </p:cNvPr>
          <p:cNvSpPr/>
          <p:nvPr/>
        </p:nvSpPr>
        <p:spPr>
          <a:xfrm>
            <a:off x="2446922" y="7247329"/>
            <a:ext cx="829127" cy="1477328"/>
          </a:xfrm>
          <a:prstGeom prst="rect">
            <a:avLst/>
          </a:prstGeom>
        </p:spPr>
        <p:txBody>
          <a:bodyPr wrap="square"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a:solidFill>
                  <a:prstClr val="black">
                    <a:lumMod val="50000"/>
                    <a:lumOff val="50000"/>
                  </a:prstClr>
                </a:solidFill>
                <a:latin typeface="Montserrat"/>
                <a:ea typeface="+mn-lt"/>
                <a:cs typeface="Calibri"/>
                <a:sym typeface="Wingdings 2" panose="05020102010507070707" pitchFamily="18" charset="2"/>
              </a:rPr>
              <a:t>- de  50 collaborateurs</a:t>
            </a:r>
            <a:endParaRPr lang="fr-FR" sz="600">
              <a:solidFill>
                <a:prstClr val="black">
                  <a:lumMod val="50000"/>
                  <a:lumOff val="50000"/>
                </a:prstClr>
              </a:solidFill>
              <a:latin typeface="Montserrat"/>
              <a:ea typeface="+mn-lt"/>
              <a:cs typeface="Calibri"/>
            </a:endParaRPr>
          </a:p>
          <a:p>
            <a:endParaRPr lang="fr-FR" sz="600">
              <a:solidFill>
                <a:prstClr val="black">
                  <a:lumMod val="50000"/>
                  <a:lumOff val="50000"/>
                </a:prstClr>
              </a:solidFill>
              <a:latin typeface="Montserrat"/>
              <a:ea typeface="+mn-lt"/>
              <a:cs typeface="Calibri"/>
            </a:endParaRPr>
          </a:p>
          <a:p>
            <a:endParaRPr lang="fr-FR" sz="600">
              <a:solidFill>
                <a:prstClr val="black">
                  <a:lumMod val="50000"/>
                  <a:lumOff val="50000"/>
                </a:prstClr>
              </a:solidFill>
              <a:latin typeface="Montserrat"/>
              <a:ea typeface="+mn-lt"/>
              <a:cs typeface="Calibri"/>
            </a:endParaRPr>
          </a:p>
          <a:p>
            <a:r>
              <a:rPr lang="fr-FR" sz="600">
                <a:solidFill>
                  <a:prstClr val="black">
                    <a:lumMod val="50000"/>
                    <a:lumOff val="50000"/>
                  </a:prstClr>
                </a:solidFill>
                <a:latin typeface="Montserrat"/>
                <a:ea typeface="+mn-lt"/>
                <a:cs typeface="Calibri"/>
              </a:rPr>
              <a:t>51 à 300 </a:t>
            </a:r>
            <a:br>
              <a:rPr lang="fr-FR" sz="600">
                <a:solidFill>
                  <a:prstClr val="black">
                    <a:lumMod val="50000"/>
                    <a:lumOff val="50000"/>
                  </a:prstClr>
                </a:solidFill>
                <a:latin typeface="Montserrat"/>
                <a:ea typeface="+mn-lt"/>
                <a:cs typeface="Calibri"/>
              </a:rPr>
            </a:br>
            <a:r>
              <a:rPr lang="fr-FR" sz="600">
                <a:solidFill>
                  <a:prstClr val="black">
                    <a:lumMod val="50000"/>
                    <a:lumOff val="50000"/>
                  </a:prstClr>
                </a:solidFill>
                <a:latin typeface="Montserrat"/>
                <a:ea typeface="+mn-lt"/>
                <a:cs typeface="Calibri"/>
              </a:rPr>
              <a:t>collaborateurs</a:t>
            </a:r>
          </a:p>
          <a:p>
            <a:endParaRPr lang="fr-FR" sz="600">
              <a:solidFill>
                <a:prstClr val="black">
                  <a:lumMod val="50000"/>
                  <a:lumOff val="50000"/>
                </a:prstClr>
              </a:solidFill>
              <a:latin typeface="Montserrat"/>
              <a:ea typeface="+mn-lt"/>
              <a:cs typeface="Calibri"/>
            </a:endParaRPr>
          </a:p>
          <a:p>
            <a:endParaRPr lang="fr-FR" sz="600">
              <a:solidFill>
                <a:prstClr val="black">
                  <a:lumMod val="50000"/>
                  <a:lumOff val="50000"/>
                </a:prstClr>
              </a:solidFill>
              <a:latin typeface="Montserrat"/>
              <a:ea typeface="+mn-lt"/>
              <a:cs typeface="Calibri"/>
            </a:endParaRPr>
          </a:p>
          <a:p>
            <a:r>
              <a:rPr lang="fr-FR" sz="600">
                <a:solidFill>
                  <a:prstClr val="black">
                    <a:lumMod val="50000"/>
                    <a:lumOff val="50000"/>
                  </a:prstClr>
                </a:solidFill>
                <a:latin typeface="Montserrat"/>
                <a:ea typeface="+mn-lt"/>
                <a:cs typeface="Calibri"/>
              </a:rPr>
              <a:t>301 à 800</a:t>
            </a:r>
            <a:br>
              <a:rPr lang="fr-FR" sz="600">
                <a:solidFill>
                  <a:prstClr val="black">
                    <a:lumMod val="50000"/>
                    <a:lumOff val="50000"/>
                  </a:prstClr>
                </a:solidFill>
                <a:latin typeface="Montserrat"/>
                <a:ea typeface="+mn-lt"/>
                <a:cs typeface="Calibri"/>
              </a:rPr>
            </a:br>
            <a:r>
              <a:rPr lang="fr-FR" sz="600">
                <a:solidFill>
                  <a:prstClr val="black">
                    <a:lumMod val="50000"/>
                    <a:lumOff val="50000"/>
                  </a:prstClr>
                </a:solidFill>
                <a:latin typeface="Montserrat"/>
                <a:ea typeface="+mn-lt"/>
                <a:cs typeface="Calibri"/>
              </a:rPr>
              <a:t>collaborateurs</a:t>
            </a:r>
          </a:p>
          <a:p>
            <a:endParaRPr lang="fr-FR" sz="600">
              <a:solidFill>
                <a:prstClr val="black">
                  <a:lumMod val="50000"/>
                  <a:lumOff val="50000"/>
                </a:prstClr>
              </a:solidFill>
              <a:latin typeface="Montserrat"/>
              <a:ea typeface="+mn-lt"/>
              <a:cs typeface="Calibri"/>
            </a:endParaRPr>
          </a:p>
          <a:p>
            <a:endParaRPr lang="fr-FR" sz="600">
              <a:solidFill>
                <a:prstClr val="black">
                  <a:lumMod val="50000"/>
                  <a:lumOff val="50000"/>
                </a:prstClr>
              </a:solidFill>
              <a:latin typeface="Montserrat"/>
              <a:ea typeface="+mn-lt"/>
              <a:cs typeface="Calibri"/>
            </a:endParaRPr>
          </a:p>
          <a:p>
            <a:r>
              <a:rPr lang="fr-FR" sz="600">
                <a:solidFill>
                  <a:prstClr val="black">
                    <a:lumMod val="50000"/>
                    <a:lumOff val="50000"/>
                  </a:prstClr>
                </a:solidFill>
                <a:latin typeface="Montserrat"/>
                <a:ea typeface="+mn-lt"/>
                <a:cs typeface="Calibri"/>
              </a:rPr>
              <a:t>+ de 800</a:t>
            </a:r>
            <a:br>
              <a:rPr lang="fr-FR" sz="600">
                <a:solidFill>
                  <a:prstClr val="black">
                    <a:lumMod val="50000"/>
                    <a:lumOff val="50000"/>
                  </a:prstClr>
                </a:solidFill>
                <a:latin typeface="Montserrat"/>
                <a:ea typeface="+mn-lt"/>
                <a:cs typeface="Calibri"/>
              </a:rPr>
            </a:br>
            <a:r>
              <a:rPr lang="fr-FR" sz="600">
                <a:solidFill>
                  <a:prstClr val="black">
                    <a:lumMod val="50000"/>
                    <a:lumOff val="50000"/>
                  </a:prstClr>
                </a:solidFill>
                <a:latin typeface="Montserrat"/>
                <a:ea typeface="+mn-lt"/>
                <a:cs typeface="Calibri"/>
              </a:rPr>
              <a:t>collaborateurs</a:t>
            </a:r>
          </a:p>
          <a:p>
            <a:endParaRPr lang="fr-FR" sz="600">
              <a:solidFill>
                <a:prstClr val="black">
                  <a:lumMod val="50000"/>
                  <a:lumOff val="50000"/>
                </a:prstClr>
              </a:solidFill>
              <a:latin typeface="Montserrat"/>
            </a:endParaRPr>
          </a:p>
        </p:txBody>
      </p:sp>
      <p:pic>
        <p:nvPicPr>
          <p:cNvPr id="128" name="Picture 11">
            <a:extLst>
              <a:ext uri="{FF2B5EF4-FFF2-40B4-BE49-F238E27FC236}">
                <a16:creationId xmlns:a16="http://schemas.microsoft.com/office/drawing/2014/main" id="{CE693F5B-6C8D-479D-B7D4-35ABFD178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3461" y="7338236"/>
            <a:ext cx="120537" cy="100164"/>
          </a:xfrm>
          <a:prstGeom prst="rect">
            <a:avLst/>
          </a:prstGeom>
        </p:spPr>
      </p:pic>
      <p:pic>
        <p:nvPicPr>
          <p:cNvPr id="129" name="Picture 13">
            <a:extLst>
              <a:ext uri="{FF2B5EF4-FFF2-40B4-BE49-F238E27FC236}">
                <a16:creationId xmlns:a16="http://schemas.microsoft.com/office/drawing/2014/main" id="{A14EEAAA-6972-43C7-9BFE-514BC280C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44155" y="7701517"/>
            <a:ext cx="239686" cy="99239"/>
          </a:xfrm>
          <a:prstGeom prst="rect">
            <a:avLst/>
          </a:prstGeom>
        </p:spPr>
      </p:pic>
      <p:pic>
        <p:nvPicPr>
          <p:cNvPr id="130" name="Picture 15">
            <a:extLst>
              <a:ext uri="{FF2B5EF4-FFF2-40B4-BE49-F238E27FC236}">
                <a16:creationId xmlns:a16="http://schemas.microsoft.com/office/drawing/2014/main" id="{EA05B595-6E6A-4CE7-9174-926C4A2623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8119" y="8429799"/>
            <a:ext cx="468431" cy="101984"/>
          </a:xfrm>
          <a:prstGeom prst="rect">
            <a:avLst/>
          </a:prstGeom>
        </p:spPr>
      </p:pic>
      <p:pic>
        <p:nvPicPr>
          <p:cNvPr id="131" name="Picture 17">
            <a:extLst>
              <a:ext uri="{FF2B5EF4-FFF2-40B4-BE49-F238E27FC236}">
                <a16:creationId xmlns:a16="http://schemas.microsoft.com/office/drawing/2014/main" id="{93335039-DA15-4872-8C9C-20DE04E9F9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40969" y="8057706"/>
            <a:ext cx="366682" cy="100625"/>
          </a:xfrm>
          <a:prstGeom prst="rect">
            <a:avLst/>
          </a:prstGeom>
        </p:spPr>
      </p:pic>
      <p:sp>
        <p:nvSpPr>
          <p:cNvPr id="132" name="Rectangle 131"/>
          <p:cNvSpPr/>
          <p:nvPr/>
        </p:nvSpPr>
        <p:spPr>
          <a:xfrm>
            <a:off x="231124" y="8922845"/>
            <a:ext cx="312906" cy="265457"/>
          </a:xfrm>
          <a:prstGeom prst="rect">
            <a:avLst/>
          </a:prstGeom>
        </p:spPr>
        <p:txBody>
          <a:bodyPr wrap="none">
            <a:spAutoFit/>
          </a:bodyPr>
          <a:lstStyle/>
          <a:p>
            <a:pPr defTabSz="457189"/>
            <a:r>
              <a:rPr lang="fr-FR" sz="1125">
                <a:solidFill>
                  <a:srgbClr val="FDE100"/>
                </a:solidFill>
                <a:latin typeface="Verdana"/>
                <a:sym typeface="Wingdings 2" panose="05020102010507070707" pitchFamily="18" charset="2"/>
              </a:rPr>
              <a:t></a:t>
            </a:r>
            <a:endParaRPr lang="fr-FR" sz="1125">
              <a:solidFill>
                <a:srgbClr val="FDE100"/>
              </a:solidFill>
              <a:latin typeface="Verdana"/>
            </a:endParaRPr>
          </a:p>
        </p:txBody>
      </p:sp>
      <p:sp>
        <p:nvSpPr>
          <p:cNvPr id="133" name="ZoneTexte 135">
            <a:extLst>
              <a:ext uri="{FF2B5EF4-FFF2-40B4-BE49-F238E27FC236}">
                <a16:creationId xmlns:a16="http://schemas.microsoft.com/office/drawing/2014/main" id="{2FA4FE08-B79E-45FF-BF0B-FCDAF4F8F5E1}"/>
              </a:ext>
            </a:extLst>
          </p:cNvPr>
          <p:cNvSpPr txBox="1"/>
          <p:nvPr/>
        </p:nvSpPr>
        <p:spPr>
          <a:xfrm>
            <a:off x="248276" y="8757726"/>
            <a:ext cx="1012103" cy="219291"/>
          </a:xfrm>
          <a:prstGeom prst="rect">
            <a:avLst/>
          </a:prstGeom>
          <a:noFill/>
        </p:spPr>
        <p:txBody>
          <a:bodyPr wrap="square"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25">
                <a:solidFill>
                  <a:srgbClr val="86A816"/>
                </a:solidFill>
                <a:latin typeface="Montserrat"/>
                <a:sym typeface="Wingdings 2" panose="05020102010507070707" pitchFamily="18" charset="2"/>
              </a:rPr>
              <a:t></a:t>
            </a:r>
            <a:r>
              <a:rPr lang="fr-FR" sz="825" b="1">
                <a:solidFill>
                  <a:srgbClr val="86A816"/>
                </a:solidFill>
                <a:latin typeface="Montserrat"/>
                <a:sym typeface="Wingdings 2" panose="05020102010507070707" pitchFamily="18" charset="2"/>
              </a:rPr>
              <a:t> </a:t>
            </a:r>
            <a:r>
              <a:rPr lang="fr-FR" sz="600">
                <a:solidFill>
                  <a:prstClr val="black">
                    <a:lumMod val="50000"/>
                    <a:lumOff val="50000"/>
                  </a:prstClr>
                </a:solidFill>
                <a:latin typeface="Montserrat"/>
                <a:sym typeface="Wingdings 2" panose="05020102010507070707" pitchFamily="18" charset="2"/>
              </a:rPr>
              <a:t>ATM DSEM</a:t>
            </a:r>
            <a:endParaRPr lang="fr-FR" sz="600">
              <a:solidFill>
                <a:prstClr val="black">
                  <a:lumMod val="50000"/>
                  <a:lumOff val="50000"/>
                </a:prstClr>
              </a:solidFill>
              <a:latin typeface="Montserrat"/>
            </a:endParaRPr>
          </a:p>
        </p:txBody>
      </p:sp>
      <p:sp>
        <p:nvSpPr>
          <p:cNvPr id="134" name="Rectangle 133">
            <a:extLst>
              <a:ext uri="{FF2B5EF4-FFF2-40B4-BE49-F238E27FC236}">
                <a16:creationId xmlns:a16="http://schemas.microsoft.com/office/drawing/2014/main" id="{A6A531CE-AD22-4995-8223-8B98816034C3}"/>
              </a:ext>
            </a:extLst>
          </p:cNvPr>
          <p:cNvSpPr/>
          <p:nvPr/>
        </p:nvSpPr>
        <p:spPr>
          <a:xfrm>
            <a:off x="344195" y="7636404"/>
            <a:ext cx="1118851" cy="184666"/>
          </a:xfrm>
          <a:prstGeom prst="rect">
            <a:avLst/>
          </a:prstGeom>
          <a:solidFill>
            <a:srgbClr val="FFC000"/>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a:solidFill>
                  <a:prstClr val="white"/>
                </a:solidFill>
                <a:latin typeface="Montserrat"/>
              </a:rPr>
              <a:t>BSCC</a:t>
            </a:r>
          </a:p>
        </p:txBody>
      </p:sp>
      <p:sp>
        <p:nvSpPr>
          <p:cNvPr id="135" name="ZoneTexte 157">
            <a:extLst>
              <a:ext uri="{FF2B5EF4-FFF2-40B4-BE49-F238E27FC236}">
                <a16:creationId xmlns:a16="http://schemas.microsoft.com/office/drawing/2014/main" id="{27112743-2789-4431-9C20-8578C2A7BF6B}"/>
              </a:ext>
            </a:extLst>
          </p:cNvPr>
          <p:cNvSpPr txBox="1"/>
          <p:nvPr/>
        </p:nvSpPr>
        <p:spPr>
          <a:xfrm>
            <a:off x="339630" y="7922902"/>
            <a:ext cx="1123417" cy="184666"/>
          </a:xfrm>
          <a:prstGeom prst="rect">
            <a:avLst/>
          </a:prstGeom>
          <a:solidFill>
            <a:srgbClr val="CCD062"/>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a:solidFill>
                  <a:prstClr val="white"/>
                </a:solidFill>
                <a:latin typeface="Montserrat"/>
              </a:rPr>
              <a:t>Réseau</a:t>
            </a:r>
          </a:p>
        </p:txBody>
      </p:sp>
      <p:sp>
        <p:nvSpPr>
          <p:cNvPr id="136" name="ZoneTexte 158">
            <a:extLst>
              <a:ext uri="{FF2B5EF4-FFF2-40B4-BE49-F238E27FC236}">
                <a16:creationId xmlns:a16="http://schemas.microsoft.com/office/drawing/2014/main" id="{092EE3F3-E7E8-4BE9-8127-B5697D858D39}"/>
              </a:ext>
            </a:extLst>
          </p:cNvPr>
          <p:cNvSpPr txBox="1"/>
          <p:nvPr/>
        </p:nvSpPr>
        <p:spPr>
          <a:xfrm>
            <a:off x="326355" y="8214468"/>
            <a:ext cx="1136691" cy="184666"/>
          </a:xfrm>
          <a:prstGeom prst="rect">
            <a:avLst/>
          </a:prstGeom>
          <a:solidFill>
            <a:srgbClr val="00738C"/>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a:solidFill>
                  <a:prstClr val="white"/>
                </a:solidFill>
                <a:latin typeface="Montserrat"/>
              </a:rPr>
              <a:t>Groupe</a:t>
            </a:r>
          </a:p>
        </p:txBody>
      </p:sp>
      <p:sp>
        <p:nvSpPr>
          <p:cNvPr id="137" name="ZoneTexte 152">
            <a:extLst>
              <a:ext uri="{FF2B5EF4-FFF2-40B4-BE49-F238E27FC236}">
                <a16:creationId xmlns:a16="http://schemas.microsoft.com/office/drawing/2014/main" id="{D9424AE2-1395-4B5B-94DE-F40B2DF323C9}"/>
              </a:ext>
            </a:extLst>
          </p:cNvPr>
          <p:cNvSpPr txBox="1"/>
          <p:nvPr/>
        </p:nvSpPr>
        <p:spPr>
          <a:xfrm>
            <a:off x="337011" y="7348245"/>
            <a:ext cx="1126036" cy="178960"/>
          </a:xfrm>
          <a:prstGeom prst="rect">
            <a:avLst/>
          </a:prstGeom>
          <a:solidFill>
            <a:schemeClr val="tx2"/>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63" b="1">
                <a:solidFill>
                  <a:prstClr val="white"/>
                </a:solidFill>
                <a:latin typeface="Montserrat"/>
              </a:rPr>
              <a:t>La Banque Postale</a:t>
            </a:r>
            <a:endParaRPr lang="fr-FR" sz="563">
              <a:solidFill>
                <a:prstClr val="white"/>
              </a:solidFill>
              <a:latin typeface="Montserrat"/>
            </a:endParaRPr>
          </a:p>
        </p:txBody>
      </p:sp>
      <p:sp>
        <p:nvSpPr>
          <p:cNvPr id="111"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112" name="Rectangle avec flèche vers le haut 111">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803351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Bassin d'emplois Centre Val de Loire</a:t>
            </a:r>
            <a:endParaRPr lang="fr-FR"/>
          </a:p>
        </p:txBody>
      </p:sp>
      <p:sp>
        <p:nvSpPr>
          <p:cNvPr id="6" name="TextBox 23">
            <a:extLst>
              <a:ext uri="{FF2B5EF4-FFF2-40B4-BE49-F238E27FC236}">
                <a16:creationId xmlns:a16="http://schemas.microsoft.com/office/drawing/2014/main" id="{1015C0C9-D834-426B-A9EC-FEF4DF139E8D}"/>
              </a:ext>
            </a:extLst>
          </p:cNvPr>
          <p:cNvSpPr txBox="1"/>
          <p:nvPr/>
        </p:nvSpPr>
        <p:spPr>
          <a:xfrm>
            <a:off x="562600" y="1665584"/>
            <a:ext cx="3886200"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457189"/>
            <a:r>
              <a:rPr lang="fr-FR" sz="1050" b="1">
                <a:solidFill>
                  <a:srgbClr val="00738C"/>
                </a:solidFill>
                <a:latin typeface="Montserrat"/>
                <a:ea typeface="+mn-lt"/>
                <a:cs typeface="Calibri"/>
              </a:rPr>
              <a:t>Les filiales</a:t>
            </a:r>
            <a:endParaRPr lang="en-US" sz="1050">
              <a:solidFill>
                <a:srgbClr val="00738C"/>
              </a:solidFill>
              <a:latin typeface="Montserrat"/>
              <a:cs typeface="Calibri"/>
            </a:endParaRPr>
          </a:p>
        </p:txBody>
      </p:sp>
      <p:sp>
        <p:nvSpPr>
          <p:cNvPr id="127" name="Rectangle 126">
            <a:extLst>
              <a:ext uri="{FF2B5EF4-FFF2-40B4-BE49-F238E27FC236}">
                <a16:creationId xmlns:a16="http://schemas.microsoft.com/office/drawing/2014/main" id="{36CAF439-E301-4B07-8036-8F7E395BE58B}"/>
              </a:ext>
            </a:extLst>
          </p:cNvPr>
          <p:cNvSpPr/>
          <p:nvPr/>
        </p:nvSpPr>
        <p:spPr>
          <a:xfrm>
            <a:off x="2421481" y="6836715"/>
            <a:ext cx="829127" cy="1477328"/>
          </a:xfrm>
          <a:prstGeom prst="rect">
            <a:avLst/>
          </a:prstGeom>
        </p:spPr>
        <p:txBody>
          <a:bodyPr wrap="square"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dirty="0">
                <a:solidFill>
                  <a:prstClr val="black">
                    <a:lumMod val="50000"/>
                    <a:lumOff val="50000"/>
                  </a:prstClr>
                </a:solidFill>
                <a:latin typeface="Montserrat"/>
                <a:ea typeface="+mn-lt"/>
                <a:cs typeface="Calibri"/>
                <a:sym typeface="Wingdings 2" panose="05020102010507070707" pitchFamily="18" charset="2"/>
              </a:rPr>
              <a:t>- de  50 collaborateurs</a:t>
            </a:r>
            <a:endParaRPr lang="fr-FR" sz="600" dirty="0">
              <a:solidFill>
                <a:prstClr val="black">
                  <a:lumMod val="50000"/>
                  <a:lumOff val="50000"/>
                </a:prstClr>
              </a:solidFill>
              <a:latin typeface="Montserrat"/>
              <a:ea typeface="+mn-lt"/>
              <a:cs typeface="Calibri"/>
            </a:endParaRPr>
          </a:p>
          <a:p>
            <a:endParaRPr lang="fr-FR" sz="600" dirty="0">
              <a:solidFill>
                <a:prstClr val="black">
                  <a:lumMod val="50000"/>
                  <a:lumOff val="50000"/>
                </a:prstClr>
              </a:solidFill>
              <a:latin typeface="Montserrat"/>
              <a:ea typeface="+mn-lt"/>
              <a:cs typeface="Calibri"/>
            </a:endParaRPr>
          </a:p>
          <a:p>
            <a:endParaRPr lang="fr-FR" sz="600" dirty="0">
              <a:solidFill>
                <a:prstClr val="black">
                  <a:lumMod val="50000"/>
                  <a:lumOff val="50000"/>
                </a:prstClr>
              </a:solidFill>
              <a:latin typeface="Montserrat"/>
              <a:ea typeface="+mn-lt"/>
              <a:cs typeface="Calibri"/>
            </a:endParaRPr>
          </a:p>
          <a:p>
            <a:r>
              <a:rPr lang="fr-FR" sz="600" dirty="0">
                <a:solidFill>
                  <a:prstClr val="black">
                    <a:lumMod val="50000"/>
                    <a:lumOff val="50000"/>
                  </a:prstClr>
                </a:solidFill>
                <a:latin typeface="Montserrat"/>
                <a:ea typeface="+mn-lt"/>
                <a:cs typeface="Calibri"/>
              </a:rPr>
              <a:t>51 à 300 </a:t>
            </a:r>
            <a:br>
              <a:rPr lang="fr-FR" sz="600" dirty="0">
                <a:solidFill>
                  <a:prstClr val="black">
                    <a:lumMod val="50000"/>
                    <a:lumOff val="50000"/>
                  </a:prstClr>
                </a:solidFill>
                <a:latin typeface="Montserrat"/>
                <a:ea typeface="+mn-lt"/>
                <a:cs typeface="Calibri"/>
              </a:rPr>
            </a:br>
            <a:r>
              <a:rPr lang="fr-FR" sz="600" dirty="0">
                <a:solidFill>
                  <a:prstClr val="black">
                    <a:lumMod val="50000"/>
                    <a:lumOff val="50000"/>
                  </a:prstClr>
                </a:solidFill>
                <a:latin typeface="Montserrat"/>
                <a:ea typeface="+mn-lt"/>
                <a:cs typeface="Calibri"/>
              </a:rPr>
              <a:t>collaborateurs</a:t>
            </a:r>
          </a:p>
          <a:p>
            <a:endParaRPr lang="fr-FR" sz="600" dirty="0">
              <a:solidFill>
                <a:prstClr val="black">
                  <a:lumMod val="50000"/>
                  <a:lumOff val="50000"/>
                </a:prstClr>
              </a:solidFill>
              <a:latin typeface="Montserrat"/>
              <a:ea typeface="+mn-lt"/>
              <a:cs typeface="Calibri"/>
            </a:endParaRPr>
          </a:p>
          <a:p>
            <a:endParaRPr lang="fr-FR" sz="600" dirty="0">
              <a:solidFill>
                <a:prstClr val="black">
                  <a:lumMod val="50000"/>
                  <a:lumOff val="50000"/>
                </a:prstClr>
              </a:solidFill>
              <a:latin typeface="Montserrat"/>
              <a:ea typeface="+mn-lt"/>
              <a:cs typeface="Calibri"/>
            </a:endParaRPr>
          </a:p>
          <a:p>
            <a:r>
              <a:rPr lang="fr-FR" sz="600" dirty="0">
                <a:solidFill>
                  <a:prstClr val="black">
                    <a:lumMod val="50000"/>
                    <a:lumOff val="50000"/>
                  </a:prstClr>
                </a:solidFill>
                <a:latin typeface="Montserrat"/>
                <a:ea typeface="+mn-lt"/>
                <a:cs typeface="Calibri"/>
              </a:rPr>
              <a:t>301 à 800</a:t>
            </a:r>
            <a:br>
              <a:rPr lang="fr-FR" sz="600" dirty="0">
                <a:solidFill>
                  <a:prstClr val="black">
                    <a:lumMod val="50000"/>
                    <a:lumOff val="50000"/>
                  </a:prstClr>
                </a:solidFill>
                <a:latin typeface="Montserrat"/>
                <a:ea typeface="+mn-lt"/>
                <a:cs typeface="Calibri"/>
              </a:rPr>
            </a:br>
            <a:r>
              <a:rPr lang="fr-FR" sz="600" dirty="0">
                <a:solidFill>
                  <a:prstClr val="black">
                    <a:lumMod val="50000"/>
                    <a:lumOff val="50000"/>
                  </a:prstClr>
                </a:solidFill>
                <a:latin typeface="Montserrat"/>
                <a:ea typeface="+mn-lt"/>
                <a:cs typeface="Calibri"/>
              </a:rPr>
              <a:t>collaborateurs</a:t>
            </a:r>
          </a:p>
          <a:p>
            <a:endParaRPr lang="fr-FR" sz="600" dirty="0">
              <a:solidFill>
                <a:prstClr val="black">
                  <a:lumMod val="50000"/>
                  <a:lumOff val="50000"/>
                </a:prstClr>
              </a:solidFill>
              <a:latin typeface="Montserrat"/>
              <a:ea typeface="+mn-lt"/>
              <a:cs typeface="Calibri"/>
            </a:endParaRPr>
          </a:p>
          <a:p>
            <a:endParaRPr lang="fr-FR" sz="600" dirty="0">
              <a:solidFill>
                <a:prstClr val="black">
                  <a:lumMod val="50000"/>
                  <a:lumOff val="50000"/>
                </a:prstClr>
              </a:solidFill>
              <a:latin typeface="Montserrat"/>
              <a:ea typeface="+mn-lt"/>
              <a:cs typeface="Calibri"/>
            </a:endParaRPr>
          </a:p>
          <a:p>
            <a:r>
              <a:rPr lang="fr-FR" sz="600" dirty="0">
                <a:solidFill>
                  <a:prstClr val="black">
                    <a:lumMod val="50000"/>
                    <a:lumOff val="50000"/>
                  </a:prstClr>
                </a:solidFill>
                <a:latin typeface="Montserrat"/>
                <a:ea typeface="+mn-lt"/>
                <a:cs typeface="Calibri"/>
              </a:rPr>
              <a:t>+ de 800</a:t>
            </a:r>
            <a:br>
              <a:rPr lang="fr-FR" sz="600" dirty="0">
                <a:solidFill>
                  <a:prstClr val="black">
                    <a:lumMod val="50000"/>
                    <a:lumOff val="50000"/>
                  </a:prstClr>
                </a:solidFill>
                <a:latin typeface="Montserrat"/>
                <a:ea typeface="+mn-lt"/>
                <a:cs typeface="Calibri"/>
              </a:rPr>
            </a:br>
            <a:r>
              <a:rPr lang="fr-FR" sz="600" dirty="0">
                <a:solidFill>
                  <a:prstClr val="black">
                    <a:lumMod val="50000"/>
                    <a:lumOff val="50000"/>
                  </a:prstClr>
                </a:solidFill>
                <a:latin typeface="Montserrat"/>
                <a:ea typeface="+mn-lt"/>
                <a:cs typeface="Calibri"/>
              </a:rPr>
              <a:t>collaborateurs</a:t>
            </a:r>
          </a:p>
          <a:p>
            <a:endParaRPr lang="fr-FR" sz="600" dirty="0">
              <a:solidFill>
                <a:prstClr val="black">
                  <a:lumMod val="50000"/>
                  <a:lumOff val="50000"/>
                </a:prstClr>
              </a:solidFill>
              <a:latin typeface="Montserrat"/>
            </a:endParaRPr>
          </a:p>
        </p:txBody>
      </p:sp>
      <p:pic>
        <p:nvPicPr>
          <p:cNvPr id="128" name="Picture 11">
            <a:extLst>
              <a:ext uri="{FF2B5EF4-FFF2-40B4-BE49-F238E27FC236}">
                <a16:creationId xmlns:a16="http://schemas.microsoft.com/office/drawing/2014/main" id="{CE693F5B-6C8D-479D-B7D4-35ABFD178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8020" y="6927622"/>
            <a:ext cx="120537" cy="100164"/>
          </a:xfrm>
          <a:prstGeom prst="rect">
            <a:avLst/>
          </a:prstGeom>
        </p:spPr>
      </p:pic>
      <p:pic>
        <p:nvPicPr>
          <p:cNvPr id="129" name="Picture 13">
            <a:extLst>
              <a:ext uri="{FF2B5EF4-FFF2-40B4-BE49-F238E27FC236}">
                <a16:creationId xmlns:a16="http://schemas.microsoft.com/office/drawing/2014/main" id="{A14EEAAA-6972-43C7-9BFE-514BC280CD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8714" y="7290903"/>
            <a:ext cx="239686" cy="99239"/>
          </a:xfrm>
          <a:prstGeom prst="rect">
            <a:avLst/>
          </a:prstGeom>
        </p:spPr>
      </p:pic>
      <p:pic>
        <p:nvPicPr>
          <p:cNvPr id="130" name="Picture 15">
            <a:extLst>
              <a:ext uri="{FF2B5EF4-FFF2-40B4-BE49-F238E27FC236}">
                <a16:creationId xmlns:a16="http://schemas.microsoft.com/office/drawing/2014/main" id="{EA05B595-6E6A-4CE7-9174-926C4A2623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2678" y="8019185"/>
            <a:ext cx="468431" cy="101984"/>
          </a:xfrm>
          <a:prstGeom prst="rect">
            <a:avLst/>
          </a:prstGeom>
        </p:spPr>
      </p:pic>
      <p:pic>
        <p:nvPicPr>
          <p:cNvPr id="131" name="Picture 17">
            <a:extLst>
              <a:ext uri="{FF2B5EF4-FFF2-40B4-BE49-F238E27FC236}">
                <a16:creationId xmlns:a16="http://schemas.microsoft.com/office/drawing/2014/main" id="{93335039-DA15-4872-8C9C-20DE04E9F9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5528" y="7647092"/>
            <a:ext cx="366682" cy="100625"/>
          </a:xfrm>
          <a:prstGeom prst="rect">
            <a:avLst/>
          </a:prstGeom>
        </p:spPr>
      </p:pic>
      <p:grpSp>
        <p:nvGrpSpPr>
          <p:cNvPr id="110" name="Groupe 109"/>
          <p:cNvGrpSpPr>
            <a:grpSpLocks noChangeAspect="1"/>
          </p:cNvGrpSpPr>
          <p:nvPr/>
        </p:nvGrpSpPr>
        <p:grpSpPr>
          <a:xfrm>
            <a:off x="1598861" y="2284439"/>
            <a:ext cx="3205245" cy="3923518"/>
            <a:chOff x="333691" y="409623"/>
            <a:chExt cx="4931146" cy="6036181"/>
          </a:xfrm>
          <a:effectLst>
            <a:outerShdw blurRad="50800" dist="38100" dir="2700000" algn="tl" rotWithShape="0">
              <a:prstClr val="black">
                <a:alpha val="40000"/>
              </a:prstClr>
            </a:outerShdw>
          </a:effectLst>
        </p:grpSpPr>
        <p:sp>
          <p:nvSpPr>
            <p:cNvPr id="111" name="bk object 16"/>
            <p:cNvSpPr>
              <a:spLocks noChangeAspect="1"/>
            </p:cNvSpPr>
            <p:nvPr/>
          </p:nvSpPr>
          <p:spPr>
            <a:xfrm>
              <a:off x="333691" y="409623"/>
              <a:ext cx="4931146" cy="6036181"/>
            </a:xfrm>
            <a:custGeom>
              <a:avLst/>
              <a:gdLst>
                <a:gd name="connsiteX0" fmla="*/ 5540243 w 5766701"/>
                <a:gd name="connsiteY0" fmla="*/ 4949494 h 6656564"/>
                <a:gd name="connsiteX1" fmla="*/ 1036142 w 5766701"/>
                <a:gd name="connsiteY1" fmla="*/ 4949494 h 6656564"/>
                <a:gd name="connsiteX2" fmla="*/ 1524482 w 5766701"/>
                <a:gd name="connsiteY2" fmla="*/ 5637415 h 6656564"/>
                <a:gd name="connsiteX3" fmla="*/ 1477772 w 5766701"/>
                <a:gd name="connsiteY3" fmla="*/ 5824258 h 6656564"/>
                <a:gd name="connsiteX4" fmla="*/ 1944877 w 5766701"/>
                <a:gd name="connsiteY4" fmla="*/ 6614096 h 6656564"/>
                <a:gd name="connsiteX5" fmla="*/ 2726232 w 5766701"/>
                <a:gd name="connsiteY5" fmla="*/ 6656565 h 6656564"/>
                <a:gd name="connsiteX6" fmla="*/ 2930067 w 5766701"/>
                <a:gd name="connsiteY6" fmla="*/ 6563144 h 6656564"/>
                <a:gd name="connsiteX7" fmla="*/ 3363201 w 5766701"/>
                <a:gd name="connsiteY7" fmla="*/ 6546151 h 6656564"/>
                <a:gd name="connsiteX8" fmla="*/ 3954434 w 5766701"/>
                <a:gd name="connsiteY8" fmla="*/ 6546151 h 6656564"/>
                <a:gd name="connsiteX9" fmla="*/ 4085094 w 5766701"/>
                <a:gd name="connsiteY9" fmla="*/ 6376289 h 6656564"/>
                <a:gd name="connsiteX10" fmla="*/ 4645634 w 5766701"/>
                <a:gd name="connsiteY10" fmla="*/ 6350812 h 6656564"/>
                <a:gd name="connsiteX11" fmla="*/ 4645634 w 5766701"/>
                <a:gd name="connsiteY11" fmla="*/ 5951651 h 6656564"/>
                <a:gd name="connsiteX12" fmla="*/ 5299583 w 5766701"/>
                <a:gd name="connsiteY12" fmla="*/ 5662891 h 6656564"/>
                <a:gd name="connsiteX13" fmla="*/ 5509754 w 5766701"/>
                <a:gd name="connsiteY13" fmla="*/ 5662891 h 6656564"/>
                <a:gd name="connsiteX14" fmla="*/ 5605335 w 5766701"/>
                <a:gd name="connsiteY14" fmla="*/ 5170297 h 6656564"/>
                <a:gd name="connsiteX15" fmla="*/ 5540243 w 5766701"/>
                <a:gd name="connsiteY15" fmla="*/ 4949494 h 6656564"/>
                <a:gd name="connsiteX0" fmla="*/ 3954434 w 5766701"/>
                <a:gd name="connsiteY0" fmla="*/ 6546151 h 6656564"/>
                <a:gd name="connsiteX1" fmla="*/ 3363201 w 5766701"/>
                <a:gd name="connsiteY1" fmla="*/ 6546151 h 6656564"/>
                <a:gd name="connsiteX2" fmla="*/ 3915232 w 5766701"/>
                <a:gd name="connsiteY2" fmla="*/ 6597116 h 6656564"/>
                <a:gd name="connsiteX3" fmla="*/ 3954434 w 5766701"/>
                <a:gd name="connsiteY3" fmla="*/ 6546151 h 6656564"/>
                <a:gd name="connsiteX0" fmla="*/ 5494921 w 5766701"/>
                <a:gd name="connsiteY0" fmla="*/ 5739333 h 6656564"/>
                <a:gd name="connsiteX1" fmla="*/ 5299583 w 5766701"/>
                <a:gd name="connsiteY1" fmla="*/ 5662891 h 6656564"/>
                <a:gd name="connsiteX2" fmla="*/ 5494921 w 5766701"/>
                <a:gd name="connsiteY2" fmla="*/ 5739333 h 6656564"/>
                <a:gd name="connsiteX0" fmla="*/ 3048965 w 5766701"/>
                <a:gd name="connsiteY0" fmla="*/ 0 h 6656564"/>
                <a:gd name="connsiteX1" fmla="*/ 2913075 w 5766701"/>
                <a:gd name="connsiteY1" fmla="*/ 0 h 6656564"/>
                <a:gd name="connsiteX2" fmla="*/ 2828150 w 5766701"/>
                <a:gd name="connsiteY2" fmla="*/ 286715 h 6656564"/>
                <a:gd name="connsiteX3" fmla="*/ 2666784 w 5766701"/>
                <a:gd name="connsiteY3" fmla="*/ 412711 h 6656564"/>
                <a:gd name="connsiteX4" fmla="*/ 2063788 w 5766701"/>
                <a:gd name="connsiteY4" fmla="*/ 412711 h 6656564"/>
                <a:gd name="connsiteX5" fmla="*/ 1741055 w 5766701"/>
                <a:gd name="connsiteY5" fmla="*/ 516191 h 6656564"/>
                <a:gd name="connsiteX6" fmla="*/ 1698586 w 5766701"/>
                <a:gd name="connsiteY6" fmla="*/ 753986 h 6656564"/>
                <a:gd name="connsiteX7" fmla="*/ 1936394 w 5766701"/>
                <a:gd name="connsiteY7" fmla="*/ 996251 h 6656564"/>
                <a:gd name="connsiteX8" fmla="*/ 1953374 w 5766701"/>
                <a:gd name="connsiteY8" fmla="*/ 1216799 h 6656564"/>
                <a:gd name="connsiteX9" fmla="*/ 1825980 w 5766701"/>
                <a:gd name="connsiteY9" fmla="*/ 1354721 h 6656564"/>
                <a:gd name="connsiteX10" fmla="*/ 1698586 w 5766701"/>
                <a:gd name="connsiteY10" fmla="*/ 1354721 h 6656564"/>
                <a:gd name="connsiteX11" fmla="*/ 1579689 w 5766701"/>
                <a:gd name="connsiteY11" fmla="*/ 1479867 h 6656564"/>
                <a:gd name="connsiteX12" fmla="*/ 1800504 w 5766701"/>
                <a:gd name="connsiteY12" fmla="*/ 1943874 h 6656564"/>
                <a:gd name="connsiteX13" fmla="*/ 1681594 w 5766701"/>
                <a:gd name="connsiteY13" fmla="*/ 1943874 h 6656564"/>
                <a:gd name="connsiteX14" fmla="*/ 1613661 w 5766701"/>
                <a:gd name="connsiteY14" fmla="*/ 2223262 h 6656564"/>
                <a:gd name="connsiteX15" fmla="*/ 1673110 w 5766701"/>
                <a:gd name="connsiteY15" fmla="*/ 2223262 h 6656564"/>
                <a:gd name="connsiteX16" fmla="*/ 1520240 w 5766701"/>
                <a:gd name="connsiteY16" fmla="*/ 2605443 h 6656564"/>
                <a:gd name="connsiteX17" fmla="*/ 1138059 w 5766701"/>
                <a:gd name="connsiteY17" fmla="*/ 2996120 h 6656564"/>
                <a:gd name="connsiteX18" fmla="*/ 704913 w 5766701"/>
                <a:gd name="connsiteY18" fmla="*/ 3266224 h 6656564"/>
                <a:gd name="connsiteX19" fmla="*/ 450126 w 5766701"/>
                <a:gd name="connsiteY19" fmla="*/ 3266224 h 6656564"/>
                <a:gd name="connsiteX20" fmla="*/ 84937 w 5766701"/>
                <a:gd name="connsiteY20" fmla="*/ 4018635 h 6656564"/>
                <a:gd name="connsiteX21" fmla="*/ 0 w 5766701"/>
                <a:gd name="connsiteY21" fmla="*/ 4421276 h 6656564"/>
                <a:gd name="connsiteX22" fmla="*/ 254787 w 5766701"/>
                <a:gd name="connsiteY22" fmla="*/ 4708779 h 6656564"/>
                <a:gd name="connsiteX23" fmla="*/ 475614 w 5766701"/>
                <a:gd name="connsiteY23" fmla="*/ 4754156 h 6656564"/>
                <a:gd name="connsiteX24" fmla="*/ 509574 w 5766701"/>
                <a:gd name="connsiteY24" fmla="*/ 5000434 h 6656564"/>
                <a:gd name="connsiteX25" fmla="*/ 1036142 w 5766701"/>
                <a:gd name="connsiteY25" fmla="*/ 4949494 h 6656564"/>
                <a:gd name="connsiteX26" fmla="*/ 5540243 w 5766701"/>
                <a:gd name="connsiteY26" fmla="*/ 4949494 h 6656564"/>
                <a:gd name="connsiteX27" fmla="*/ 5350548 w 5766701"/>
                <a:gd name="connsiteY27" fmla="*/ 4306023 h 6656564"/>
                <a:gd name="connsiteX28" fmla="*/ 5409996 w 5766701"/>
                <a:gd name="connsiteY28" fmla="*/ 4087964 h 6656564"/>
                <a:gd name="connsiteX29" fmla="*/ 5308079 w 5766701"/>
                <a:gd name="connsiteY29" fmla="*/ 3753916 h 6656564"/>
                <a:gd name="connsiteX30" fmla="*/ 5426989 w 5766701"/>
                <a:gd name="connsiteY30" fmla="*/ 3677221 h 6656564"/>
                <a:gd name="connsiteX31" fmla="*/ 5401500 w 5766701"/>
                <a:gd name="connsiteY31" fmla="*/ 3391115 h 6656564"/>
                <a:gd name="connsiteX32" fmla="*/ 5189181 w 5766701"/>
                <a:gd name="connsiteY32" fmla="*/ 3328276 h 6656564"/>
                <a:gd name="connsiteX33" fmla="*/ 5197678 w 5766701"/>
                <a:gd name="connsiteY33" fmla="*/ 3162363 h 6656564"/>
                <a:gd name="connsiteX34" fmla="*/ 5528894 w 5766701"/>
                <a:gd name="connsiteY34" fmla="*/ 3098660 h 6656564"/>
                <a:gd name="connsiteX35" fmla="*/ 5766701 w 5766701"/>
                <a:gd name="connsiteY35" fmla="*/ 2656395 h 6656564"/>
                <a:gd name="connsiteX36" fmla="*/ 5511914 w 5766701"/>
                <a:gd name="connsiteY36" fmla="*/ 2114410 h 6656564"/>
                <a:gd name="connsiteX37" fmla="*/ 4645634 w 5766701"/>
                <a:gd name="connsiteY37" fmla="*/ 2114410 h 6656564"/>
                <a:gd name="connsiteX38" fmla="*/ 4764532 w 5766701"/>
                <a:gd name="connsiteY38" fmla="*/ 1943874 h 6656564"/>
                <a:gd name="connsiteX39" fmla="*/ 4475839 w 5766701"/>
                <a:gd name="connsiteY39" fmla="*/ 1692186 h 6656564"/>
                <a:gd name="connsiteX40" fmla="*/ 3796347 w 5766701"/>
                <a:gd name="connsiteY40" fmla="*/ 1692186 h 6656564"/>
                <a:gd name="connsiteX41" fmla="*/ 3694429 w 5766701"/>
                <a:gd name="connsiteY41" fmla="*/ 1286598 h 6656564"/>
                <a:gd name="connsiteX42" fmla="*/ 3329228 w 5766701"/>
                <a:gd name="connsiteY42" fmla="*/ 1130617 h 6656564"/>
                <a:gd name="connsiteX43" fmla="*/ 3286772 w 5766701"/>
                <a:gd name="connsiteY43" fmla="*/ 855903 h 6656564"/>
                <a:gd name="connsiteX44" fmla="*/ 3082937 w 5766701"/>
                <a:gd name="connsiteY44" fmla="*/ 568490 h 6656564"/>
                <a:gd name="connsiteX45" fmla="*/ 3116910 w 5766701"/>
                <a:gd name="connsiteY45" fmla="*/ 223304 h 6656564"/>
                <a:gd name="connsiteX46" fmla="*/ 3048965 w 5766701"/>
                <a:gd name="connsiteY46" fmla="*/ 0 h 6656564"/>
                <a:gd name="connsiteX0" fmla="*/ 4119067 w 5766701"/>
                <a:gd name="connsiteY0" fmla="*/ 1620266 h 6656564"/>
                <a:gd name="connsiteX1" fmla="*/ 3796347 w 5766701"/>
                <a:gd name="connsiteY1" fmla="*/ 1692186 h 6656564"/>
                <a:gd name="connsiteX2" fmla="*/ 4246473 w 5766701"/>
                <a:gd name="connsiteY2" fmla="*/ 1692186 h 6656564"/>
                <a:gd name="connsiteX3" fmla="*/ 4119067 w 5766701"/>
                <a:gd name="connsiteY3" fmla="*/ 1620266 h 6656564"/>
                <a:gd name="connsiteX0" fmla="*/ 4373854 w 5766701"/>
                <a:gd name="connsiteY0" fmla="*/ 1603273 h 6656564"/>
                <a:gd name="connsiteX1" fmla="*/ 4246473 w 5766701"/>
                <a:gd name="connsiteY1" fmla="*/ 1692186 h 6656564"/>
                <a:gd name="connsiteX2" fmla="*/ 4475839 w 5766701"/>
                <a:gd name="connsiteY2" fmla="*/ 1692186 h 6656564"/>
                <a:gd name="connsiteX3" fmla="*/ 4373854 w 5766701"/>
                <a:gd name="connsiteY3" fmla="*/ 1603273 h 6656564"/>
                <a:gd name="connsiteX0" fmla="*/ 5540243 w 5766701"/>
                <a:gd name="connsiteY0" fmla="*/ 4949494 h 6656566"/>
                <a:gd name="connsiteX1" fmla="*/ 1036142 w 5766701"/>
                <a:gd name="connsiteY1" fmla="*/ 4949494 h 6656566"/>
                <a:gd name="connsiteX2" fmla="*/ 1524482 w 5766701"/>
                <a:gd name="connsiteY2" fmla="*/ 5637415 h 6656566"/>
                <a:gd name="connsiteX3" fmla="*/ 1477772 w 5766701"/>
                <a:gd name="connsiteY3" fmla="*/ 5824258 h 6656566"/>
                <a:gd name="connsiteX4" fmla="*/ 1944877 w 5766701"/>
                <a:gd name="connsiteY4" fmla="*/ 6614096 h 6656566"/>
                <a:gd name="connsiteX5" fmla="*/ 2726232 w 5766701"/>
                <a:gd name="connsiteY5" fmla="*/ 6656565 h 6656566"/>
                <a:gd name="connsiteX6" fmla="*/ 2930067 w 5766701"/>
                <a:gd name="connsiteY6" fmla="*/ 6563144 h 6656566"/>
                <a:gd name="connsiteX7" fmla="*/ 3363201 w 5766701"/>
                <a:gd name="connsiteY7" fmla="*/ 6546151 h 6656566"/>
                <a:gd name="connsiteX8" fmla="*/ 3954434 w 5766701"/>
                <a:gd name="connsiteY8" fmla="*/ 6546151 h 6656566"/>
                <a:gd name="connsiteX9" fmla="*/ 4085094 w 5766701"/>
                <a:gd name="connsiteY9" fmla="*/ 6376289 h 6656566"/>
                <a:gd name="connsiteX10" fmla="*/ 4645634 w 5766701"/>
                <a:gd name="connsiteY10" fmla="*/ 6350812 h 6656566"/>
                <a:gd name="connsiteX11" fmla="*/ 4645634 w 5766701"/>
                <a:gd name="connsiteY11" fmla="*/ 5951651 h 6656566"/>
                <a:gd name="connsiteX12" fmla="*/ 5299583 w 5766701"/>
                <a:gd name="connsiteY12" fmla="*/ 5662891 h 6656566"/>
                <a:gd name="connsiteX13" fmla="*/ 5518324 w 5766701"/>
                <a:gd name="connsiteY13" fmla="*/ 5735612 h 6656566"/>
                <a:gd name="connsiteX14" fmla="*/ 5605335 w 5766701"/>
                <a:gd name="connsiteY14" fmla="*/ 5170297 h 6656566"/>
                <a:gd name="connsiteX15" fmla="*/ 5540243 w 5766701"/>
                <a:gd name="connsiteY15" fmla="*/ 4949494 h 6656566"/>
                <a:gd name="connsiteX0" fmla="*/ 3954434 w 5766701"/>
                <a:gd name="connsiteY0" fmla="*/ 6546151 h 6656566"/>
                <a:gd name="connsiteX1" fmla="*/ 3363201 w 5766701"/>
                <a:gd name="connsiteY1" fmla="*/ 6546151 h 6656566"/>
                <a:gd name="connsiteX2" fmla="*/ 3915232 w 5766701"/>
                <a:gd name="connsiteY2" fmla="*/ 6597116 h 6656566"/>
                <a:gd name="connsiteX3" fmla="*/ 3954434 w 5766701"/>
                <a:gd name="connsiteY3" fmla="*/ 6546151 h 6656566"/>
                <a:gd name="connsiteX0" fmla="*/ 5494921 w 5766701"/>
                <a:gd name="connsiteY0" fmla="*/ 5739333 h 6656566"/>
                <a:gd name="connsiteX1" fmla="*/ 5299583 w 5766701"/>
                <a:gd name="connsiteY1" fmla="*/ 5662891 h 6656566"/>
                <a:gd name="connsiteX2" fmla="*/ 5494921 w 5766701"/>
                <a:gd name="connsiteY2" fmla="*/ 5739333 h 6656566"/>
                <a:gd name="connsiteX0" fmla="*/ 3048965 w 5766701"/>
                <a:gd name="connsiteY0" fmla="*/ 0 h 6656566"/>
                <a:gd name="connsiteX1" fmla="*/ 2913075 w 5766701"/>
                <a:gd name="connsiteY1" fmla="*/ 0 h 6656566"/>
                <a:gd name="connsiteX2" fmla="*/ 2828150 w 5766701"/>
                <a:gd name="connsiteY2" fmla="*/ 286715 h 6656566"/>
                <a:gd name="connsiteX3" fmla="*/ 2666784 w 5766701"/>
                <a:gd name="connsiteY3" fmla="*/ 412711 h 6656566"/>
                <a:gd name="connsiteX4" fmla="*/ 2063788 w 5766701"/>
                <a:gd name="connsiteY4" fmla="*/ 412711 h 6656566"/>
                <a:gd name="connsiteX5" fmla="*/ 1741055 w 5766701"/>
                <a:gd name="connsiteY5" fmla="*/ 516191 h 6656566"/>
                <a:gd name="connsiteX6" fmla="*/ 1698586 w 5766701"/>
                <a:gd name="connsiteY6" fmla="*/ 753986 h 6656566"/>
                <a:gd name="connsiteX7" fmla="*/ 1936394 w 5766701"/>
                <a:gd name="connsiteY7" fmla="*/ 996251 h 6656566"/>
                <a:gd name="connsiteX8" fmla="*/ 1953374 w 5766701"/>
                <a:gd name="connsiteY8" fmla="*/ 1216799 h 6656566"/>
                <a:gd name="connsiteX9" fmla="*/ 1825980 w 5766701"/>
                <a:gd name="connsiteY9" fmla="*/ 1354721 h 6656566"/>
                <a:gd name="connsiteX10" fmla="*/ 1698586 w 5766701"/>
                <a:gd name="connsiteY10" fmla="*/ 1354721 h 6656566"/>
                <a:gd name="connsiteX11" fmla="*/ 1579689 w 5766701"/>
                <a:gd name="connsiteY11" fmla="*/ 1479867 h 6656566"/>
                <a:gd name="connsiteX12" fmla="*/ 1800504 w 5766701"/>
                <a:gd name="connsiteY12" fmla="*/ 1943874 h 6656566"/>
                <a:gd name="connsiteX13" fmla="*/ 1681594 w 5766701"/>
                <a:gd name="connsiteY13" fmla="*/ 1943874 h 6656566"/>
                <a:gd name="connsiteX14" fmla="*/ 1613661 w 5766701"/>
                <a:gd name="connsiteY14" fmla="*/ 2223262 h 6656566"/>
                <a:gd name="connsiteX15" fmla="*/ 1673110 w 5766701"/>
                <a:gd name="connsiteY15" fmla="*/ 2223262 h 6656566"/>
                <a:gd name="connsiteX16" fmla="*/ 1520240 w 5766701"/>
                <a:gd name="connsiteY16" fmla="*/ 2605443 h 6656566"/>
                <a:gd name="connsiteX17" fmla="*/ 1138059 w 5766701"/>
                <a:gd name="connsiteY17" fmla="*/ 2996120 h 6656566"/>
                <a:gd name="connsiteX18" fmla="*/ 704913 w 5766701"/>
                <a:gd name="connsiteY18" fmla="*/ 3266224 h 6656566"/>
                <a:gd name="connsiteX19" fmla="*/ 450126 w 5766701"/>
                <a:gd name="connsiteY19" fmla="*/ 3266224 h 6656566"/>
                <a:gd name="connsiteX20" fmla="*/ 84937 w 5766701"/>
                <a:gd name="connsiteY20" fmla="*/ 4018635 h 6656566"/>
                <a:gd name="connsiteX21" fmla="*/ 0 w 5766701"/>
                <a:gd name="connsiteY21" fmla="*/ 4421276 h 6656566"/>
                <a:gd name="connsiteX22" fmla="*/ 254787 w 5766701"/>
                <a:gd name="connsiteY22" fmla="*/ 4708779 h 6656566"/>
                <a:gd name="connsiteX23" fmla="*/ 475614 w 5766701"/>
                <a:gd name="connsiteY23" fmla="*/ 4754156 h 6656566"/>
                <a:gd name="connsiteX24" fmla="*/ 509574 w 5766701"/>
                <a:gd name="connsiteY24" fmla="*/ 5000434 h 6656566"/>
                <a:gd name="connsiteX25" fmla="*/ 1036142 w 5766701"/>
                <a:gd name="connsiteY25" fmla="*/ 4949494 h 6656566"/>
                <a:gd name="connsiteX26" fmla="*/ 5540243 w 5766701"/>
                <a:gd name="connsiteY26" fmla="*/ 4949494 h 6656566"/>
                <a:gd name="connsiteX27" fmla="*/ 5350548 w 5766701"/>
                <a:gd name="connsiteY27" fmla="*/ 4306023 h 6656566"/>
                <a:gd name="connsiteX28" fmla="*/ 5409996 w 5766701"/>
                <a:gd name="connsiteY28" fmla="*/ 4087964 h 6656566"/>
                <a:gd name="connsiteX29" fmla="*/ 5308079 w 5766701"/>
                <a:gd name="connsiteY29" fmla="*/ 3753916 h 6656566"/>
                <a:gd name="connsiteX30" fmla="*/ 5426989 w 5766701"/>
                <a:gd name="connsiteY30" fmla="*/ 3677221 h 6656566"/>
                <a:gd name="connsiteX31" fmla="*/ 5401500 w 5766701"/>
                <a:gd name="connsiteY31" fmla="*/ 3391115 h 6656566"/>
                <a:gd name="connsiteX32" fmla="*/ 5189181 w 5766701"/>
                <a:gd name="connsiteY32" fmla="*/ 3328276 h 6656566"/>
                <a:gd name="connsiteX33" fmla="*/ 5197678 w 5766701"/>
                <a:gd name="connsiteY33" fmla="*/ 3162363 h 6656566"/>
                <a:gd name="connsiteX34" fmla="*/ 5528894 w 5766701"/>
                <a:gd name="connsiteY34" fmla="*/ 3098660 h 6656566"/>
                <a:gd name="connsiteX35" fmla="*/ 5766701 w 5766701"/>
                <a:gd name="connsiteY35" fmla="*/ 2656395 h 6656566"/>
                <a:gd name="connsiteX36" fmla="*/ 5511914 w 5766701"/>
                <a:gd name="connsiteY36" fmla="*/ 2114410 h 6656566"/>
                <a:gd name="connsiteX37" fmla="*/ 4645634 w 5766701"/>
                <a:gd name="connsiteY37" fmla="*/ 2114410 h 6656566"/>
                <a:gd name="connsiteX38" fmla="*/ 4764532 w 5766701"/>
                <a:gd name="connsiteY38" fmla="*/ 1943874 h 6656566"/>
                <a:gd name="connsiteX39" fmla="*/ 4475839 w 5766701"/>
                <a:gd name="connsiteY39" fmla="*/ 1692186 h 6656566"/>
                <a:gd name="connsiteX40" fmla="*/ 3796347 w 5766701"/>
                <a:gd name="connsiteY40" fmla="*/ 1692186 h 6656566"/>
                <a:gd name="connsiteX41" fmla="*/ 3694429 w 5766701"/>
                <a:gd name="connsiteY41" fmla="*/ 1286598 h 6656566"/>
                <a:gd name="connsiteX42" fmla="*/ 3329228 w 5766701"/>
                <a:gd name="connsiteY42" fmla="*/ 1130617 h 6656566"/>
                <a:gd name="connsiteX43" fmla="*/ 3286772 w 5766701"/>
                <a:gd name="connsiteY43" fmla="*/ 855903 h 6656566"/>
                <a:gd name="connsiteX44" fmla="*/ 3082937 w 5766701"/>
                <a:gd name="connsiteY44" fmla="*/ 568490 h 6656566"/>
                <a:gd name="connsiteX45" fmla="*/ 3116910 w 5766701"/>
                <a:gd name="connsiteY45" fmla="*/ 223304 h 6656566"/>
                <a:gd name="connsiteX46" fmla="*/ 3048965 w 5766701"/>
                <a:gd name="connsiteY46" fmla="*/ 0 h 6656566"/>
                <a:gd name="connsiteX0" fmla="*/ 4119067 w 5766701"/>
                <a:gd name="connsiteY0" fmla="*/ 1620266 h 6656566"/>
                <a:gd name="connsiteX1" fmla="*/ 3796347 w 5766701"/>
                <a:gd name="connsiteY1" fmla="*/ 1692186 h 6656566"/>
                <a:gd name="connsiteX2" fmla="*/ 4246473 w 5766701"/>
                <a:gd name="connsiteY2" fmla="*/ 1692186 h 6656566"/>
                <a:gd name="connsiteX3" fmla="*/ 4119067 w 5766701"/>
                <a:gd name="connsiteY3" fmla="*/ 1620266 h 6656566"/>
                <a:gd name="connsiteX0" fmla="*/ 4373854 w 5766701"/>
                <a:gd name="connsiteY0" fmla="*/ 1603273 h 6656566"/>
                <a:gd name="connsiteX1" fmla="*/ 4246473 w 5766701"/>
                <a:gd name="connsiteY1" fmla="*/ 1692186 h 6656566"/>
                <a:gd name="connsiteX2" fmla="*/ 4475839 w 5766701"/>
                <a:gd name="connsiteY2" fmla="*/ 1692186 h 6656566"/>
                <a:gd name="connsiteX3" fmla="*/ 4373854 w 5766701"/>
                <a:gd name="connsiteY3" fmla="*/ 1603273 h 6656566"/>
              </a:gdLst>
              <a:ahLst/>
              <a:cxnLst>
                <a:cxn ang="0">
                  <a:pos x="connsiteX0" y="connsiteY0"/>
                </a:cxn>
                <a:cxn ang="0">
                  <a:pos x="connsiteX1" y="connsiteY1"/>
                </a:cxn>
                <a:cxn ang="0">
                  <a:pos x="connsiteX2" y="connsiteY2"/>
                </a:cxn>
                <a:cxn ang="0">
                  <a:pos x="connsiteX3" y="connsiteY3"/>
                </a:cxn>
              </a:cxnLst>
              <a:rect l="l" t="t" r="r" b="b"/>
              <a:pathLst>
                <a:path w="5766701" h="6656566">
                  <a:moveTo>
                    <a:pt x="5540243" y="4949494"/>
                  </a:moveTo>
                  <a:lnTo>
                    <a:pt x="1036142" y="4949494"/>
                  </a:lnTo>
                  <a:lnTo>
                    <a:pt x="1524482" y="5637415"/>
                  </a:lnTo>
                  <a:lnTo>
                    <a:pt x="1477772" y="5824258"/>
                  </a:lnTo>
                  <a:lnTo>
                    <a:pt x="1944877" y="6614096"/>
                  </a:lnTo>
                  <a:lnTo>
                    <a:pt x="2726232" y="6656565"/>
                  </a:lnTo>
                  <a:lnTo>
                    <a:pt x="2930067" y="6563144"/>
                  </a:lnTo>
                  <a:lnTo>
                    <a:pt x="3363201" y="6546151"/>
                  </a:lnTo>
                  <a:lnTo>
                    <a:pt x="3954434" y="6546151"/>
                  </a:lnTo>
                  <a:lnTo>
                    <a:pt x="4085094" y="6376289"/>
                  </a:lnTo>
                  <a:lnTo>
                    <a:pt x="4645634" y="6350812"/>
                  </a:lnTo>
                  <a:lnTo>
                    <a:pt x="4645634" y="5951651"/>
                  </a:lnTo>
                  <a:lnTo>
                    <a:pt x="5299583" y="5662891"/>
                  </a:lnTo>
                  <a:lnTo>
                    <a:pt x="5518324" y="5735612"/>
                  </a:lnTo>
                  <a:lnTo>
                    <a:pt x="5605335" y="5170297"/>
                  </a:lnTo>
                  <a:lnTo>
                    <a:pt x="5540243" y="4949494"/>
                  </a:lnTo>
                  <a:close/>
                </a:path>
                <a:path w="5766701" h="6656566">
                  <a:moveTo>
                    <a:pt x="3954434" y="6546151"/>
                  </a:moveTo>
                  <a:lnTo>
                    <a:pt x="3363201" y="6546151"/>
                  </a:lnTo>
                  <a:lnTo>
                    <a:pt x="3915232" y="6597116"/>
                  </a:lnTo>
                  <a:lnTo>
                    <a:pt x="3954434" y="6546151"/>
                  </a:lnTo>
                  <a:close/>
                </a:path>
                <a:path w="5766701" h="6656566">
                  <a:moveTo>
                    <a:pt x="5494921" y="5739333"/>
                  </a:moveTo>
                  <a:lnTo>
                    <a:pt x="5299583" y="5662891"/>
                  </a:lnTo>
                  <a:lnTo>
                    <a:pt x="5494921" y="5739333"/>
                  </a:lnTo>
                  <a:close/>
                </a:path>
                <a:path w="5766701" h="6656566">
                  <a:moveTo>
                    <a:pt x="3048965" y="0"/>
                  </a:moveTo>
                  <a:lnTo>
                    <a:pt x="2913075" y="0"/>
                  </a:lnTo>
                  <a:lnTo>
                    <a:pt x="2828150" y="286715"/>
                  </a:lnTo>
                  <a:lnTo>
                    <a:pt x="2666784" y="412711"/>
                  </a:lnTo>
                  <a:lnTo>
                    <a:pt x="2063788" y="412711"/>
                  </a:lnTo>
                  <a:lnTo>
                    <a:pt x="1741055" y="516191"/>
                  </a:lnTo>
                  <a:lnTo>
                    <a:pt x="1698586" y="753986"/>
                  </a:lnTo>
                  <a:lnTo>
                    <a:pt x="1936394" y="996251"/>
                  </a:lnTo>
                  <a:lnTo>
                    <a:pt x="1953374" y="1216799"/>
                  </a:lnTo>
                  <a:lnTo>
                    <a:pt x="1825980" y="1354721"/>
                  </a:lnTo>
                  <a:lnTo>
                    <a:pt x="1698586" y="1354721"/>
                  </a:lnTo>
                  <a:lnTo>
                    <a:pt x="1579689" y="1479867"/>
                  </a:lnTo>
                  <a:lnTo>
                    <a:pt x="1800504" y="1943874"/>
                  </a:lnTo>
                  <a:lnTo>
                    <a:pt x="1681594" y="1943874"/>
                  </a:lnTo>
                  <a:lnTo>
                    <a:pt x="1613661" y="2223262"/>
                  </a:lnTo>
                  <a:lnTo>
                    <a:pt x="1673110" y="2223262"/>
                  </a:lnTo>
                  <a:lnTo>
                    <a:pt x="1520240" y="2605443"/>
                  </a:lnTo>
                  <a:lnTo>
                    <a:pt x="1138059" y="2996120"/>
                  </a:lnTo>
                  <a:lnTo>
                    <a:pt x="704913" y="3266224"/>
                  </a:lnTo>
                  <a:lnTo>
                    <a:pt x="450126" y="3266224"/>
                  </a:lnTo>
                  <a:lnTo>
                    <a:pt x="84937" y="4018635"/>
                  </a:lnTo>
                  <a:lnTo>
                    <a:pt x="0" y="4421276"/>
                  </a:lnTo>
                  <a:lnTo>
                    <a:pt x="254787" y="4708779"/>
                  </a:lnTo>
                  <a:lnTo>
                    <a:pt x="475614" y="4754156"/>
                  </a:lnTo>
                  <a:lnTo>
                    <a:pt x="509574" y="5000434"/>
                  </a:lnTo>
                  <a:lnTo>
                    <a:pt x="1036142" y="4949494"/>
                  </a:lnTo>
                  <a:lnTo>
                    <a:pt x="5540243" y="4949494"/>
                  </a:lnTo>
                  <a:lnTo>
                    <a:pt x="5350548" y="4306023"/>
                  </a:lnTo>
                  <a:lnTo>
                    <a:pt x="5409996" y="4087964"/>
                  </a:lnTo>
                  <a:lnTo>
                    <a:pt x="5308079" y="3753916"/>
                  </a:lnTo>
                  <a:lnTo>
                    <a:pt x="5426989" y="3677221"/>
                  </a:lnTo>
                  <a:lnTo>
                    <a:pt x="5401500" y="3391115"/>
                  </a:lnTo>
                  <a:lnTo>
                    <a:pt x="5189181" y="3328276"/>
                  </a:lnTo>
                  <a:lnTo>
                    <a:pt x="5197678" y="3162363"/>
                  </a:lnTo>
                  <a:lnTo>
                    <a:pt x="5528894" y="3098660"/>
                  </a:lnTo>
                  <a:lnTo>
                    <a:pt x="5766701" y="2656395"/>
                  </a:lnTo>
                  <a:lnTo>
                    <a:pt x="5511914" y="2114410"/>
                  </a:lnTo>
                  <a:lnTo>
                    <a:pt x="4645634" y="2114410"/>
                  </a:lnTo>
                  <a:lnTo>
                    <a:pt x="4764532" y="1943874"/>
                  </a:lnTo>
                  <a:lnTo>
                    <a:pt x="4475839" y="1692186"/>
                  </a:lnTo>
                  <a:lnTo>
                    <a:pt x="3796347" y="1692186"/>
                  </a:lnTo>
                  <a:lnTo>
                    <a:pt x="3694429" y="1286598"/>
                  </a:lnTo>
                  <a:lnTo>
                    <a:pt x="3329228" y="1130617"/>
                  </a:lnTo>
                  <a:lnTo>
                    <a:pt x="3286772" y="855903"/>
                  </a:lnTo>
                  <a:lnTo>
                    <a:pt x="3082937" y="568490"/>
                  </a:lnTo>
                  <a:lnTo>
                    <a:pt x="3116910" y="223304"/>
                  </a:lnTo>
                  <a:lnTo>
                    <a:pt x="3048965" y="0"/>
                  </a:lnTo>
                  <a:close/>
                </a:path>
                <a:path w="5766701" h="6656566">
                  <a:moveTo>
                    <a:pt x="4119067" y="1620266"/>
                  </a:moveTo>
                  <a:lnTo>
                    <a:pt x="3796347" y="1692186"/>
                  </a:lnTo>
                  <a:lnTo>
                    <a:pt x="4246473" y="1692186"/>
                  </a:lnTo>
                  <a:lnTo>
                    <a:pt x="4119067" y="1620266"/>
                  </a:lnTo>
                  <a:close/>
                </a:path>
                <a:path w="5766701" h="6656566">
                  <a:moveTo>
                    <a:pt x="4373854" y="1603273"/>
                  </a:moveTo>
                  <a:lnTo>
                    <a:pt x="4246473" y="1692186"/>
                  </a:lnTo>
                  <a:lnTo>
                    <a:pt x="4475839" y="1692186"/>
                  </a:lnTo>
                  <a:lnTo>
                    <a:pt x="4373854" y="1603273"/>
                  </a:lnTo>
                  <a:close/>
                </a:path>
              </a:pathLst>
            </a:custGeom>
            <a:solidFill>
              <a:srgbClr val="A7A9AC"/>
            </a:solidFill>
          </p:spPr>
          <p:txBody>
            <a:bodyPr wrap="square" lIns="0" tIns="0" rIns="0" bIns="0" rtlCol="0"/>
            <a:lstStyle/>
            <a:p>
              <a:endParaRPr sz="1539">
                <a:solidFill>
                  <a:prstClr val="black"/>
                </a:solidFill>
              </a:endParaRPr>
            </a:p>
          </p:txBody>
        </p:sp>
        <p:sp>
          <p:nvSpPr>
            <p:cNvPr id="112" name="bk object 17"/>
            <p:cNvSpPr>
              <a:spLocks noChangeAspect="1"/>
            </p:cNvSpPr>
            <p:nvPr/>
          </p:nvSpPr>
          <p:spPr>
            <a:xfrm>
              <a:off x="1771642" y="1944093"/>
              <a:ext cx="1808709" cy="739351"/>
            </a:xfrm>
            <a:custGeom>
              <a:avLst/>
              <a:gdLst/>
              <a:ahLst/>
              <a:cxnLst/>
              <a:rect l="l" t="t" r="r" b="b"/>
              <a:pathLst>
                <a:path w="2115185" h="815339">
                  <a:moveTo>
                    <a:pt x="0" y="251688"/>
                  </a:moveTo>
                  <a:lnTo>
                    <a:pt x="122999" y="332346"/>
                  </a:lnTo>
                  <a:lnTo>
                    <a:pt x="320763" y="251688"/>
                  </a:lnTo>
                  <a:lnTo>
                    <a:pt x="360324" y="332346"/>
                  </a:lnTo>
                  <a:lnTo>
                    <a:pt x="274027" y="419773"/>
                  </a:lnTo>
                  <a:lnTo>
                    <a:pt x="475373" y="462508"/>
                  </a:lnTo>
                  <a:lnTo>
                    <a:pt x="514934" y="815301"/>
                  </a:lnTo>
                  <a:lnTo>
                    <a:pt x="1029106" y="754164"/>
                  </a:lnTo>
                  <a:lnTo>
                    <a:pt x="1327543" y="533488"/>
                  </a:lnTo>
                  <a:lnTo>
                    <a:pt x="1633181" y="513257"/>
                  </a:lnTo>
                  <a:lnTo>
                    <a:pt x="2035898" y="251688"/>
                  </a:lnTo>
                  <a:lnTo>
                    <a:pt x="1985556" y="106044"/>
                  </a:lnTo>
                  <a:lnTo>
                    <a:pt x="2114740" y="0"/>
                  </a:lnTo>
                </a:path>
              </a:pathLst>
            </a:custGeom>
            <a:ln w="19050">
              <a:solidFill>
                <a:srgbClr val="FFFFFF"/>
              </a:solidFill>
            </a:ln>
          </p:spPr>
          <p:txBody>
            <a:bodyPr wrap="square" lIns="0" tIns="0" rIns="0" bIns="0" rtlCol="0"/>
            <a:lstStyle/>
            <a:p>
              <a:endParaRPr sz="1539">
                <a:solidFill>
                  <a:prstClr val="black"/>
                </a:solidFill>
              </a:endParaRPr>
            </a:p>
          </p:txBody>
        </p:sp>
        <p:sp>
          <p:nvSpPr>
            <p:cNvPr id="113" name="bk object 18"/>
            <p:cNvSpPr>
              <a:spLocks noChangeAspect="1"/>
            </p:cNvSpPr>
            <p:nvPr/>
          </p:nvSpPr>
          <p:spPr>
            <a:xfrm>
              <a:off x="2725940" y="2569718"/>
              <a:ext cx="2146994" cy="1277742"/>
            </a:xfrm>
            <a:custGeom>
              <a:avLst/>
              <a:gdLst/>
              <a:ahLst/>
              <a:cxnLst/>
              <a:rect l="l" t="t" r="r" b="b"/>
              <a:pathLst>
                <a:path w="2510790" h="1409064">
                  <a:moveTo>
                    <a:pt x="0" y="0"/>
                  </a:moveTo>
                  <a:lnTo>
                    <a:pt x="85750" y="78625"/>
                  </a:lnTo>
                  <a:lnTo>
                    <a:pt x="85750" y="672706"/>
                  </a:lnTo>
                  <a:lnTo>
                    <a:pt x="348183" y="854621"/>
                  </a:lnTo>
                  <a:lnTo>
                    <a:pt x="348183" y="963155"/>
                  </a:lnTo>
                  <a:lnTo>
                    <a:pt x="477621" y="984732"/>
                  </a:lnTo>
                  <a:lnTo>
                    <a:pt x="527964" y="884123"/>
                  </a:lnTo>
                  <a:lnTo>
                    <a:pt x="1247101" y="926731"/>
                  </a:lnTo>
                  <a:lnTo>
                    <a:pt x="1319009" y="1046378"/>
                  </a:lnTo>
                  <a:lnTo>
                    <a:pt x="2117242" y="1409014"/>
                  </a:lnTo>
                  <a:lnTo>
                    <a:pt x="2510485" y="1371815"/>
                  </a:lnTo>
                </a:path>
              </a:pathLst>
            </a:custGeom>
            <a:ln w="19050">
              <a:solidFill>
                <a:srgbClr val="FFFFFF"/>
              </a:solidFill>
            </a:ln>
          </p:spPr>
          <p:txBody>
            <a:bodyPr wrap="square" lIns="0" tIns="0" rIns="0" bIns="0" rtlCol="0"/>
            <a:lstStyle/>
            <a:p>
              <a:endParaRPr sz="1539">
                <a:solidFill>
                  <a:prstClr val="black"/>
                </a:solidFill>
              </a:endParaRPr>
            </a:p>
          </p:txBody>
        </p:sp>
        <p:sp>
          <p:nvSpPr>
            <p:cNvPr id="114" name="bk object 19"/>
            <p:cNvSpPr>
              <a:spLocks noChangeAspect="1"/>
            </p:cNvSpPr>
            <p:nvPr/>
          </p:nvSpPr>
          <p:spPr>
            <a:xfrm>
              <a:off x="1553959" y="3518571"/>
              <a:ext cx="2300118" cy="1972179"/>
            </a:xfrm>
            <a:custGeom>
              <a:avLst/>
              <a:gdLst/>
              <a:ahLst/>
              <a:cxnLst/>
              <a:rect l="l" t="t" r="r" b="b"/>
              <a:pathLst>
                <a:path w="2689860" h="2174875">
                  <a:moveTo>
                    <a:pt x="2689580" y="0"/>
                  </a:moveTo>
                  <a:lnTo>
                    <a:pt x="2473845" y="99631"/>
                  </a:lnTo>
                  <a:lnTo>
                    <a:pt x="2423502" y="196557"/>
                  </a:lnTo>
                  <a:lnTo>
                    <a:pt x="2556535" y="233197"/>
                  </a:lnTo>
                  <a:lnTo>
                    <a:pt x="2689580" y="380631"/>
                  </a:lnTo>
                  <a:lnTo>
                    <a:pt x="2657221" y="592772"/>
                  </a:lnTo>
                  <a:lnTo>
                    <a:pt x="2506205" y="546023"/>
                  </a:lnTo>
                  <a:lnTo>
                    <a:pt x="2409126" y="716445"/>
                  </a:lnTo>
                  <a:lnTo>
                    <a:pt x="2452268" y="786942"/>
                  </a:lnTo>
                  <a:lnTo>
                    <a:pt x="2362377" y="923582"/>
                  </a:lnTo>
                  <a:lnTo>
                    <a:pt x="2071128" y="858850"/>
                  </a:lnTo>
                  <a:lnTo>
                    <a:pt x="1956066" y="1099769"/>
                  </a:lnTo>
                  <a:lnTo>
                    <a:pt x="1844598" y="1070991"/>
                  </a:lnTo>
                  <a:lnTo>
                    <a:pt x="1607286" y="934351"/>
                  </a:lnTo>
                  <a:lnTo>
                    <a:pt x="1370571" y="901992"/>
                  </a:lnTo>
                  <a:lnTo>
                    <a:pt x="1229741" y="981100"/>
                  </a:lnTo>
                  <a:lnTo>
                    <a:pt x="902538" y="1117739"/>
                  </a:lnTo>
                  <a:lnTo>
                    <a:pt x="949274" y="1279550"/>
                  </a:lnTo>
                  <a:lnTo>
                    <a:pt x="693991" y="1448549"/>
                  </a:lnTo>
                  <a:lnTo>
                    <a:pt x="442290" y="1448549"/>
                  </a:lnTo>
                  <a:lnTo>
                    <a:pt x="284086" y="1923173"/>
                  </a:lnTo>
                  <a:lnTo>
                    <a:pt x="305663" y="2124519"/>
                  </a:lnTo>
                  <a:lnTo>
                    <a:pt x="226555" y="2174862"/>
                  </a:lnTo>
                  <a:lnTo>
                    <a:pt x="0" y="2071649"/>
                  </a:lnTo>
                </a:path>
              </a:pathLst>
            </a:custGeom>
            <a:ln w="19050">
              <a:solidFill>
                <a:srgbClr val="FFFFFF"/>
              </a:solidFill>
            </a:ln>
          </p:spPr>
          <p:txBody>
            <a:bodyPr wrap="square" lIns="0" tIns="0" rIns="0" bIns="0" rtlCol="0"/>
            <a:lstStyle/>
            <a:p>
              <a:endParaRPr sz="1539">
                <a:solidFill>
                  <a:prstClr val="black"/>
                </a:solidFill>
              </a:endParaRPr>
            </a:p>
          </p:txBody>
        </p:sp>
        <p:sp>
          <p:nvSpPr>
            <p:cNvPr id="115" name="bk object 20"/>
            <p:cNvSpPr>
              <a:spLocks noChangeAspect="1"/>
            </p:cNvSpPr>
            <p:nvPr/>
          </p:nvSpPr>
          <p:spPr>
            <a:xfrm>
              <a:off x="3045200" y="4489747"/>
              <a:ext cx="565799" cy="1886958"/>
            </a:xfrm>
            <a:custGeom>
              <a:avLst/>
              <a:gdLst/>
              <a:ahLst/>
              <a:cxnLst/>
              <a:rect l="l" t="t" r="r" b="b"/>
              <a:pathLst>
                <a:path w="661670" h="2080895">
                  <a:moveTo>
                    <a:pt x="100672" y="0"/>
                  </a:moveTo>
                  <a:lnTo>
                    <a:pt x="0" y="111467"/>
                  </a:lnTo>
                  <a:lnTo>
                    <a:pt x="0" y="186982"/>
                  </a:lnTo>
                  <a:lnTo>
                    <a:pt x="172593" y="330809"/>
                  </a:lnTo>
                  <a:lnTo>
                    <a:pt x="258889" y="219341"/>
                  </a:lnTo>
                  <a:lnTo>
                    <a:pt x="489013" y="237324"/>
                  </a:lnTo>
                  <a:lnTo>
                    <a:pt x="661593" y="539356"/>
                  </a:lnTo>
                  <a:lnTo>
                    <a:pt x="521360" y="675995"/>
                  </a:lnTo>
                  <a:lnTo>
                    <a:pt x="578904" y="844981"/>
                  </a:lnTo>
                  <a:lnTo>
                    <a:pt x="471030" y="891730"/>
                  </a:lnTo>
                  <a:lnTo>
                    <a:pt x="514172" y="1071511"/>
                  </a:lnTo>
                  <a:lnTo>
                    <a:pt x="435076" y="1168603"/>
                  </a:lnTo>
                  <a:lnTo>
                    <a:pt x="589686" y="1316012"/>
                  </a:lnTo>
                  <a:lnTo>
                    <a:pt x="661593" y="1905711"/>
                  </a:lnTo>
                  <a:lnTo>
                    <a:pt x="556145" y="2080272"/>
                  </a:lnTo>
                </a:path>
              </a:pathLst>
            </a:custGeom>
            <a:ln w="19050">
              <a:solidFill>
                <a:srgbClr val="FFFFFF"/>
              </a:solidFill>
            </a:ln>
          </p:spPr>
          <p:txBody>
            <a:bodyPr wrap="square" lIns="0" tIns="0" rIns="0" bIns="0" rtlCol="0"/>
            <a:lstStyle/>
            <a:p>
              <a:endParaRPr sz="1539">
                <a:solidFill>
                  <a:prstClr val="black"/>
                </a:solidFill>
              </a:endParaRPr>
            </a:p>
          </p:txBody>
        </p:sp>
        <p:sp>
          <p:nvSpPr>
            <p:cNvPr id="116" name="bk object 21"/>
            <p:cNvSpPr>
              <a:spLocks noChangeAspect="1"/>
            </p:cNvSpPr>
            <p:nvPr/>
          </p:nvSpPr>
          <p:spPr>
            <a:xfrm>
              <a:off x="1278496" y="3145254"/>
              <a:ext cx="1047433" cy="1387147"/>
            </a:xfrm>
            <a:custGeom>
              <a:avLst/>
              <a:gdLst/>
              <a:ahLst/>
              <a:cxnLst/>
              <a:rect l="l" t="t" r="r" b="b"/>
              <a:pathLst>
                <a:path w="1224914" h="1529714">
                  <a:moveTo>
                    <a:pt x="1224673" y="1529422"/>
                  </a:moveTo>
                  <a:lnTo>
                    <a:pt x="1088047" y="1310081"/>
                  </a:lnTo>
                  <a:lnTo>
                    <a:pt x="955001" y="1310081"/>
                  </a:lnTo>
                  <a:lnTo>
                    <a:pt x="778814" y="1169860"/>
                  </a:lnTo>
                  <a:lnTo>
                    <a:pt x="847128" y="695223"/>
                  </a:lnTo>
                  <a:lnTo>
                    <a:pt x="778814" y="511314"/>
                  </a:lnTo>
                  <a:lnTo>
                    <a:pt x="803986" y="411683"/>
                  </a:lnTo>
                  <a:lnTo>
                    <a:pt x="778814" y="370065"/>
                  </a:lnTo>
                  <a:lnTo>
                    <a:pt x="717689" y="409409"/>
                  </a:lnTo>
                  <a:lnTo>
                    <a:pt x="638581" y="328472"/>
                  </a:lnTo>
                  <a:lnTo>
                    <a:pt x="451611" y="370065"/>
                  </a:lnTo>
                  <a:lnTo>
                    <a:pt x="451611" y="163080"/>
                  </a:lnTo>
                  <a:lnTo>
                    <a:pt x="70472" y="81876"/>
                  </a:lnTo>
                  <a:lnTo>
                    <a:pt x="0" y="0"/>
                  </a:lnTo>
                </a:path>
              </a:pathLst>
            </a:custGeom>
            <a:ln w="19050">
              <a:solidFill>
                <a:srgbClr val="FFFFFF"/>
              </a:solidFill>
            </a:ln>
          </p:spPr>
          <p:txBody>
            <a:bodyPr wrap="square" lIns="0" tIns="0" rIns="0" bIns="0" rtlCol="0"/>
            <a:lstStyle/>
            <a:p>
              <a:endParaRPr sz="1539">
                <a:solidFill>
                  <a:prstClr val="black"/>
                </a:solidFill>
              </a:endParaRPr>
            </a:p>
          </p:txBody>
        </p:sp>
        <p:sp>
          <p:nvSpPr>
            <p:cNvPr id="117" name="bk object 22"/>
            <p:cNvSpPr>
              <a:spLocks noChangeAspect="1"/>
            </p:cNvSpPr>
            <p:nvPr/>
          </p:nvSpPr>
          <p:spPr>
            <a:xfrm>
              <a:off x="3318343" y="2776440"/>
              <a:ext cx="151147" cy="16028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18" name="bk object 23"/>
            <p:cNvSpPr>
              <a:spLocks noChangeAspect="1"/>
            </p:cNvSpPr>
            <p:nvPr/>
          </p:nvSpPr>
          <p:spPr>
            <a:xfrm>
              <a:off x="2450266" y="3438440"/>
              <a:ext cx="151136" cy="16027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19" name="bk object 24"/>
            <p:cNvSpPr>
              <a:spLocks noChangeAspect="1"/>
            </p:cNvSpPr>
            <p:nvPr/>
          </p:nvSpPr>
          <p:spPr>
            <a:xfrm>
              <a:off x="2799266" y="5272670"/>
              <a:ext cx="151147" cy="16027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20" name="bk object 25"/>
            <p:cNvSpPr>
              <a:spLocks noChangeAspect="1"/>
            </p:cNvSpPr>
            <p:nvPr/>
          </p:nvSpPr>
          <p:spPr>
            <a:xfrm>
              <a:off x="4022702" y="4713193"/>
              <a:ext cx="151136" cy="16028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21" name="bk object 26"/>
            <p:cNvSpPr>
              <a:spLocks noChangeAspect="1"/>
            </p:cNvSpPr>
            <p:nvPr/>
          </p:nvSpPr>
          <p:spPr>
            <a:xfrm>
              <a:off x="2723692" y="1733944"/>
              <a:ext cx="151147" cy="16028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sp>
          <p:nvSpPr>
            <p:cNvPr id="122" name="bk object 27"/>
            <p:cNvSpPr>
              <a:spLocks noChangeAspect="1"/>
            </p:cNvSpPr>
            <p:nvPr/>
          </p:nvSpPr>
          <p:spPr>
            <a:xfrm>
              <a:off x="1341415" y="3797652"/>
              <a:ext cx="151147" cy="16027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539">
                <a:solidFill>
                  <a:prstClr val="black"/>
                </a:solidFill>
              </a:endParaRPr>
            </a:p>
          </p:txBody>
        </p:sp>
      </p:grpSp>
      <p:sp>
        <p:nvSpPr>
          <p:cNvPr id="123" name="ZoneTexte 122"/>
          <p:cNvSpPr txBox="1"/>
          <p:nvPr/>
        </p:nvSpPr>
        <p:spPr>
          <a:xfrm>
            <a:off x="3231508" y="3945061"/>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Orléans</a:t>
            </a:r>
          </a:p>
        </p:txBody>
      </p:sp>
      <p:sp>
        <p:nvSpPr>
          <p:cNvPr id="124" name="ZoneTexte 123"/>
          <p:cNvSpPr txBox="1"/>
          <p:nvPr/>
        </p:nvSpPr>
        <p:spPr>
          <a:xfrm>
            <a:off x="2812663" y="2915151"/>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Chartres</a:t>
            </a:r>
          </a:p>
        </p:txBody>
      </p:sp>
      <p:sp>
        <p:nvSpPr>
          <p:cNvPr id="125" name="ZoneTexte 124"/>
          <p:cNvSpPr txBox="1"/>
          <p:nvPr/>
        </p:nvSpPr>
        <p:spPr>
          <a:xfrm>
            <a:off x="2803227" y="4376267"/>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Blois</a:t>
            </a:r>
          </a:p>
        </p:txBody>
      </p:sp>
      <p:sp>
        <p:nvSpPr>
          <p:cNvPr id="138" name="ZoneTexte 137"/>
          <p:cNvSpPr txBox="1"/>
          <p:nvPr/>
        </p:nvSpPr>
        <p:spPr>
          <a:xfrm>
            <a:off x="1781647" y="4654559"/>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Tours</a:t>
            </a:r>
          </a:p>
        </p:txBody>
      </p:sp>
      <p:sp>
        <p:nvSpPr>
          <p:cNvPr id="139" name="ZoneTexte 138"/>
          <p:cNvSpPr txBox="1"/>
          <p:nvPr/>
        </p:nvSpPr>
        <p:spPr>
          <a:xfrm>
            <a:off x="2629223" y="5626540"/>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Châteauroux</a:t>
            </a:r>
          </a:p>
        </p:txBody>
      </p:sp>
      <p:sp>
        <p:nvSpPr>
          <p:cNvPr id="140" name="ZoneTexte 139"/>
          <p:cNvSpPr txBox="1"/>
          <p:nvPr/>
        </p:nvSpPr>
        <p:spPr>
          <a:xfrm>
            <a:off x="4028434" y="5238595"/>
            <a:ext cx="1095698" cy="253916"/>
          </a:xfrm>
          <a:prstGeom prst="rect">
            <a:avLst/>
          </a:prstGeom>
          <a:noFill/>
        </p:spPr>
        <p:txBody>
          <a:bodyPr wrap="square" rtlCol="0">
            <a:spAutoFit/>
          </a:bodyPr>
          <a:lstStyle/>
          <a:p>
            <a:pPr defTabSz="457189"/>
            <a:r>
              <a:rPr lang="fr-FR" sz="1050">
                <a:solidFill>
                  <a:prstClr val="white"/>
                </a:solidFill>
                <a:latin typeface="Montserrat" charset="0"/>
                <a:ea typeface="Montserrat" charset="0"/>
                <a:cs typeface="Montserrat" charset="0"/>
              </a:rPr>
              <a:t>Bourges</a:t>
            </a:r>
          </a:p>
        </p:txBody>
      </p:sp>
      <p:sp>
        <p:nvSpPr>
          <p:cNvPr id="141" name="Rectangle 140"/>
          <p:cNvSpPr/>
          <p:nvPr/>
        </p:nvSpPr>
        <p:spPr>
          <a:xfrm>
            <a:off x="3841999" y="3584500"/>
            <a:ext cx="481222"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45</a:t>
            </a:r>
          </a:p>
        </p:txBody>
      </p:sp>
      <p:sp>
        <p:nvSpPr>
          <p:cNvPr id="142" name="Rectangle 141"/>
          <p:cNvSpPr/>
          <p:nvPr/>
        </p:nvSpPr>
        <p:spPr>
          <a:xfrm>
            <a:off x="2767221" y="3216106"/>
            <a:ext cx="473206"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28</a:t>
            </a:r>
          </a:p>
        </p:txBody>
      </p:sp>
      <p:sp>
        <p:nvSpPr>
          <p:cNvPr id="143" name="Rectangle 142"/>
          <p:cNvSpPr/>
          <p:nvPr/>
        </p:nvSpPr>
        <p:spPr>
          <a:xfrm>
            <a:off x="3181271" y="4393760"/>
            <a:ext cx="433132"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41</a:t>
            </a:r>
          </a:p>
        </p:txBody>
      </p:sp>
      <p:sp>
        <p:nvSpPr>
          <p:cNvPr id="144" name="Rectangle 143"/>
          <p:cNvSpPr/>
          <p:nvPr/>
        </p:nvSpPr>
        <p:spPr>
          <a:xfrm>
            <a:off x="2112599" y="4849576"/>
            <a:ext cx="463588"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37</a:t>
            </a:r>
          </a:p>
        </p:txBody>
      </p:sp>
      <p:sp>
        <p:nvSpPr>
          <p:cNvPr id="145" name="Rectangle 144"/>
          <p:cNvSpPr/>
          <p:nvPr/>
        </p:nvSpPr>
        <p:spPr>
          <a:xfrm>
            <a:off x="2733086" y="5296148"/>
            <a:ext cx="468398"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36</a:t>
            </a:r>
          </a:p>
        </p:txBody>
      </p:sp>
      <p:sp>
        <p:nvSpPr>
          <p:cNvPr id="146" name="Rectangle 145"/>
          <p:cNvSpPr/>
          <p:nvPr/>
        </p:nvSpPr>
        <p:spPr>
          <a:xfrm>
            <a:off x="4071175" y="4746632"/>
            <a:ext cx="426720" cy="369332"/>
          </a:xfrm>
          <a:prstGeom prst="rect">
            <a:avLst/>
          </a:prstGeom>
        </p:spPr>
        <p:txBody>
          <a:bodyPr wrap="none">
            <a:spAutoFit/>
          </a:bodyPr>
          <a:lstStyle/>
          <a:p>
            <a:pPr defTabSz="457189"/>
            <a:r>
              <a:rPr lang="fr-FR" b="1">
                <a:solidFill>
                  <a:prstClr val="white"/>
                </a:solidFill>
                <a:latin typeface="Montserrat" charset="0"/>
                <a:ea typeface="Montserrat" charset="0"/>
                <a:cs typeface="Montserrat" charset="0"/>
              </a:rPr>
              <a:t>18</a:t>
            </a:r>
          </a:p>
        </p:txBody>
      </p:sp>
      <p:sp>
        <p:nvSpPr>
          <p:cNvPr id="154" name="Ellipse 153"/>
          <p:cNvSpPr/>
          <p:nvPr/>
        </p:nvSpPr>
        <p:spPr>
          <a:xfrm>
            <a:off x="3301494" y="3226963"/>
            <a:ext cx="108000" cy="108000"/>
          </a:xfrm>
          <a:prstGeom prst="ellipse">
            <a:avLst/>
          </a:prstGeom>
          <a:solidFill>
            <a:srgbClr val="159BFF"/>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5" name="Ellipse 154"/>
          <p:cNvSpPr/>
          <p:nvPr/>
        </p:nvSpPr>
        <p:spPr>
          <a:xfrm>
            <a:off x="3501175" y="3789545"/>
            <a:ext cx="108000" cy="108000"/>
          </a:xfrm>
          <a:prstGeom prst="ellipse">
            <a:avLst/>
          </a:prstGeom>
          <a:solidFill>
            <a:srgbClr val="159BFF"/>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6" name="Ellipse 155"/>
          <p:cNvSpPr/>
          <p:nvPr/>
        </p:nvSpPr>
        <p:spPr>
          <a:xfrm>
            <a:off x="3898234" y="5179491"/>
            <a:ext cx="108000" cy="108000"/>
          </a:xfrm>
          <a:prstGeom prst="ellipse">
            <a:avLst/>
          </a:prstGeom>
          <a:solidFill>
            <a:srgbClr val="159BFF"/>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7" name="Ellipse 156"/>
          <p:cNvSpPr/>
          <p:nvPr/>
        </p:nvSpPr>
        <p:spPr>
          <a:xfrm>
            <a:off x="2375665" y="4560627"/>
            <a:ext cx="108000" cy="108000"/>
          </a:xfrm>
          <a:prstGeom prst="ellipse">
            <a:avLst/>
          </a:prstGeom>
          <a:solidFill>
            <a:srgbClr val="159BFF"/>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9" name="Ellipse 158"/>
          <p:cNvSpPr/>
          <p:nvPr/>
        </p:nvSpPr>
        <p:spPr>
          <a:xfrm>
            <a:off x="3582608" y="3769432"/>
            <a:ext cx="108000" cy="108000"/>
          </a:xfrm>
          <a:prstGeom prst="ellipse">
            <a:avLst/>
          </a:prstGeom>
          <a:solidFill>
            <a:srgbClr val="A436D6"/>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0" name="Ellipse 159"/>
          <p:cNvSpPr/>
          <p:nvPr/>
        </p:nvSpPr>
        <p:spPr>
          <a:xfrm>
            <a:off x="2230831" y="4539109"/>
            <a:ext cx="108000" cy="108000"/>
          </a:xfrm>
          <a:prstGeom prst="ellipse">
            <a:avLst/>
          </a:prstGeom>
          <a:solidFill>
            <a:srgbClr val="A436D6"/>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1" name="Ellipse 160"/>
          <p:cNvSpPr/>
          <p:nvPr/>
        </p:nvSpPr>
        <p:spPr>
          <a:xfrm>
            <a:off x="2535891" y="4797963"/>
            <a:ext cx="108000" cy="108000"/>
          </a:xfrm>
          <a:prstGeom prst="ellipse">
            <a:avLst/>
          </a:prstGeom>
          <a:solidFill>
            <a:srgbClr val="A436D6"/>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2" name="Ellipse 161"/>
          <p:cNvSpPr/>
          <p:nvPr/>
        </p:nvSpPr>
        <p:spPr>
          <a:xfrm>
            <a:off x="3606564" y="3866286"/>
            <a:ext cx="108000" cy="108000"/>
          </a:xfrm>
          <a:prstGeom prst="ellipse">
            <a:avLst/>
          </a:prstGeom>
          <a:solidFill>
            <a:srgbClr val="00738C"/>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3" name="Ellipse 162"/>
          <p:cNvSpPr/>
          <p:nvPr/>
        </p:nvSpPr>
        <p:spPr>
          <a:xfrm>
            <a:off x="3882936" y="5293006"/>
            <a:ext cx="108000" cy="108000"/>
          </a:xfrm>
          <a:prstGeom prst="ellipse">
            <a:avLst/>
          </a:prstGeom>
          <a:solidFill>
            <a:srgbClr val="A436D6"/>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4" name="Ellipse 163"/>
          <p:cNvSpPr/>
          <p:nvPr/>
        </p:nvSpPr>
        <p:spPr>
          <a:xfrm>
            <a:off x="2310735" y="4493987"/>
            <a:ext cx="108000" cy="108000"/>
          </a:xfrm>
          <a:prstGeom prst="ellipse">
            <a:avLst/>
          </a:prstGeom>
          <a:solidFill>
            <a:srgbClr val="00738C"/>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5" name="Ellipse 164"/>
          <p:cNvSpPr/>
          <p:nvPr/>
        </p:nvSpPr>
        <p:spPr>
          <a:xfrm>
            <a:off x="2325852" y="4608416"/>
            <a:ext cx="108000" cy="108000"/>
          </a:xfrm>
          <a:prstGeom prst="ellipse">
            <a:avLst/>
          </a:prstGeom>
          <a:solidFill>
            <a:srgbClr val="EE7219"/>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9" name="Rectangle 168">
            <a:extLst>
              <a:ext uri="{FF2B5EF4-FFF2-40B4-BE49-F238E27FC236}">
                <a16:creationId xmlns:a16="http://schemas.microsoft.com/office/drawing/2014/main" id="{A6A531CE-AD22-4995-8223-8B98816034C3}"/>
              </a:ext>
            </a:extLst>
          </p:cNvPr>
          <p:cNvSpPr/>
          <p:nvPr/>
        </p:nvSpPr>
        <p:spPr>
          <a:xfrm>
            <a:off x="428385" y="6654003"/>
            <a:ext cx="1118851" cy="184666"/>
          </a:xfrm>
          <a:prstGeom prst="rect">
            <a:avLst/>
          </a:prstGeom>
          <a:solidFill>
            <a:srgbClr val="00B0F0"/>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a:solidFill>
                  <a:prstClr val="white"/>
                </a:solidFill>
                <a:latin typeface="Montserrat"/>
              </a:rPr>
              <a:t>CHRONOPOST</a:t>
            </a:r>
          </a:p>
        </p:txBody>
      </p:sp>
      <p:sp>
        <p:nvSpPr>
          <p:cNvPr id="170" name="ZoneTexte 157">
            <a:extLst>
              <a:ext uri="{FF2B5EF4-FFF2-40B4-BE49-F238E27FC236}">
                <a16:creationId xmlns:a16="http://schemas.microsoft.com/office/drawing/2014/main" id="{27112743-2789-4431-9C20-8578C2A7BF6B}"/>
              </a:ext>
            </a:extLst>
          </p:cNvPr>
          <p:cNvSpPr txBox="1"/>
          <p:nvPr/>
        </p:nvSpPr>
        <p:spPr>
          <a:xfrm>
            <a:off x="426420" y="6939210"/>
            <a:ext cx="1123417" cy="184666"/>
          </a:xfrm>
          <a:prstGeom prst="rect">
            <a:avLst/>
          </a:prstGeom>
          <a:solidFill>
            <a:srgbClr val="7030A0"/>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a:solidFill>
                  <a:prstClr val="white"/>
                </a:solidFill>
                <a:latin typeface="Montserrat"/>
              </a:rPr>
              <a:t>DPD</a:t>
            </a:r>
          </a:p>
        </p:txBody>
      </p:sp>
      <p:sp>
        <p:nvSpPr>
          <p:cNvPr id="171" name="ZoneTexte 158">
            <a:extLst>
              <a:ext uri="{FF2B5EF4-FFF2-40B4-BE49-F238E27FC236}">
                <a16:creationId xmlns:a16="http://schemas.microsoft.com/office/drawing/2014/main" id="{092EE3F3-E7E8-4BE9-8127-B5697D858D39}"/>
              </a:ext>
            </a:extLst>
          </p:cNvPr>
          <p:cNvSpPr txBox="1"/>
          <p:nvPr/>
        </p:nvSpPr>
        <p:spPr>
          <a:xfrm>
            <a:off x="420765" y="7230776"/>
            <a:ext cx="1136691" cy="184666"/>
          </a:xfrm>
          <a:prstGeom prst="rect">
            <a:avLst/>
          </a:prstGeom>
          <a:solidFill>
            <a:srgbClr val="00738C"/>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a:solidFill>
                  <a:prstClr val="white"/>
                </a:solidFill>
                <a:latin typeface="Montserrat"/>
              </a:rPr>
              <a:t>POSTE IMMO</a:t>
            </a:r>
          </a:p>
        </p:txBody>
      </p:sp>
      <p:sp>
        <p:nvSpPr>
          <p:cNvPr id="173" name="ZoneTexte 157">
            <a:extLst>
              <a:ext uri="{FF2B5EF4-FFF2-40B4-BE49-F238E27FC236}">
                <a16:creationId xmlns:a16="http://schemas.microsoft.com/office/drawing/2014/main" id="{27112743-2789-4431-9C20-8578C2A7BF6B}"/>
              </a:ext>
            </a:extLst>
          </p:cNvPr>
          <p:cNvSpPr txBox="1"/>
          <p:nvPr/>
        </p:nvSpPr>
        <p:spPr>
          <a:xfrm>
            <a:off x="418799" y="7520226"/>
            <a:ext cx="1123417" cy="184666"/>
          </a:xfrm>
          <a:prstGeom prst="rect">
            <a:avLst/>
          </a:prstGeom>
          <a:solidFill>
            <a:srgbClr val="CCD062"/>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a:solidFill>
                  <a:prstClr val="white"/>
                </a:solidFill>
                <a:latin typeface="Montserrat"/>
              </a:rPr>
              <a:t>DOCAPOSTE</a:t>
            </a:r>
          </a:p>
        </p:txBody>
      </p:sp>
      <p:sp>
        <p:nvSpPr>
          <p:cNvPr id="174" name="ZoneTexte 158">
            <a:extLst>
              <a:ext uri="{FF2B5EF4-FFF2-40B4-BE49-F238E27FC236}">
                <a16:creationId xmlns:a16="http://schemas.microsoft.com/office/drawing/2014/main" id="{092EE3F3-E7E8-4BE9-8127-B5697D858D39}"/>
              </a:ext>
            </a:extLst>
          </p:cNvPr>
          <p:cNvSpPr txBox="1"/>
          <p:nvPr/>
        </p:nvSpPr>
        <p:spPr>
          <a:xfrm>
            <a:off x="420765" y="7811792"/>
            <a:ext cx="1121452" cy="276999"/>
          </a:xfrm>
          <a:prstGeom prst="rect">
            <a:avLst/>
          </a:prstGeom>
          <a:solidFill>
            <a:srgbClr val="EE7219"/>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a:solidFill>
                  <a:prstClr val="white"/>
                </a:solidFill>
                <a:latin typeface="Montserrat"/>
              </a:rPr>
              <a:t>VIAPOST Transport &amp; Industrie</a:t>
            </a:r>
          </a:p>
        </p:txBody>
      </p:sp>
      <p:pic>
        <p:nvPicPr>
          <p:cNvPr id="176" name="Picture 11">
            <a:extLst>
              <a:ext uri="{FF2B5EF4-FFF2-40B4-BE49-F238E27FC236}">
                <a16:creationId xmlns:a16="http://schemas.microsoft.com/office/drawing/2014/main" id="{CE693F5B-6C8D-479D-B7D4-35ABFD178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2864" y="6693932"/>
            <a:ext cx="120537" cy="100164"/>
          </a:xfrm>
          <a:prstGeom prst="rect">
            <a:avLst/>
          </a:prstGeom>
        </p:spPr>
      </p:pic>
      <p:pic>
        <p:nvPicPr>
          <p:cNvPr id="177" name="Picture 11">
            <a:extLst>
              <a:ext uri="{FF2B5EF4-FFF2-40B4-BE49-F238E27FC236}">
                <a16:creationId xmlns:a16="http://schemas.microsoft.com/office/drawing/2014/main" id="{CE693F5B-6C8D-479D-B7D4-35ABFD178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808" y="6974867"/>
            <a:ext cx="120537" cy="100164"/>
          </a:xfrm>
          <a:prstGeom prst="rect">
            <a:avLst/>
          </a:prstGeom>
        </p:spPr>
      </p:pic>
      <p:pic>
        <p:nvPicPr>
          <p:cNvPr id="178" name="Picture 11">
            <a:extLst>
              <a:ext uri="{FF2B5EF4-FFF2-40B4-BE49-F238E27FC236}">
                <a16:creationId xmlns:a16="http://schemas.microsoft.com/office/drawing/2014/main" id="{CE693F5B-6C8D-479D-B7D4-35ABFD178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541" y="7941412"/>
            <a:ext cx="120537" cy="100164"/>
          </a:xfrm>
          <a:prstGeom prst="rect">
            <a:avLst/>
          </a:prstGeom>
        </p:spPr>
      </p:pic>
      <p:pic>
        <p:nvPicPr>
          <p:cNvPr id="179" name="Picture 13">
            <a:extLst>
              <a:ext uri="{FF2B5EF4-FFF2-40B4-BE49-F238E27FC236}">
                <a16:creationId xmlns:a16="http://schemas.microsoft.com/office/drawing/2014/main" id="{A14EEAAA-6972-43C7-9BFE-514BC280CD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498" y="7554751"/>
            <a:ext cx="239686" cy="99239"/>
          </a:xfrm>
          <a:prstGeom prst="rect">
            <a:avLst/>
          </a:prstGeom>
        </p:spPr>
      </p:pic>
      <p:pic>
        <p:nvPicPr>
          <p:cNvPr id="182" name="Picture 11">
            <a:extLst>
              <a:ext uri="{FF2B5EF4-FFF2-40B4-BE49-F238E27FC236}">
                <a16:creationId xmlns:a16="http://schemas.microsoft.com/office/drawing/2014/main" id="{CE693F5B-6C8D-479D-B7D4-35ABFD178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7804" y="7263606"/>
            <a:ext cx="120537" cy="100164"/>
          </a:xfrm>
          <a:prstGeom prst="rect">
            <a:avLst/>
          </a:prstGeom>
        </p:spPr>
      </p:pic>
      <p:sp>
        <p:nvSpPr>
          <p:cNvPr id="71"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158" name="Ellipse 157"/>
          <p:cNvSpPr/>
          <p:nvPr/>
        </p:nvSpPr>
        <p:spPr>
          <a:xfrm>
            <a:off x="3048319" y="4291794"/>
            <a:ext cx="108000" cy="108000"/>
          </a:xfrm>
          <a:prstGeom prst="ellipse">
            <a:avLst/>
          </a:prstGeom>
          <a:solidFill>
            <a:srgbClr val="92D050"/>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4" name="Rectangle avec flèche vers le haut 73">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
        <p:nvSpPr>
          <p:cNvPr id="3" name="ZoneTexte 158">
            <a:extLst>
              <a:ext uri="{FF2B5EF4-FFF2-40B4-BE49-F238E27FC236}">
                <a16:creationId xmlns:a16="http://schemas.microsoft.com/office/drawing/2014/main" id="{33307461-EB20-288D-258A-423AC23853D4}"/>
              </a:ext>
            </a:extLst>
          </p:cNvPr>
          <p:cNvSpPr txBox="1"/>
          <p:nvPr/>
        </p:nvSpPr>
        <p:spPr>
          <a:xfrm>
            <a:off x="420764" y="8201783"/>
            <a:ext cx="1121452" cy="184666"/>
          </a:xfrm>
          <a:prstGeom prst="rect">
            <a:avLst/>
          </a:prstGeom>
          <a:solidFill>
            <a:srgbClr val="E917E9"/>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600" b="1" dirty="0">
                <a:solidFill>
                  <a:prstClr val="white"/>
                </a:solidFill>
                <a:latin typeface="Montserrat"/>
              </a:rPr>
              <a:t>HAPPYTAL</a:t>
            </a:r>
          </a:p>
        </p:txBody>
      </p:sp>
      <p:pic>
        <p:nvPicPr>
          <p:cNvPr id="4" name="Picture 11">
            <a:extLst>
              <a:ext uri="{FF2B5EF4-FFF2-40B4-BE49-F238E27FC236}">
                <a16:creationId xmlns:a16="http://schemas.microsoft.com/office/drawing/2014/main" id="{5E085CA0-491D-AE14-8BB6-C3EC78249B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341" y="8195691"/>
            <a:ext cx="222226" cy="184666"/>
          </a:xfrm>
          <a:prstGeom prst="rect">
            <a:avLst/>
          </a:prstGeom>
        </p:spPr>
      </p:pic>
      <p:sp>
        <p:nvSpPr>
          <p:cNvPr id="5" name="Ellipse 4">
            <a:extLst>
              <a:ext uri="{FF2B5EF4-FFF2-40B4-BE49-F238E27FC236}">
                <a16:creationId xmlns:a16="http://schemas.microsoft.com/office/drawing/2014/main" id="{4FCE63D8-DF36-58F1-6048-D52CF0270F7C}"/>
              </a:ext>
            </a:extLst>
          </p:cNvPr>
          <p:cNvSpPr/>
          <p:nvPr/>
        </p:nvSpPr>
        <p:spPr>
          <a:xfrm>
            <a:off x="3740398" y="3781393"/>
            <a:ext cx="108000" cy="108000"/>
          </a:xfrm>
          <a:prstGeom prst="ellipse">
            <a:avLst/>
          </a:prstGeom>
          <a:solidFill>
            <a:srgbClr val="E917E9"/>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Ellipse 6">
            <a:extLst>
              <a:ext uri="{FF2B5EF4-FFF2-40B4-BE49-F238E27FC236}">
                <a16:creationId xmlns:a16="http://schemas.microsoft.com/office/drawing/2014/main" id="{8D7EEA00-8FB2-5387-A008-2DF68AFAE8A5}"/>
              </a:ext>
            </a:extLst>
          </p:cNvPr>
          <p:cNvSpPr/>
          <p:nvPr/>
        </p:nvSpPr>
        <p:spPr>
          <a:xfrm>
            <a:off x="2242918" y="4438848"/>
            <a:ext cx="108000" cy="108000"/>
          </a:xfrm>
          <a:prstGeom prst="ellipse">
            <a:avLst/>
          </a:prstGeom>
          <a:solidFill>
            <a:srgbClr val="E917E9"/>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2" name="Ellipse 61"/>
          <p:cNvSpPr/>
          <p:nvPr/>
        </p:nvSpPr>
        <p:spPr>
          <a:xfrm>
            <a:off x="4045651" y="5145893"/>
            <a:ext cx="108000" cy="108000"/>
          </a:xfrm>
          <a:prstGeom prst="ellipse">
            <a:avLst/>
          </a:prstGeom>
          <a:solidFill>
            <a:srgbClr val="92D050"/>
          </a:solidFill>
          <a:ln>
            <a:solidFill>
              <a:schemeClr val="bg1"/>
            </a:solidFill>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Tree>
    <p:extLst>
      <p:ext uri="{BB962C8B-B14F-4D97-AF65-F5344CB8AC3E}">
        <p14:creationId xmlns:p14="http://schemas.microsoft.com/office/powerpoint/2010/main" val="696687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frc-powerpoint.officeapps.live.com/pods/GetClipboardImage.ashx?Id=a183991e-f11c-4d85-8a91-c9311a627443&amp;DC=GFR1&amp;pkey=7b6dc290-edf7-4ea0-afad-0e18d2d40769&amp;wdwaccluster=GFR1"/>
          <p:cNvSpPr>
            <a:spLocks noChangeAspect="1" noChangeArrowheads="1"/>
          </p:cNvSpPr>
          <p:nvPr/>
        </p:nvSpPr>
        <p:spPr bwMode="auto">
          <a:xfrm>
            <a:off x="119658" y="2942927"/>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defRPr/>
            </a:pPr>
            <a:endParaRPr lang="fr-FR" sz="1013">
              <a:solidFill>
                <a:srgbClr val="003DA5"/>
              </a:solidFill>
              <a:latin typeface="Montserrat"/>
            </a:endParaRPr>
          </a:p>
        </p:txBody>
      </p:sp>
      <p:sp>
        <p:nvSpPr>
          <p:cNvPr id="3" name="AutoShape 4" descr="https://frc-powerpoint.officeapps.live.com/pods/GetClipboardImage.ashx?Id=1f5b6fd3-2f50-4635-a48a-ab46b968dfed&amp;DC=GFR1&amp;pkey=f172c49f-7a9d-4620-8c52-e50719200ab1&amp;wdwaccluster=GFR1"/>
          <p:cNvSpPr>
            <a:spLocks noChangeAspect="1" noChangeArrowheads="1"/>
          </p:cNvSpPr>
          <p:nvPr/>
        </p:nvSpPr>
        <p:spPr bwMode="auto">
          <a:xfrm>
            <a:off x="205383" y="3028652"/>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defRPr/>
            </a:pPr>
            <a:endParaRPr lang="fr-FR" sz="1013">
              <a:solidFill>
                <a:srgbClr val="003DA5"/>
              </a:solidFill>
              <a:latin typeface="Montserrat"/>
            </a:endParaRPr>
          </a:p>
        </p:txBody>
      </p:sp>
      <p:sp>
        <p:nvSpPr>
          <p:cNvPr id="6" name="AutoShape 6" descr="https://frc-powerpoint.officeapps.live.com/pods/GetClipboardImage.ashx?Id=ddb50fc2-0040-4a0c-88ce-f50219908356&amp;DC=GFR1&amp;pkey=3af815b3-d98b-47cd-9eff-35a3c9f71d87&amp;wdwaccluster=GFR1"/>
          <p:cNvSpPr>
            <a:spLocks noChangeAspect="1" noChangeArrowheads="1"/>
          </p:cNvSpPr>
          <p:nvPr/>
        </p:nvSpPr>
        <p:spPr bwMode="auto">
          <a:xfrm>
            <a:off x="291108" y="3114377"/>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defRPr/>
            </a:pPr>
            <a:endParaRPr lang="fr-FR" sz="1013">
              <a:solidFill>
                <a:srgbClr val="003DA5"/>
              </a:solidFill>
              <a:latin typeface="Montserrat"/>
            </a:endParaRPr>
          </a:p>
        </p:txBody>
      </p:sp>
      <p:sp>
        <p:nvSpPr>
          <p:cNvPr id="8" name="AutoShape 8" descr="https://frc-powerpoint.officeapps.live.com/pods/GetClipboardImage.ashx?Id=ddb50fc2-0040-4a0c-88ce-f50219908356&amp;DC=GFR1&amp;pkey=3af815b3-d98b-47cd-9eff-35a3c9f71d87&amp;wdwaccluster=GFR1"/>
          <p:cNvSpPr>
            <a:spLocks noChangeAspect="1" noChangeArrowheads="1"/>
          </p:cNvSpPr>
          <p:nvPr/>
        </p:nvSpPr>
        <p:spPr bwMode="auto">
          <a:xfrm>
            <a:off x="376833" y="3200102"/>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defRPr/>
            </a:pPr>
            <a:endParaRPr lang="fr-FR" sz="1013">
              <a:solidFill>
                <a:srgbClr val="003DA5"/>
              </a:solidFill>
              <a:latin typeface="Montserrat"/>
            </a:endParaRPr>
          </a:p>
        </p:txBody>
      </p:sp>
      <p:sp>
        <p:nvSpPr>
          <p:cNvPr id="10" name="AutoShape 10" descr="https://frc-powerpoint.officeapps.live.com/pods/GetClipboardImage.ashx?Id=ddb50fc2-0040-4a0c-88ce-f50219908356&amp;DC=GFR1&amp;pkey=3af815b3-d98b-47cd-9eff-35a3c9f71d87&amp;wdwaccluster=GFR1"/>
          <p:cNvSpPr>
            <a:spLocks noChangeAspect="1" noChangeArrowheads="1"/>
          </p:cNvSpPr>
          <p:nvPr/>
        </p:nvSpPr>
        <p:spPr bwMode="auto">
          <a:xfrm>
            <a:off x="462558" y="3285827"/>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defRPr/>
            </a:pPr>
            <a:endParaRPr lang="fr-FR" sz="1013">
              <a:solidFill>
                <a:srgbClr val="003DA5"/>
              </a:solidFill>
              <a:latin typeface="Montserrat"/>
            </a:endParaRPr>
          </a:p>
        </p:txBody>
      </p:sp>
      <p:sp>
        <p:nvSpPr>
          <p:cNvPr id="11" name="AutoShape 12" descr="https://frc-powerpoint.officeapps.live.com/pods/GetClipboardImage.ashx?Id=f7e733ed-2cad-42c1-8fd3-56223b184033&amp;DC=GFR1&amp;pkey=2565b4b0-e64b-4faf-aa4f-a58231c0c4cc&amp;wdwaccluster=GFR1"/>
          <p:cNvSpPr>
            <a:spLocks noChangeAspect="1" noChangeArrowheads="1"/>
          </p:cNvSpPr>
          <p:nvPr/>
        </p:nvSpPr>
        <p:spPr bwMode="auto">
          <a:xfrm>
            <a:off x="548283" y="3371552"/>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defRPr/>
            </a:pPr>
            <a:endParaRPr lang="fr-FR" sz="1013">
              <a:solidFill>
                <a:srgbClr val="003DA5"/>
              </a:solidFill>
              <a:latin typeface="Montserrat"/>
            </a:endParaRPr>
          </a:p>
        </p:txBody>
      </p:sp>
      <p:sp>
        <p:nvSpPr>
          <p:cNvPr id="12" name="AutoShape 14" descr="https://frc-powerpoint.officeapps.live.com/pods/GetClipboardImage.ashx?Id=f7e733ed-2cad-42c1-8fd3-56223b184033&amp;DC=GFR1&amp;pkey=2565b4b0-e64b-4faf-aa4f-a58231c0c4cc&amp;wdwaccluster=GFR1"/>
          <p:cNvSpPr>
            <a:spLocks noChangeAspect="1" noChangeArrowheads="1"/>
          </p:cNvSpPr>
          <p:nvPr/>
        </p:nvSpPr>
        <p:spPr bwMode="auto">
          <a:xfrm>
            <a:off x="634008" y="3457277"/>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defRPr/>
            </a:pPr>
            <a:endParaRPr lang="fr-FR" sz="1013">
              <a:solidFill>
                <a:srgbClr val="003DA5"/>
              </a:solidFill>
              <a:latin typeface="Montserrat"/>
            </a:endParaRPr>
          </a:p>
        </p:txBody>
      </p:sp>
      <p:sp>
        <p:nvSpPr>
          <p:cNvPr id="13" name="AutoShape 16" descr="https://frc-powerpoint.officeapps.live.com/pods/GetClipboardImage.ashx?Id=a5739490-c790-4227-bfc3-606ea51f1367&amp;DC=GFR1&amp;pkey=e3acddce-8bbc-4c8c-860b-9e51b5016c8d&amp;wdwaccluster=GFR1"/>
          <p:cNvSpPr>
            <a:spLocks noChangeAspect="1" noChangeArrowheads="1"/>
          </p:cNvSpPr>
          <p:nvPr/>
        </p:nvSpPr>
        <p:spPr bwMode="auto">
          <a:xfrm>
            <a:off x="719733" y="3543002"/>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defRPr/>
            </a:pPr>
            <a:endParaRPr lang="fr-FR" sz="1013">
              <a:solidFill>
                <a:srgbClr val="003DA5"/>
              </a:solidFill>
              <a:latin typeface="Montserrat"/>
            </a:endParaRPr>
          </a:p>
        </p:txBody>
      </p:sp>
      <p:grpSp>
        <p:nvGrpSpPr>
          <p:cNvPr id="31" name="Groupe 30">
            <a:extLst>
              <a:ext uri="{FF2B5EF4-FFF2-40B4-BE49-F238E27FC236}">
                <a16:creationId xmlns:a16="http://schemas.microsoft.com/office/drawing/2014/main" id="{E14996D1-D76F-BA55-29D2-8DCAB32EFF3A}"/>
              </a:ext>
            </a:extLst>
          </p:cNvPr>
          <p:cNvGrpSpPr>
            <a:grpSpLocks noChangeAspect="1"/>
          </p:cNvGrpSpPr>
          <p:nvPr/>
        </p:nvGrpSpPr>
        <p:grpSpPr>
          <a:xfrm>
            <a:off x="1924048" y="2324462"/>
            <a:ext cx="3207293" cy="3926025"/>
            <a:chOff x="333691" y="409623"/>
            <a:chExt cx="4931146" cy="6036181"/>
          </a:xfrm>
          <a:effectLst>
            <a:outerShdw blurRad="50800" dist="38100" dir="2700000" algn="tl" rotWithShape="0">
              <a:prstClr val="black">
                <a:alpha val="40000"/>
              </a:prstClr>
            </a:outerShdw>
          </a:effectLst>
        </p:grpSpPr>
        <p:sp>
          <p:nvSpPr>
            <p:cNvPr id="32" name="bk object 16">
              <a:extLst>
                <a:ext uri="{FF2B5EF4-FFF2-40B4-BE49-F238E27FC236}">
                  <a16:creationId xmlns:a16="http://schemas.microsoft.com/office/drawing/2014/main" id="{D48EF2B8-1D3B-141D-9A58-178D189EC124}"/>
                </a:ext>
              </a:extLst>
            </p:cNvPr>
            <p:cNvSpPr>
              <a:spLocks noChangeAspect="1"/>
            </p:cNvSpPr>
            <p:nvPr/>
          </p:nvSpPr>
          <p:spPr>
            <a:xfrm>
              <a:off x="333691" y="409623"/>
              <a:ext cx="4931146" cy="6036181"/>
            </a:xfrm>
            <a:custGeom>
              <a:avLst/>
              <a:gdLst>
                <a:gd name="connsiteX0" fmla="*/ 5540243 w 5766701"/>
                <a:gd name="connsiteY0" fmla="*/ 4949494 h 6656564"/>
                <a:gd name="connsiteX1" fmla="*/ 1036142 w 5766701"/>
                <a:gd name="connsiteY1" fmla="*/ 4949494 h 6656564"/>
                <a:gd name="connsiteX2" fmla="*/ 1524482 w 5766701"/>
                <a:gd name="connsiteY2" fmla="*/ 5637415 h 6656564"/>
                <a:gd name="connsiteX3" fmla="*/ 1477772 w 5766701"/>
                <a:gd name="connsiteY3" fmla="*/ 5824258 h 6656564"/>
                <a:gd name="connsiteX4" fmla="*/ 1944877 w 5766701"/>
                <a:gd name="connsiteY4" fmla="*/ 6614096 h 6656564"/>
                <a:gd name="connsiteX5" fmla="*/ 2726232 w 5766701"/>
                <a:gd name="connsiteY5" fmla="*/ 6656565 h 6656564"/>
                <a:gd name="connsiteX6" fmla="*/ 2930067 w 5766701"/>
                <a:gd name="connsiteY6" fmla="*/ 6563144 h 6656564"/>
                <a:gd name="connsiteX7" fmla="*/ 3363201 w 5766701"/>
                <a:gd name="connsiteY7" fmla="*/ 6546151 h 6656564"/>
                <a:gd name="connsiteX8" fmla="*/ 3954434 w 5766701"/>
                <a:gd name="connsiteY8" fmla="*/ 6546151 h 6656564"/>
                <a:gd name="connsiteX9" fmla="*/ 4085094 w 5766701"/>
                <a:gd name="connsiteY9" fmla="*/ 6376289 h 6656564"/>
                <a:gd name="connsiteX10" fmla="*/ 4645634 w 5766701"/>
                <a:gd name="connsiteY10" fmla="*/ 6350812 h 6656564"/>
                <a:gd name="connsiteX11" fmla="*/ 4645634 w 5766701"/>
                <a:gd name="connsiteY11" fmla="*/ 5951651 h 6656564"/>
                <a:gd name="connsiteX12" fmla="*/ 5299583 w 5766701"/>
                <a:gd name="connsiteY12" fmla="*/ 5662891 h 6656564"/>
                <a:gd name="connsiteX13" fmla="*/ 5509754 w 5766701"/>
                <a:gd name="connsiteY13" fmla="*/ 5662891 h 6656564"/>
                <a:gd name="connsiteX14" fmla="*/ 5605335 w 5766701"/>
                <a:gd name="connsiteY14" fmla="*/ 5170297 h 6656564"/>
                <a:gd name="connsiteX15" fmla="*/ 5540243 w 5766701"/>
                <a:gd name="connsiteY15" fmla="*/ 4949494 h 6656564"/>
                <a:gd name="connsiteX0" fmla="*/ 3954434 w 5766701"/>
                <a:gd name="connsiteY0" fmla="*/ 6546151 h 6656564"/>
                <a:gd name="connsiteX1" fmla="*/ 3363201 w 5766701"/>
                <a:gd name="connsiteY1" fmla="*/ 6546151 h 6656564"/>
                <a:gd name="connsiteX2" fmla="*/ 3915232 w 5766701"/>
                <a:gd name="connsiteY2" fmla="*/ 6597116 h 6656564"/>
                <a:gd name="connsiteX3" fmla="*/ 3954434 w 5766701"/>
                <a:gd name="connsiteY3" fmla="*/ 6546151 h 6656564"/>
                <a:gd name="connsiteX0" fmla="*/ 5494921 w 5766701"/>
                <a:gd name="connsiteY0" fmla="*/ 5739333 h 6656564"/>
                <a:gd name="connsiteX1" fmla="*/ 5299583 w 5766701"/>
                <a:gd name="connsiteY1" fmla="*/ 5662891 h 6656564"/>
                <a:gd name="connsiteX2" fmla="*/ 5494921 w 5766701"/>
                <a:gd name="connsiteY2" fmla="*/ 5739333 h 6656564"/>
                <a:gd name="connsiteX0" fmla="*/ 3048965 w 5766701"/>
                <a:gd name="connsiteY0" fmla="*/ 0 h 6656564"/>
                <a:gd name="connsiteX1" fmla="*/ 2913075 w 5766701"/>
                <a:gd name="connsiteY1" fmla="*/ 0 h 6656564"/>
                <a:gd name="connsiteX2" fmla="*/ 2828150 w 5766701"/>
                <a:gd name="connsiteY2" fmla="*/ 286715 h 6656564"/>
                <a:gd name="connsiteX3" fmla="*/ 2666784 w 5766701"/>
                <a:gd name="connsiteY3" fmla="*/ 412711 h 6656564"/>
                <a:gd name="connsiteX4" fmla="*/ 2063788 w 5766701"/>
                <a:gd name="connsiteY4" fmla="*/ 412711 h 6656564"/>
                <a:gd name="connsiteX5" fmla="*/ 1741055 w 5766701"/>
                <a:gd name="connsiteY5" fmla="*/ 516191 h 6656564"/>
                <a:gd name="connsiteX6" fmla="*/ 1698586 w 5766701"/>
                <a:gd name="connsiteY6" fmla="*/ 753986 h 6656564"/>
                <a:gd name="connsiteX7" fmla="*/ 1936394 w 5766701"/>
                <a:gd name="connsiteY7" fmla="*/ 996251 h 6656564"/>
                <a:gd name="connsiteX8" fmla="*/ 1953374 w 5766701"/>
                <a:gd name="connsiteY8" fmla="*/ 1216799 h 6656564"/>
                <a:gd name="connsiteX9" fmla="*/ 1825980 w 5766701"/>
                <a:gd name="connsiteY9" fmla="*/ 1354721 h 6656564"/>
                <a:gd name="connsiteX10" fmla="*/ 1698586 w 5766701"/>
                <a:gd name="connsiteY10" fmla="*/ 1354721 h 6656564"/>
                <a:gd name="connsiteX11" fmla="*/ 1579689 w 5766701"/>
                <a:gd name="connsiteY11" fmla="*/ 1479867 h 6656564"/>
                <a:gd name="connsiteX12" fmla="*/ 1800504 w 5766701"/>
                <a:gd name="connsiteY12" fmla="*/ 1943874 h 6656564"/>
                <a:gd name="connsiteX13" fmla="*/ 1681594 w 5766701"/>
                <a:gd name="connsiteY13" fmla="*/ 1943874 h 6656564"/>
                <a:gd name="connsiteX14" fmla="*/ 1613661 w 5766701"/>
                <a:gd name="connsiteY14" fmla="*/ 2223262 h 6656564"/>
                <a:gd name="connsiteX15" fmla="*/ 1673110 w 5766701"/>
                <a:gd name="connsiteY15" fmla="*/ 2223262 h 6656564"/>
                <a:gd name="connsiteX16" fmla="*/ 1520240 w 5766701"/>
                <a:gd name="connsiteY16" fmla="*/ 2605443 h 6656564"/>
                <a:gd name="connsiteX17" fmla="*/ 1138059 w 5766701"/>
                <a:gd name="connsiteY17" fmla="*/ 2996120 h 6656564"/>
                <a:gd name="connsiteX18" fmla="*/ 704913 w 5766701"/>
                <a:gd name="connsiteY18" fmla="*/ 3266224 h 6656564"/>
                <a:gd name="connsiteX19" fmla="*/ 450126 w 5766701"/>
                <a:gd name="connsiteY19" fmla="*/ 3266224 h 6656564"/>
                <a:gd name="connsiteX20" fmla="*/ 84937 w 5766701"/>
                <a:gd name="connsiteY20" fmla="*/ 4018635 h 6656564"/>
                <a:gd name="connsiteX21" fmla="*/ 0 w 5766701"/>
                <a:gd name="connsiteY21" fmla="*/ 4421276 h 6656564"/>
                <a:gd name="connsiteX22" fmla="*/ 254787 w 5766701"/>
                <a:gd name="connsiteY22" fmla="*/ 4708779 h 6656564"/>
                <a:gd name="connsiteX23" fmla="*/ 475614 w 5766701"/>
                <a:gd name="connsiteY23" fmla="*/ 4754156 h 6656564"/>
                <a:gd name="connsiteX24" fmla="*/ 509574 w 5766701"/>
                <a:gd name="connsiteY24" fmla="*/ 5000434 h 6656564"/>
                <a:gd name="connsiteX25" fmla="*/ 1036142 w 5766701"/>
                <a:gd name="connsiteY25" fmla="*/ 4949494 h 6656564"/>
                <a:gd name="connsiteX26" fmla="*/ 5540243 w 5766701"/>
                <a:gd name="connsiteY26" fmla="*/ 4949494 h 6656564"/>
                <a:gd name="connsiteX27" fmla="*/ 5350548 w 5766701"/>
                <a:gd name="connsiteY27" fmla="*/ 4306023 h 6656564"/>
                <a:gd name="connsiteX28" fmla="*/ 5409996 w 5766701"/>
                <a:gd name="connsiteY28" fmla="*/ 4087964 h 6656564"/>
                <a:gd name="connsiteX29" fmla="*/ 5308079 w 5766701"/>
                <a:gd name="connsiteY29" fmla="*/ 3753916 h 6656564"/>
                <a:gd name="connsiteX30" fmla="*/ 5426989 w 5766701"/>
                <a:gd name="connsiteY30" fmla="*/ 3677221 h 6656564"/>
                <a:gd name="connsiteX31" fmla="*/ 5401500 w 5766701"/>
                <a:gd name="connsiteY31" fmla="*/ 3391115 h 6656564"/>
                <a:gd name="connsiteX32" fmla="*/ 5189181 w 5766701"/>
                <a:gd name="connsiteY32" fmla="*/ 3328276 h 6656564"/>
                <a:gd name="connsiteX33" fmla="*/ 5197678 w 5766701"/>
                <a:gd name="connsiteY33" fmla="*/ 3162363 h 6656564"/>
                <a:gd name="connsiteX34" fmla="*/ 5528894 w 5766701"/>
                <a:gd name="connsiteY34" fmla="*/ 3098660 h 6656564"/>
                <a:gd name="connsiteX35" fmla="*/ 5766701 w 5766701"/>
                <a:gd name="connsiteY35" fmla="*/ 2656395 h 6656564"/>
                <a:gd name="connsiteX36" fmla="*/ 5511914 w 5766701"/>
                <a:gd name="connsiteY36" fmla="*/ 2114410 h 6656564"/>
                <a:gd name="connsiteX37" fmla="*/ 4645634 w 5766701"/>
                <a:gd name="connsiteY37" fmla="*/ 2114410 h 6656564"/>
                <a:gd name="connsiteX38" fmla="*/ 4764532 w 5766701"/>
                <a:gd name="connsiteY38" fmla="*/ 1943874 h 6656564"/>
                <a:gd name="connsiteX39" fmla="*/ 4475839 w 5766701"/>
                <a:gd name="connsiteY39" fmla="*/ 1692186 h 6656564"/>
                <a:gd name="connsiteX40" fmla="*/ 3796347 w 5766701"/>
                <a:gd name="connsiteY40" fmla="*/ 1692186 h 6656564"/>
                <a:gd name="connsiteX41" fmla="*/ 3694429 w 5766701"/>
                <a:gd name="connsiteY41" fmla="*/ 1286598 h 6656564"/>
                <a:gd name="connsiteX42" fmla="*/ 3329228 w 5766701"/>
                <a:gd name="connsiteY42" fmla="*/ 1130617 h 6656564"/>
                <a:gd name="connsiteX43" fmla="*/ 3286772 w 5766701"/>
                <a:gd name="connsiteY43" fmla="*/ 855903 h 6656564"/>
                <a:gd name="connsiteX44" fmla="*/ 3082937 w 5766701"/>
                <a:gd name="connsiteY44" fmla="*/ 568490 h 6656564"/>
                <a:gd name="connsiteX45" fmla="*/ 3116910 w 5766701"/>
                <a:gd name="connsiteY45" fmla="*/ 223304 h 6656564"/>
                <a:gd name="connsiteX46" fmla="*/ 3048965 w 5766701"/>
                <a:gd name="connsiteY46" fmla="*/ 0 h 6656564"/>
                <a:gd name="connsiteX0" fmla="*/ 4119067 w 5766701"/>
                <a:gd name="connsiteY0" fmla="*/ 1620266 h 6656564"/>
                <a:gd name="connsiteX1" fmla="*/ 3796347 w 5766701"/>
                <a:gd name="connsiteY1" fmla="*/ 1692186 h 6656564"/>
                <a:gd name="connsiteX2" fmla="*/ 4246473 w 5766701"/>
                <a:gd name="connsiteY2" fmla="*/ 1692186 h 6656564"/>
                <a:gd name="connsiteX3" fmla="*/ 4119067 w 5766701"/>
                <a:gd name="connsiteY3" fmla="*/ 1620266 h 6656564"/>
                <a:gd name="connsiteX0" fmla="*/ 4373854 w 5766701"/>
                <a:gd name="connsiteY0" fmla="*/ 1603273 h 6656564"/>
                <a:gd name="connsiteX1" fmla="*/ 4246473 w 5766701"/>
                <a:gd name="connsiteY1" fmla="*/ 1692186 h 6656564"/>
                <a:gd name="connsiteX2" fmla="*/ 4475839 w 5766701"/>
                <a:gd name="connsiteY2" fmla="*/ 1692186 h 6656564"/>
                <a:gd name="connsiteX3" fmla="*/ 4373854 w 5766701"/>
                <a:gd name="connsiteY3" fmla="*/ 1603273 h 6656564"/>
                <a:gd name="connsiteX0" fmla="*/ 5540243 w 5766701"/>
                <a:gd name="connsiteY0" fmla="*/ 4949494 h 6656566"/>
                <a:gd name="connsiteX1" fmla="*/ 1036142 w 5766701"/>
                <a:gd name="connsiteY1" fmla="*/ 4949494 h 6656566"/>
                <a:gd name="connsiteX2" fmla="*/ 1524482 w 5766701"/>
                <a:gd name="connsiteY2" fmla="*/ 5637415 h 6656566"/>
                <a:gd name="connsiteX3" fmla="*/ 1477772 w 5766701"/>
                <a:gd name="connsiteY3" fmla="*/ 5824258 h 6656566"/>
                <a:gd name="connsiteX4" fmla="*/ 1944877 w 5766701"/>
                <a:gd name="connsiteY4" fmla="*/ 6614096 h 6656566"/>
                <a:gd name="connsiteX5" fmla="*/ 2726232 w 5766701"/>
                <a:gd name="connsiteY5" fmla="*/ 6656565 h 6656566"/>
                <a:gd name="connsiteX6" fmla="*/ 2930067 w 5766701"/>
                <a:gd name="connsiteY6" fmla="*/ 6563144 h 6656566"/>
                <a:gd name="connsiteX7" fmla="*/ 3363201 w 5766701"/>
                <a:gd name="connsiteY7" fmla="*/ 6546151 h 6656566"/>
                <a:gd name="connsiteX8" fmla="*/ 3954434 w 5766701"/>
                <a:gd name="connsiteY8" fmla="*/ 6546151 h 6656566"/>
                <a:gd name="connsiteX9" fmla="*/ 4085094 w 5766701"/>
                <a:gd name="connsiteY9" fmla="*/ 6376289 h 6656566"/>
                <a:gd name="connsiteX10" fmla="*/ 4645634 w 5766701"/>
                <a:gd name="connsiteY10" fmla="*/ 6350812 h 6656566"/>
                <a:gd name="connsiteX11" fmla="*/ 4645634 w 5766701"/>
                <a:gd name="connsiteY11" fmla="*/ 5951651 h 6656566"/>
                <a:gd name="connsiteX12" fmla="*/ 5299583 w 5766701"/>
                <a:gd name="connsiteY12" fmla="*/ 5662891 h 6656566"/>
                <a:gd name="connsiteX13" fmla="*/ 5518324 w 5766701"/>
                <a:gd name="connsiteY13" fmla="*/ 5735612 h 6656566"/>
                <a:gd name="connsiteX14" fmla="*/ 5605335 w 5766701"/>
                <a:gd name="connsiteY14" fmla="*/ 5170297 h 6656566"/>
                <a:gd name="connsiteX15" fmla="*/ 5540243 w 5766701"/>
                <a:gd name="connsiteY15" fmla="*/ 4949494 h 6656566"/>
                <a:gd name="connsiteX0" fmla="*/ 3954434 w 5766701"/>
                <a:gd name="connsiteY0" fmla="*/ 6546151 h 6656566"/>
                <a:gd name="connsiteX1" fmla="*/ 3363201 w 5766701"/>
                <a:gd name="connsiteY1" fmla="*/ 6546151 h 6656566"/>
                <a:gd name="connsiteX2" fmla="*/ 3915232 w 5766701"/>
                <a:gd name="connsiteY2" fmla="*/ 6597116 h 6656566"/>
                <a:gd name="connsiteX3" fmla="*/ 3954434 w 5766701"/>
                <a:gd name="connsiteY3" fmla="*/ 6546151 h 6656566"/>
                <a:gd name="connsiteX0" fmla="*/ 5494921 w 5766701"/>
                <a:gd name="connsiteY0" fmla="*/ 5739333 h 6656566"/>
                <a:gd name="connsiteX1" fmla="*/ 5299583 w 5766701"/>
                <a:gd name="connsiteY1" fmla="*/ 5662891 h 6656566"/>
                <a:gd name="connsiteX2" fmla="*/ 5494921 w 5766701"/>
                <a:gd name="connsiteY2" fmla="*/ 5739333 h 6656566"/>
                <a:gd name="connsiteX0" fmla="*/ 3048965 w 5766701"/>
                <a:gd name="connsiteY0" fmla="*/ 0 h 6656566"/>
                <a:gd name="connsiteX1" fmla="*/ 2913075 w 5766701"/>
                <a:gd name="connsiteY1" fmla="*/ 0 h 6656566"/>
                <a:gd name="connsiteX2" fmla="*/ 2828150 w 5766701"/>
                <a:gd name="connsiteY2" fmla="*/ 286715 h 6656566"/>
                <a:gd name="connsiteX3" fmla="*/ 2666784 w 5766701"/>
                <a:gd name="connsiteY3" fmla="*/ 412711 h 6656566"/>
                <a:gd name="connsiteX4" fmla="*/ 2063788 w 5766701"/>
                <a:gd name="connsiteY4" fmla="*/ 412711 h 6656566"/>
                <a:gd name="connsiteX5" fmla="*/ 1741055 w 5766701"/>
                <a:gd name="connsiteY5" fmla="*/ 516191 h 6656566"/>
                <a:gd name="connsiteX6" fmla="*/ 1698586 w 5766701"/>
                <a:gd name="connsiteY6" fmla="*/ 753986 h 6656566"/>
                <a:gd name="connsiteX7" fmla="*/ 1936394 w 5766701"/>
                <a:gd name="connsiteY7" fmla="*/ 996251 h 6656566"/>
                <a:gd name="connsiteX8" fmla="*/ 1953374 w 5766701"/>
                <a:gd name="connsiteY8" fmla="*/ 1216799 h 6656566"/>
                <a:gd name="connsiteX9" fmla="*/ 1825980 w 5766701"/>
                <a:gd name="connsiteY9" fmla="*/ 1354721 h 6656566"/>
                <a:gd name="connsiteX10" fmla="*/ 1698586 w 5766701"/>
                <a:gd name="connsiteY10" fmla="*/ 1354721 h 6656566"/>
                <a:gd name="connsiteX11" fmla="*/ 1579689 w 5766701"/>
                <a:gd name="connsiteY11" fmla="*/ 1479867 h 6656566"/>
                <a:gd name="connsiteX12" fmla="*/ 1800504 w 5766701"/>
                <a:gd name="connsiteY12" fmla="*/ 1943874 h 6656566"/>
                <a:gd name="connsiteX13" fmla="*/ 1681594 w 5766701"/>
                <a:gd name="connsiteY13" fmla="*/ 1943874 h 6656566"/>
                <a:gd name="connsiteX14" fmla="*/ 1613661 w 5766701"/>
                <a:gd name="connsiteY14" fmla="*/ 2223262 h 6656566"/>
                <a:gd name="connsiteX15" fmla="*/ 1673110 w 5766701"/>
                <a:gd name="connsiteY15" fmla="*/ 2223262 h 6656566"/>
                <a:gd name="connsiteX16" fmla="*/ 1520240 w 5766701"/>
                <a:gd name="connsiteY16" fmla="*/ 2605443 h 6656566"/>
                <a:gd name="connsiteX17" fmla="*/ 1138059 w 5766701"/>
                <a:gd name="connsiteY17" fmla="*/ 2996120 h 6656566"/>
                <a:gd name="connsiteX18" fmla="*/ 704913 w 5766701"/>
                <a:gd name="connsiteY18" fmla="*/ 3266224 h 6656566"/>
                <a:gd name="connsiteX19" fmla="*/ 450126 w 5766701"/>
                <a:gd name="connsiteY19" fmla="*/ 3266224 h 6656566"/>
                <a:gd name="connsiteX20" fmla="*/ 84937 w 5766701"/>
                <a:gd name="connsiteY20" fmla="*/ 4018635 h 6656566"/>
                <a:gd name="connsiteX21" fmla="*/ 0 w 5766701"/>
                <a:gd name="connsiteY21" fmla="*/ 4421276 h 6656566"/>
                <a:gd name="connsiteX22" fmla="*/ 254787 w 5766701"/>
                <a:gd name="connsiteY22" fmla="*/ 4708779 h 6656566"/>
                <a:gd name="connsiteX23" fmla="*/ 475614 w 5766701"/>
                <a:gd name="connsiteY23" fmla="*/ 4754156 h 6656566"/>
                <a:gd name="connsiteX24" fmla="*/ 509574 w 5766701"/>
                <a:gd name="connsiteY24" fmla="*/ 5000434 h 6656566"/>
                <a:gd name="connsiteX25" fmla="*/ 1036142 w 5766701"/>
                <a:gd name="connsiteY25" fmla="*/ 4949494 h 6656566"/>
                <a:gd name="connsiteX26" fmla="*/ 5540243 w 5766701"/>
                <a:gd name="connsiteY26" fmla="*/ 4949494 h 6656566"/>
                <a:gd name="connsiteX27" fmla="*/ 5350548 w 5766701"/>
                <a:gd name="connsiteY27" fmla="*/ 4306023 h 6656566"/>
                <a:gd name="connsiteX28" fmla="*/ 5409996 w 5766701"/>
                <a:gd name="connsiteY28" fmla="*/ 4087964 h 6656566"/>
                <a:gd name="connsiteX29" fmla="*/ 5308079 w 5766701"/>
                <a:gd name="connsiteY29" fmla="*/ 3753916 h 6656566"/>
                <a:gd name="connsiteX30" fmla="*/ 5426989 w 5766701"/>
                <a:gd name="connsiteY30" fmla="*/ 3677221 h 6656566"/>
                <a:gd name="connsiteX31" fmla="*/ 5401500 w 5766701"/>
                <a:gd name="connsiteY31" fmla="*/ 3391115 h 6656566"/>
                <a:gd name="connsiteX32" fmla="*/ 5189181 w 5766701"/>
                <a:gd name="connsiteY32" fmla="*/ 3328276 h 6656566"/>
                <a:gd name="connsiteX33" fmla="*/ 5197678 w 5766701"/>
                <a:gd name="connsiteY33" fmla="*/ 3162363 h 6656566"/>
                <a:gd name="connsiteX34" fmla="*/ 5528894 w 5766701"/>
                <a:gd name="connsiteY34" fmla="*/ 3098660 h 6656566"/>
                <a:gd name="connsiteX35" fmla="*/ 5766701 w 5766701"/>
                <a:gd name="connsiteY35" fmla="*/ 2656395 h 6656566"/>
                <a:gd name="connsiteX36" fmla="*/ 5511914 w 5766701"/>
                <a:gd name="connsiteY36" fmla="*/ 2114410 h 6656566"/>
                <a:gd name="connsiteX37" fmla="*/ 4645634 w 5766701"/>
                <a:gd name="connsiteY37" fmla="*/ 2114410 h 6656566"/>
                <a:gd name="connsiteX38" fmla="*/ 4764532 w 5766701"/>
                <a:gd name="connsiteY38" fmla="*/ 1943874 h 6656566"/>
                <a:gd name="connsiteX39" fmla="*/ 4475839 w 5766701"/>
                <a:gd name="connsiteY39" fmla="*/ 1692186 h 6656566"/>
                <a:gd name="connsiteX40" fmla="*/ 3796347 w 5766701"/>
                <a:gd name="connsiteY40" fmla="*/ 1692186 h 6656566"/>
                <a:gd name="connsiteX41" fmla="*/ 3694429 w 5766701"/>
                <a:gd name="connsiteY41" fmla="*/ 1286598 h 6656566"/>
                <a:gd name="connsiteX42" fmla="*/ 3329228 w 5766701"/>
                <a:gd name="connsiteY42" fmla="*/ 1130617 h 6656566"/>
                <a:gd name="connsiteX43" fmla="*/ 3286772 w 5766701"/>
                <a:gd name="connsiteY43" fmla="*/ 855903 h 6656566"/>
                <a:gd name="connsiteX44" fmla="*/ 3082937 w 5766701"/>
                <a:gd name="connsiteY44" fmla="*/ 568490 h 6656566"/>
                <a:gd name="connsiteX45" fmla="*/ 3116910 w 5766701"/>
                <a:gd name="connsiteY45" fmla="*/ 223304 h 6656566"/>
                <a:gd name="connsiteX46" fmla="*/ 3048965 w 5766701"/>
                <a:gd name="connsiteY46" fmla="*/ 0 h 6656566"/>
                <a:gd name="connsiteX0" fmla="*/ 4119067 w 5766701"/>
                <a:gd name="connsiteY0" fmla="*/ 1620266 h 6656566"/>
                <a:gd name="connsiteX1" fmla="*/ 3796347 w 5766701"/>
                <a:gd name="connsiteY1" fmla="*/ 1692186 h 6656566"/>
                <a:gd name="connsiteX2" fmla="*/ 4246473 w 5766701"/>
                <a:gd name="connsiteY2" fmla="*/ 1692186 h 6656566"/>
                <a:gd name="connsiteX3" fmla="*/ 4119067 w 5766701"/>
                <a:gd name="connsiteY3" fmla="*/ 1620266 h 6656566"/>
                <a:gd name="connsiteX0" fmla="*/ 4373854 w 5766701"/>
                <a:gd name="connsiteY0" fmla="*/ 1603273 h 6656566"/>
                <a:gd name="connsiteX1" fmla="*/ 4246473 w 5766701"/>
                <a:gd name="connsiteY1" fmla="*/ 1692186 h 6656566"/>
                <a:gd name="connsiteX2" fmla="*/ 4475839 w 5766701"/>
                <a:gd name="connsiteY2" fmla="*/ 1692186 h 6656566"/>
                <a:gd name="connsiteX3" fmla="*/ 4373854 w 5766701"/>
                <a:gd name="connsiteY3" fmla="*/ 1603273 h 6656566"/>
              </a:gdLst>
              <a:ahLst/>
              <a:cxnLst>
                <a:cxn ang="0">
                  <a:pos x="connsiteX0" y="connsiteY0"/>
                </a:cxn>
                <a:cxn ang="0">
                  <a:pos x="connsiteX1" y="connsiteY1"/>
                </a:cxn>
                <a:cxn ang="0">
                  <a:pos x="connsiteX2" y="connsiteY2"/>
                </a:cxn>
                <a:cxn ang="0">
                  <a:pos x="connsiteX3" y="connsiteY3"/>
                </a:cxn>
              </a:cxnLst>
              <a:rect l="l" t="t" r="r" b="b"/>
              <a:pathLst>
                <a:path w="5766701" h="6656566">
                  <a:moveTo>
                    <a:pt x="5540243" y="4949494"/>
                  </a:moveTo>
                  <a:lnTo>
                    <a:pt x="1036142" y="4949494"/>
                  </a:lnTo>
                  <a:lnTo>
                    <a:pt x="1524482" y="5637415"/>
                  </a:lnTo>
                  <a:lnTo>
                    <a:pt x="1477772" y="5824258"/>
                  </a:lnTo>
                  <a:lnTo>
                    <a:pt x="1944877" y="6614096"/>
                  </a:lnTo>
                  <a:lnTo>
                    <a:pt x="2726232" y="6656565"/>
                  </a:lnTo>
                  <a:lnTo>
                    <a:pt x="2930067" y="6563144"/>
                  </a:lnTo>
                  <a:lnTo>
                    <a:pt x="3363201" y="6546151"/>
                  </a:lnTo>
                  <a:lnTo>
                    <a:pt x="3954434" y="6546151"/>
                  </a:lnTo>
                  <a:lnTo>
                    <a:pt x="4085094" y="6376289"/>
                  </a:lnTo>
                  <a:lnTo>
                    <a:pt x="4645634" y="6350812"/>
                  </a:lnTo>
                  <a:lnTo>
                    <a:pt x="4645634" y="5951651"/>
                  </a:lnTo>
                  <a:lnTo>
                    <a:pt x="5299583" y="5662891"/>
                  </a:lnTo>
                  <a:lnTo>
                    <a:pt x="5518324" y="5735612"/>
                  </a:lnTo>
                  <a:lnTo>
                    <a:pt x="5605335" y="5170297"/>
                  </a:lnTo>
                  <a:lnTo>
                    <a:pt x="5540243" y="4949494"/>
                  </a:lnTo>
                  <a:close/>
                </a:path>
                <a:path w="5766701" h="6656566">
                  <a:moveTo>
                    <a:pt x="3954434" y="6546151"/>
                  </a:moveTo>
                  <a:lnTo>
                    <a:pt x="3363201" y="6546151"/>
                  </a:lnTo>
                  <a:lnTo>
                    <a:pt x="3915232" y="6597116"/>
                  </a:lnTo>
                  <a:lnTo>
                    <a:pt x="3954434" y="6546151"/>
                  </a:lnTo>
                  <a:close/>
                </a:path>
                <a:path w="5766701" h="6656566">
                  <a:moveTo>
                    <a:pt x="5494921" y="5739333"/>
                  </a:moveTo>
                  <a:lnTo>
                    <a:pt x="5299583" y="5662891"/>
                  </a:lnTo>
                  <a:lnTo>
                    <a:pt x="5494921" y="5739333"/>
                  </a:lnTo>
                  <a:close/>
                </a:path>
                <a:path w="5766701" h="6656566">
                  <a:moveTo>
                    <a:pt x="3048965" y="0"/>
                  </a:moveTo>
                  <a:lnTo>
                    <a:pt x="2913075" y="0"/>
                  </a:lnTo>
                  <a:lnTo>
                    <a:pt x="2828150" y="286715"/>
                  </a:lnTo>
                  <a:lnTo>
                    <a:pt x="2666784" y="412711"/>
                  </a:lnTo>
                  <a:lnTo>
                    <a:pt x="2063788" y="412711"/>
                  </a:lnTo>
                  <a:lnTo>
                    <a:pt x="1741055" y="516191"/>
                  </a:lnTo>
                  <a:lnTo>
                    <a:pt x="1698586" y="753986"/>
                  </a:lnTo>
                  <a:lnTo>
                    <a:pt x="1936394" y="996251"/>
                  </a:lnTo>
                  <a:lnTo>
                    <a:pt x="1953374" y="1216799"/>
                  </a:lnTo>
                  <a:lnTo>
                    <a:pt x="1825980" y="1354721"/>
                  </a:lnTo>
                  <a:lnTo>
                    <a:pt x="1698586" y="1354721"/>
                  </a:lnTo>
                  <a:lnTo>
                    <a:pt x="1579689" y="1479867"/>
                  </a:lnTo>
                  <a:lnTo>
                    <a:pt x="1800504" y="1943874"/>
                  </a:lnTo>
                  <a:lnTo>
                    <a:pt x="1681594" y="1943874"/>
                  </a:lnTo>
                  <a:lnTo>
                    <a:pt x="1613661" y="2223262"/>
                  </a:lnTo>
                  <a:lnTo>
                    <a:pt x="1673110" y="2223262"/>
                  </a:lnTo>
                  <a:lnTo>
                    <a:pt x="1520240" y="2605443"/>
                  </a:lnTo>
                  <a:lnTo>
                    <a:pt x="1138059" y="2996120"/>
                  </a:lnTo>
                  <a:lnTo>
                    <a:pt x="704913" y="3266224"/>
                  </a:lnTo>
                  <a:lnTo>
                    <a:pt x="450126" y="3266224"/>
                  </a:lnTo>
                  <a:lnTo>
                    <a:pt x="84937" y="4018635"/>
                  </a:lnTo>
                  <a:lnTo>
                    <a:pt x="0" y="4421276"/>
                  </a:lnTo>
                  <a:lnTo>
                    <a:pt x="254787" y="4708779"/>
                  </a:lnTo>
                  <a:lnTo>
                    <a:pt x="475614" y="4754156"/>
                  </a:lnTo>
                  <a:lnTo>
                    <a:pt x="509574" y="5000434"/>
                  </a:lnTo>
                  <a:lnTo>
                    <a:pt x="1036142" y="4949494"/>
                  </a:lnTo>
                  <a:lnTo>
                    <a:pt x="5540243" y="4949494"/>
                  </a:lnTo>
                  <a:lnTo>
                    <a:pt x="5350548" y="4306023"/>
                  </a:lnTo>
                  <a:lnTo>
                    <a:pt x="5409996" y="4087964"/>
                  </a:lnTo>
                  <a:lnTo>
                    <a:pt x="5308079" y="3753916"/>
                  </a:lnTo>
                  <a:lnTo>
                    <a:pt x="5426989" y="3677221"/>
                  </a:lnTo>
                  <a:lnTo>
                    <a:pt x="5401500" y="3391115"/>
                  </a:lnTo>
                  <a:lnTo>
                    <a:pt x="5189181" y="3328276"/>
                  </a:lnTo>
                  <a:lnTo>
                    <a:pt x="5197678" y="3162363"/>
                  </a:lnTo>
                  <a:lnTo>
                    <a:pt x="5528894" y="3098660"/>
                  </a:lnTo>
                  <a:lnTo>
                    <a:pt x="5766701" y="2656395"/>
                  </a:lnTo>
                  <a:lnTo>
                    <a:pt x="5511914" y="2114410"/>
                  </a:lnTo>
                  <a:lnTo>
                    <a:pt x="4645634" y="2114410"/>
                  </a:lnTo>
                  <a:lnTo>
                    <a:pt x="4764532" y="1943874"/>
                  </a:lnTo>
                  <a:lnTo>
                    <a:pt x="4475839" y="1692186"/>
                  </a:lnTo>
                  <a:lnTo>
                    <a:pt x="3796347" y="1692186"/>
                  </a:lnTo>
                  <a:lnTo>
                    <a:pt x="3694429" y="1286598"/>
                  </a:lnTo>
                  <a:lnTo>
                    <a:pt x="3329228" y="1130617"/>
                  </a:lnTo>
                  <a:lnTo>
                    <a:pt x="3286772" y="855903"/>
                  </a:lnTo>
                  <a:lnTo>
                    <a:pt x="3082937" y="568490"/>
                  </a:lnTo>
                  <a:lnTo>
                    <a:pt x="3116910" y="223304"/>
                  </a:lnTo>
                  <a:lnTo>
                    <a:pt x="3048965" y="0"/>
                  </a:lnTo>
                  <a:close/>
                </a:path>
                <a:path w="5766701" h="6656566">
                  <a:moveTo>
                    <a:pt x="4119067" y="1620266"/>
                  </a:moveTo>
                  <a:lnTo>
                    <a:pt x="3796347" y="1692186"/>
                  </a:lnTo>
                  <a:lnTo>
                    <a:pt x="4246473" y="1692186"/>
                  </a:lnTo>
                  <a:lnTo>
                    <a:pt x="4119067" y="1620266"/>
                  </a:lnTo>
                  <a:close/>
                </a:path>
                <a:path w="5766701" h="6656566">
                  <a:moveTo>
                    <a:pt x="4373854" y="1603273"/>
                  </a:moveTo>
                  <a:lnTo>
                    <a:pt x="4246473" y="1692186"/>
                  </a:lnTo>
                  <a:lnTo>
                    <a:pt x="4475839" y="1692186"/>
                  </a:lnTo>
                  <a:lnTo>
                    <a:pt x="4373854" y="1603273"/>
                  </a:lnTo>
                  <a:close/>
                </a:path>
              </a:pathLst>
            </a:custGeom>
            <a:solidFill>
              <a:srgbClr val="A7A9AC"/>
            </a:solidFill>
          </p:spPr>
          <p:txBody>
            <a:bodyPr wrap="square" lIns="0" tIns="0" rIns="0" bIns="0" rtlCol="0"/>
            <a:lstStyle/>
            <a:p>
              <a:endParaRPr sz="866">
                <a:solidFill>
                  <a:prstClr val="black"/>
                </a:solidFill>
              </a:endParaRPr>
            </a:p>
          </p:txBody>
        </p:sp>
        <p:sp>
          <p:nvSpPr>
            <p:cNvPr id="33" name="bk object 17">
              <a:extLst>
                <a:ext uri="{FF2B5EF4-FFF2-40B4-BE49-F238E27FC236}">
                  <a16:creationId xmlns:a16="http://schemas.microsoft.com/office/drawing/2014/main" id="{53BE986B-40F2-A4C5-7F13-AA326162C824}"/>
                </a:ext>
              </a:extLst>
            </p:cNvPr>
            <p:cNvSpPr>
              <a:spLocks noChangeAspect="1"/>
            </p:cNvSpPr>
            <p:nvPr/>
          </p:nvSpPr>
          <p:spPr>
            <a:xfrm>
              <a:off x="1771642" y="1944093"/>
              <a:ext cx="1808709" cy="739351"/>
            </a:xfrm>
            <a:custGeom>
              <a:avLst/>
              <a:gdLst/>
              <a:ahLst/>
              <a:cxnLst/>
              <a:rect l="l" t="t" r="r" b="b"/>
              <a:pathLst>
                <a:path w="2115185" h="815339">
                  <a:moveTo>
                    <a:pt x="0" y="251688"/>
                  </a:moveTo>
                  <a:lnTo>
                    <a:pt x="122999" y="332346"/>
                  </a:lnTo>
                  <a:lnTo>
                    <a:pt x="320763" y="251688"/>
                  </a:lnTo>
                  <a:lnTo>
                    <a:pt x="360324" y="332346"/>
                  </a:lnTo>
                  <a:lnTo>
                    <a:pt x="274027" y="419773"/>
                  </a:lnTo>
                  <a:lnTo>
                    <a:pt x="475373" y="462508"/>
                  </a:lnTo>
                  <a:lnTo>
                    <a:pt x="514934" y="815301"/>
                  </a:lnTo>
                  <a:lnTo>
                    <a:pt x="1029106" y="754164"/>
                  </a:lnTo>
                  <a:lnTo>
                    <a:pt x="1327543" y="533488"/>
                  </a:lnTo>
                  <a:lnTo>
                    <a:pt x="1633181" y="513257"/>
                  </a:lnTo>
                  <a:lnTo>
                    <a:pt x="2035898" y="251688"/>
                  </a:lnTo>
                  <a:lnTo>
                    <a:pt x="1985556" y="106044"/>
                  </a:lnTo>
                  <a:lnTo>
                    <a:pt x="2114740" y="0"/>
                  </a:lnTo>
                </a:path>
              </a:pathLst>
            </a:custGeom>
            <a:ln w="19050">
              <a:solidFill>
                <a:srgbClr val="FFFFFF"/>
              </a:solidFill>
            </a:ln>
          </p:spPr>
          <p:txBody>
            <a:bodyPr wrap="square" lIns="0" tIns="0" rIns="0" bIns="0" rtlCol="0"/>
            <a:lstStyle/>
            <a:p>
              <a:endParaRPr sz="866">
                <a:solidFill>
                  <a:prstClr val="black"/>
                </a:solidFill>
              </a:endParaRPr>
            </a:p>
          </p:txBody>
        </p:sp>
        <p:sp>
          <p:nvSpPr>
            <p:cNvPr id="34" name="bk object 18">
              <a:extLst>
                <a:ext uri="{FF2B5EF4-FFF2-40B4-BE49-F238E27FC236}">
                  <a16:creationId xmlns:a16="http://schemas.microsoft.com/office/drawing/2014/main" id="{0E103454-69A4-C399-0428-757BF0DFD5F1}"/>
                </a:ext>
              </a:extLst>
            </p:cNvPr>
            <p:cNvSpPr>
              <a:spLocks noChangeAspect="1"/>
            </p:cNvSpPr>
            <p:nvPr/>
          </p:nvSpPr>
          <p:spPr>
            <a:xfrm>
              <a:off x="2725940" y="2569718"/>
              <a:ext cx="2146994" cy="1277742"/>
            </a:xfrm>
            <a:custGeom>
              <a:avLst/>
              <a:gdLst/>
              <a:ahLst/>
              <a:cxnLst/>
              <a:rect l="l" t="t" r="r" b="b"/>
              <a:pathLst>
                <a:path w="2510790" h="1409064">
                  <a:moveTo>
                    <a:pt x="0" y="0"/>
                  </a:moveTo>
                  <a:lnTo>
                    <a:pt x="85750" y="78625"/>
                  </a:lnTo>
                  <a:lnTo>
                    <a:pt x="85750" y="672706"/>
                  </a:lnTo>
                  <a:lnTo>
                    <a:pt x="348183" y="854621"/>
                  </a:lnTo>
                  <a:lnTo>
                    <a:pt x="348183" y="963155"/>
                  </a:lnTo>
                  <a:lnTo>
                    <a:pt x="477621" y="984732"/>
                  </a:lnTo>
                  <a:lnTo>
                    <a:pt x="527964" y="884123"/>
                  </a:lnTo>
                  <a:lnTo>
                    <a:pt x="1247101" y="926731"/>
                  </a:lnTo>
                  <a:lnTo>
                    <a:pt x="1319009" y="1046378"/>
                  </a:lnTo>
                  <a:lnTo>
                    <a:pt x="2117242" y="1409014"/>
                  </a:lnTo>
                  <a:lnTo>
                    <a:pt x="2510485" y="1371815"/>
                  </a:lnTo>
                </a:path>
              </a:pathLst>
            </a:custGeom>
            <a:ln w="19050">
              <a:solidFill>
                <a:srgbClr val="FFFFFF"/>
              </a:solidFill>
            </a:ln>
          </p:spPr>
          <p:txBody>
            <a:bodyPr wrap="square" lIns="0" tIns="0" rIns="0" bIns="0" rtlCol="0"/>
            <a:lstStyle/>
            <a:p>
              <a:endParaRPr sz="866">
                <a:solidFill>
                  <a:prstClr val="black"/>
                </a:solidFill>
              </a:endParaRPr>
            </a:p>
          </p:txBody>
        </p:sp>
        <p:sp>
          <p:nvSpPr>
            <p:cNvPr id="35" name="bk object 19">
              <a:extLst>
                <a:ext uri="{FF2B5EF4-FFF2-40B4-BE49-F238E27FC236}">
                  <a16:creationId xmlns:a16="http://schemas.microsoft.com/office/drawing/2014/main" id="{CD826123-1131-D961-76D8-5690CD89C166}"/>
                </a:ext>
              </a:extLst>
            </p:cNvPr>
            <p:cNvSpPr>
              <a:spLocks noChangeAspect="1"/>
            </p:cNvSpPr>
            <p:nvPr/>
          </p:nvSpPr>
          <p:spPr>
            <a:xfrm>
              <a:off x="1553959" y="3518571"/>
              <a:ext cx="2300118" cy="1972179"/>
            </a:xfrm>
            <a:custGeom>
              <a:avLst/>
              <a:gdLst/>
              <a:ahLst/>
              <a:cxnLst/>
              <a:rect l="l" t="t" r="r" b="b"/>
              <a:pathLst>
                <a:path w="2689860" h="2174875">
                  <a:moveTo>
                    <a:pt x="2689580" y="0"/>
                  </a:moveTo>
                  <a:lnTo>
                    <a:pt x="2473845" y="99631"/>
                  </a:lnTo>
                  <a:lnTo>
                    <a:pt x="2423502" y="196557"/>
                  </a:lnTo>
                  <a:lnTo>
                    <a:pt x="2556535" y="233197"/>
                  </a:lnTo>
                  <a:lnTo>
                    <a:pt x="2689580" y="380631"/>
                  </a:lnTo>
                  <a:lnTo>
                    <a:pt x="2657221" y="592772"/>
                  </a:lnTo>
                  <a:lnTo>
                    <a:pt x="2506205" y="546023"/>
                  </a:lnTo>
                  <a:lnTo>
                    <a:pt x="2409126" y="716445"/>
                  </a:lnTo>
                  <a:lnTo>
                    <a:pt x="2452268" y="786942"/>
                  </a:lnTo>
                  <a:lnTo>
                    <a:pt x="2362377" y="923582"/>
                  </a:lnTo>
                  <a:lnTo>
                    <a:pt x="2071128" y="858850"/>
                  </a:lnTo>
                  <a:lnTo>
                    <a:pt x="1956066" y="1099769"/>
                  </a:lnTo>
                  <a:lnTo>
                    <a:pt x="1844598" y="1070991"/>
                  </a:lnTo>
                  <a:lnTo>
                    <a:pt x="1607286" y="934351"/>
                  </a:lnTo>
                  <a:lnTo>
                    <a:pt x="1370571" y="901992"/>
                  </a:lnTo>
                  <a:lnTo>
                    <a:pt x="1229741" y="981100"/>
                  </a:lnTo>
                  <a:lnTo>
                    <a:pt x="902538" y="1117739"/>
                  </a:lnTo>
                  <a:lnTo>
                    <a:pt x="949274" y="1279550"/>
                  </a:lnTo>
                  <a:lnTo>
                    <a:pt x="693991" y="1448549"/>
                  </a:lnTo>
                  <a:lnTo>
                    <a:pt x="442290" y="1448549"/>
                  </a:lnTo>
                  <a:lnTo>
                    <a:pt x="284086" y="1923173"/>
                  </a:lnTo>
                  <a:lnTo>
                    <a:pt x="305663" y="2124519"/>
                  </a:lnTo>
                  <a:lnTo>
                    <a:pt x="226555" y="2174862"/>
                  </a:lnTo>
                  <a:lnTo>
                    <a:pt x="0" y="2071649"/>
                  </a:lnTo>
                </a:path>
              </a:pathLst>
            </a:custGeom>
            <a:ln w="19050">
              <a:solidFill>
                <a:srgbClr val="FFFFFF"/>
              </a:solidFill>
            </a:ln>
          </p:spPr>
          <p:txBody>
            <a:bodyPr wrap="square" lIns="0" tIns="0" rIns="0" bIns="0" rtlCol="0"/>
            <a:lstStyle/>
            <a:p>
              <a:endParaRPr sz="866">
                <a:solidFill>
                  <a:prstClr val="black"/>
                </a:solidFill>
              </a:endParaRPr>
            </a:p>
          </p:txBody>
        </p:sp>
        <p:sp>
          <p:nvSpPr>
            <p:cNvPr id="36" name="bk object 20">
              <a:extLst>
                <a:ext uri="{FF2B5EF4-FFF2-40B4-BE49-F238E27FC236}">
                  <a16:creationId xmlns:a16="http://schemas.microsoft.com/office/drawing/2014/main" id="{A1CB4C90-2E40-BDE9-D7E0-07EE71ECBC4B}"/>
                </a:ext>
              </a:extLst>
            </p:cNvPr>
            <p:cNvSpPr>
              <a:spLocks noChangeAspect="1"/>
            </p:cNvSpPr>
            <p:nvPr/>
          </p:nvSpPr>
          <p:spPr>
            <a:xfrm>
              <a:off x="3045200" y="4489747"/>
              <a:ext cx="565799" cy="1886958"/>
            </a:xfrm>
            <a:custGeom>
              <a:avLst/>
              <a:gdLst/>
              <a:ahLst/>
              <a:cxnLst/>
              <a:rect l="l" t="t" r="r" b="b"/>
              <a:pathLst>
                <a:path w="661670" h="2080895">
                  <a:moveTo>
                    <a:pt x="100672" y="0"/>
                  </a:moveTo>
                  <a:lnTo>
                    <a:pt x="0" y="111467"/>
                  </a:lnTo>
                  <a:lnTo>
                    <a:pt x="0" y="186982"/>
                  </a:lnTo>
                  <a:lnTo>
                    <a:pt x="172593" y="330809"/>
                  </a:lnTo>
                  <a:lnTo>
                    <a:pt x="258889" y="219341"/>
                  </a:lnTo>
                  <a:lnTo>
                    <a:pt x="489013" y="237324"/>
                  </a:lnTo>
                  <a:lnTo>
                    <a:pt x="661593" y="539356"/>
                  </a:lnTo>
                  <a:lnTo>
                    <a:pt x="521360" y="675995"/>
                  </a:lnTo>
                  <a:lnTo>
                    <a:pt x="578904" y="844981"/>
                  </a:lnTo>
                  <a:lnTo>
                    <a:pt x="471030" y="891730"/>
                  </a:lnTo>
                  <a:lnTo>
                    <a:pt x="514172" y="1071511"/>
                  </a:lnTo>
                  <a:lnTo>
                    <a:pt x="435076" y="1168603"/>
                  </a:lnTo>
                  <a:lnTo>
                    <a:pt x="589686" y="1316012"/>
                  </a:lnTo>
                  <a:lnTo>
                    <a:pt x="661593" y="1905711"/>
                  </a:lnTo>
                  <a:lnTo>
                    <a:pt x="556145" y="2080272"/>
                  </a:lnTo>
                </a:path>
              </a:pathLst>
            </a:custGeom>
            <a:ln w="19050">
              <a:solidFill>
                <a:srgbClr val="FFFFFF"/>
              </a:solidFill>
            </a:ln>
          </p:spPr>
          <p:txBody>
            <a:bodyPr wrap="square" lIns="0" tIns="0" rIns="0" bIns="0" rtlCol="0"/>
            <a:lstStyle/>
            <a:p>
              <a:endParaRPr sz="866">
                <a:solidFill>
                  <a:prstClr val="black"/>
                </a:solidFill>
              </a:endParaRPr>
            </a:p>
          </p:txBody>
        </p:sp>
        <p:sp>
          <p:nvSpPr>
            <p:cNvPr id="37" name="bk object 21">
              <a:extLst>
                <a:ext uri="{FF2B5EF4-FFF2-40B4-BE49-F238E27FC236}">
                  <a16:creationId xmlns:a16="http://schemas.microsoft.com/office/drawing/2014/main" id="{8F4F5D77-969D-C2CC-4A6C-69D704A2E84D}"/>
                </a:ext>
              </a:extLst>
            </p:cNvPr>
            <p:cNvSpPr>
              <a:spLocks noChangeAspect="1"/>
            </p:cNvSpPr>
            <p:nvPr/>
          </p:nvSpPr>
          <p:spPr>
            <a:xfrm>
              <a:off x="1278496" y="3145254"/>
              <a:ext cx="1047433" cy="1387147"/>
            </a:xfrm>
            <a:custGeom>
              <a:avLst/>
              <a:gdLst/>
              <a:ahLst/>
              <a:cxnLst/>
              <a:rect l="l" t="t" r="r" b="b"/>
              <a:pathLst>
                <a:path w="1224914" h="1529714">
                  <a:moveTo>
                    <a:pt x="1224673" y="1529422"/>
                  </a:moveTo>
                  <a:lnTo>
                    <a:pt x="1088047" y="1310081"/>
                  </a:lnTo>
                  <a:lnTo>
                    <a:pt x="955001" y="1310081"/>
                  </a:lnTo>
                  <a:lnTo>
                    <a:pt x="778814" y="1169860"/>
                  </a:lnTo>
                  <a:lnTo>
                    <a:pt x="847128" y="695223"/>
                  </a:lnTo>
                  <a:lnTo>
                    <a:pt x="778814" y="511314"/>
                  </a:lnTo>
                  <a:lnTo>
                    <a:pt x="803986" y="411683"/>
                  </a:lnTo>
                  <a:lnTo>
                    <a:pt x="778814" y="370065"/>
                  </a:lnTo>
                  <a:lnTo>
                    <a:pt x="717689" y="409409"/>
                  </a:lnTo>
                  <a:lnTo>
                    <a:pt x="638581" y="328472"/>
                  </a:lnTo>
                  <a:lnTo>
                    <a:pt x="451611" y="370065"/>
                  </a:lnTo>
                  <a:lnTo>
                    <a:pt x="451611" y="163080"/>
                  </a:lnTo>
                  <a:lnTo>
                    <a:pt x="70472" y="81876"/>
                  </a:lnTo>
                  <a:lnTo>
                    <a:pt x="0" y="0"/>
                  </a:lnTo>
                </a:path>
              </a:pathLst>
            </a:custGeom>
            <a:ln w="19050">
              <a:solidFill>
                <a:srgbClr val="FFFFFF"/>
              </a:solidFill>
            </a:ln>
          </p:spPr>
          <p:txBody>
            <a:bodyPr wrap="square" lIns="0" tIns="0" rIns="0" bIns="0" rtlCol="0"/>
            <a:lstStyle/>
            <a:p>
              <a:endParaRPr sz="866">
                <a:solidFill>
                  <a:prstClr val="black"/>
                </a:solidFill>
              </a:endParaRPr>
            </a:p>
          </p:txBody>
        </p:sp>
        <p:sp>
          <p:nvSpPr>
            <p:cNvPr id="38" name="bk object 22">
              <a:extLst>
                <a:ext uri="{FF2B5EF4-FFF2-40B4-BE49-F238E27FC236}">
                  <a16:creationId xmlns:a16="http://schemas.microsoft.com/office/drawing/2014/main" id="{377A71BF-1CCA-573E-158E-3EC818D281B3}"/>
                </a:ext>
              </a:extLst>
            </p:cNvPr>
            <p:cNvSpPr>
              <a:spLocks noChangeAspect="1"/>
            </p:cNvSpPr>
            <p:nvPr/>
          </p:nvSpPr>
          <p:spPr>
            <a:xfrm>
              <a:off x="3318343" y="2776440"/>
              <a:ext cx="151147" cy="1602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66">
                <a:solidFill>
                  <a:prstClr val="black"/>
                </a:solidFill>
              </a:endParaRPr>
            </a:p>
          </p:txBody>
        </p:sp>
        <p:sp>
          <p:nvSpPr>
            <p:cNvPr id="39" name="bk object 23">
              <a:extLst>
                <a:ext uri="{FF2B5EF4-FFF2-40B4-BE49-F238E27FC236}">
                  <a16:creationId xmlns:a16="http://schemas.microsoft.com/office/drawing/2014/main" id="{91CBB41E-B944-FA6F-87FC-AF5BF0E51A5B}"/>
                </a:ext>
              </a:extLst>
            </p:cNvPr>
            <p:cNvSpPr>
              <a:spLocks noChangeAspect="1"/>
            </p:cNvSpPr>
            <p:nvPr/>
          </p:nvSpPr>
          <p:spPr>
            <a:xfrm>
              <a:off x="2450266" y="3438440"/>
              <a:ext cx="151136" cy="16027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66">
                <a:solidFill>
                  <a:prstClr val="black"/>
                </a:solidFill>
              </a:endParaRPr>
            </a:p>
          </p:txBody>
        </p:sp>
        <p:sp>
          <p:nvSpPr>
            <p:cNvPr id="40" name="bk object 24">
              <a:extLst>
                <a:ext uri="{FF2B5EF4-FFF2-40B4-BE49-F238E27FC236}">
                  <a16:creationId xmlns:a16="http://schemas.microsoft.com/office/drawing/2014/main" id="{AE362D13-7C49-DA77-73D3-14F48CE947FE}"/>
                </a:ext>
              </a:extLst>
            </p:cNvPr>
            <p:cNvSpPr>
              <a:spLocks noChangeAspect="1"/>
            </p:cNvSpPr>
            <p:nvPr/>
          </p:nvSpPr>
          <p:spPr>
            <a:xfrm>
              <a:off x="2799266" y="5272670"/>
              <a:ext cx="151147" cy="16027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66">
                <a:solidFill>
                  <a:prstClr val="black"/>
                </a:solidFill>
              </a:endParaRPr>
            </a:p>
          </p:txBody>
        </p:sp>
        <p:sp>
          <p:nvSpPr>
            <p:cNvPr id="41" name="bk object 25">
              <a:extLst>
                <a:ext uri="{FF2B5EF4-FFF2-40B4-BE49-F238E27FC236}">
                  <a16:creationId xmlns:a16="http://schemas.microsoft.com/office/drawing/2014/main" id="{7AB46CE6-ABE4-B61D-59C7-59ACC909C925}"/>
                </a:ext>
              </a:extLst>
            </p:cNvPr>
            <p:cNvSpPr>
              <a:spLocks noChangeAspect="1"/>
            </p:cNvSpPr>
            <p:nvPr/>
          </p:nvSpPr>
          <p:spPr>
            <a:xfrm>
              <a:off x="4022702" y="4713193"/>
              <a:ext cx="151136" cy="16028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66">
                <a:solidFill>
                  <a:prstClr val="black"/>
                </a:solidFill>
              </a:endParaRPr>
            </a:p>
          </p:txBody>
        </p:sp>
        <p:sp>
          <p:nvSpPr>
            <p:cNvPr id="42" name="bk object 26">
              <a:extLst>
                <a:ext uri="{FF2B5EF4-FFF2-40B4-BE49-F238E27FC236}">
                  <a16:creationId xmlns:a16="http://schemas.microsoft.com/office/drawing/2014/main" id="{2DB6A561-7911-A58B-F43F-61C97F3A6BD5}"/>
                </a:ext>
              </a:extLst>
            </p:cNvPr>
            <p:cNvSpPr>
              <a:spLocks noChangeAspect="1"/>
            </p:cNvSpPr>
            <p:nvPr/>
          </p:nvSpPr>
          <p:spPr>
            <a:xfrm>
              <a:off x="2723692" y="1733944"/>
              <a:ext cx="151147" cy="16028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66">
                <a:solidFill>
                  <a:prstClr val="black"/>
                </a:solidFill>
              </a:endParaRPr>
            </a:p>
          </p:txBody>
        </p:sp>
        <p:sp>
          <p:nvSpPr>
            <p:cNvPr id="43" name="bk object 27">
              <a:extLst>
                <a:ext uri="{FF2B5EF4-FFF2-40B4-BE49-F238E27FC236}">
                  <a16:creationId xmlns:a16="http://schemas.microsoft.com/office/drawing/2014/main" id="{EDCA19AF-BD00-79F5-BFFA-139EC6427EB7}"/>
                </a:ext>
              </a:extLst>
            </p:cNvPr>
            <p:cNvSpPr>
              <a:spLocks noChangeAspect="1"/>
            </p:cNvSpPr>
            <p:nvPr/>
          </p:nvSpPr>
          <p:spPr>
            <a:xfrm>
              <a:off x="1341415" y="3797652"/>
              <a:ext cx="151147" cy="16027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866">
                <a:solidFill>
                  <a:prstClr val="black"/>
                </a:solidFill>
              </a:endParaRPr>
            </a:p>
          </p:txBody>
        </p:sp>
      </p:grpSp>
      <p:sp>
        <p:nvSpPr>
          <p:cNvPr id="44" name="ZoneTexte 43">
            <a:extLst>
              <a:ext uri="{FF2B5EF4-FFF2-40B4-BE49-F238E27FC236}">
                <a16:creationId xmlns:a16="http://schemas.microsoft.com/office/drawing/2014/main" id="{864CD9DE-7C9E-9C1D-A9BA-D330C5D5669B}"/>
              </a:ext>
            </a:extLst>
          </p:cNvPr>
          <p:cNvSpPr txBox="1"/>
          <p:nvPr/>
        </p:nvSpPr>
        <p:spPr>
          <a:xfrm>
            <a:off x="3595790" y="3942352"/>
            <a:ext cx="738168" cy="183255"/>
          </a:xfrm>
          <a:prstGeom prst="rect">
            <a:avLst/>
          </a:prstGeom>
          <a:noFill/>
        </p:spPr>
        <p:txBody>
          <a:bodyPr wrap="square" rtlCol="0">
            <a:spAutoFit/>
          </a:bodyPr>
          <a:lstStyle/>
          <a:p>
            <a:pPr defTabSz="257169"/>
            <a:r>
              <a:rPr lang="fr-FR" sz="591" dirty="0">
                <a:solidFill>
                  <a:prstClr val="white"/>
                </a:solidFill>
                <a:latin typeface="Montserrat" charset="0"/>
                <a:ea typeface="Montserrat" charset="0"/>
                <a:cs typeface="Montserrat" charset="0"/>
              </a:rPr>
              <a:t>Orléans</a:t>
            </a:r>
          </a:p>
        </p:txBody>
      </p:sp>
      <p:sp>
        <p:nvSpPr>
          <p:cNvPr id="45" name="ZoneTexte 44">
            <a:extLst>
              <a:ext uri="{FF2B5EF4-FFF2-40B4-BE49-F238E27FC236}">
                <a16:creationId xmlns:a16="http://schemas.microsoft.com/office/drawing/2014/main" id="{689DEB88-FA69-6502-3388-316C41A0773C}"/>
              </a:ext>
            </a:extLst>
          </p:cNvPr>
          <p:cNvSpPr txBox="1"/>
          <p:nvPr/>
        </p:nvSpPr>
        <p:spPr>
          <a:xfrm>
            <a:off x="3220796" y="2974475"/>
            <a:ext cx="738168" cy="183255"/>
          </a:xfrm>
          <a:prstGeom prst="rect">
            <a:avLst/>
          </a:prstGeom>
          <a:noFill/>
        </p:spPr>
        <p:txBody>
          <a:bodyPr wrap="square" rtlCol="0">
            <a:spAutoFit/>
          </a:bodyPr>
          <a:lstStyle/>
          <a:p>
            <a:pPr defTabSz="257169"/>
            <a:r>
              <a:rPr lang="fr-FR" sz="591" dirty="0">
                <a:solidFill>
                  <a:prstClr val="white"/>
                </a:solidFill>
                <a:latin typeface="Montserrat" charset="0"/>
                <a:ea typeface="Montserrat" charset="0"/>
                <a:cs typeface="Montserrat" charset="0"/>
              </a:rPr>
              <a:t>Chartres</a:t>
            </a:r>
          </a:p>
        </p:txBody>
      </p:sp>
      <p:sp>
        <p:nvSpPr>
          <p:cNvPr id="46" name="ZoneTexte 45">
            <a:extLst>
              <a:ext uri="{FF2B5EF4-FFF2-40B4-BE49-F238E27FC236}">
                <a16:creationId xmlns:a16="http://schemas.microsoft.com/office/drawing/2014/main" id="{B784AB60-167A-986E-43CF-9C899E0BAE90}"/>
              </a:ext>
            </a:extLst>
          </p:cNvPr>
          <p:cNvSpPr txBox="1"/>
          <p:nvPr/>
        </p:nvSpPr>
        <p:spPr>
          <a:xfrm>
            <a:off x="3260637" y="4230250"/>
            <a:ext cx="738168" cy="183255"/>
          </a:xfrm>
          <a:prstGeom prst="rect">
            <a:avLst/>
          </a:prstGeom>
          <a:noFill/>
        </p:spPr>
        <p:txBody>
          <a:bodyPr wrap="square" rtlCol="0">
            <a:spAutoFit/>
          </a:bodyPr>
          <a:lstStyle/>
          <a:p>
            <a:pPr defTabSz="257169"/>
            <a:r>
              <a:rPr lang="fr-FR" sz="591" dirty="0">
                <a:solidFill>
                  <a:prstClr val="white"/>
                </a:solidFill>
                <a:latin typeface="Montserrat" charset="0"/>
                <a:ea typeface="Montserrat" charset="0"/>
                <a:cs typeface="Montserrat" charset="0"/>
              </a:rPr>
              <a:t>Blois</a:t>
            </a:r>
          </a:p>
        </p:txBody>
      </p:sp>
      <p:sp>
        <p:nvSpPr>
          <p:cNvPr id="47" name="ZoneTexte 46">
            <a:extLst>
              <a:ext uri="{FF2B5EF4-FFF2-40B4-BE49-F238E27FC236}">
                <a16:creationId xmlns:a16="http://schemas.microsoft.com/office/drawing/2014/main" id="{24CF9180-E919-C6A2-8E60-31BC7850E0AD}"/>
              </a:ext>
            </a:extLst>
          </p:cNvPr>
          <p:cNvSpPr txBox="1"/>
          <p:nvPr/>
        </p:nvSpPr>
        <p:spPr>
          <a:xfrm>
            <a:off x="2252320" y="4512717"/>
            <a:ext cx="738168" cy="183255"/>
          </a:xfrm>
          <a:prstGeom prst="rect">
            <a:avLst/>
          </a:prstGeom>
          <a:noFill/>
        </p:spPr>
        <p:txBody>
          <a:bodyPr wrap="square" rtlCol="0">
            <a:spAutoFit/>
          </a:bodyPr>
          <a:lstStyle/>
          <a:p>
            <a:pPr defTabSz="257169"/>
            <a:r>
              <a:rPr lang="fr-FR" sz="591" dirty="0">
                <a:solidFill>
                  <a:prstClr val="white"/>
                </a:solidFill>
                <a:latin typeface="Montserrat" charset="0"/>
                <a:ea typeface="Montserrat" charset="0"/>
                <a:cs typeface="Montserrat" charset="0"/>
              </a:rPr>
              <a:t>Tours</a:t>
            </a:r>
          </a:p>
        </p:txBody>
      </p:sp>
      <p:sp>
        <p:nvSpPr>
          <p:cNvPr id="48" name="ZoneTexte 47">
            <a:extLst>
              <a:ext uri="{FF2B5EF4-FFF2-40B4-BE49-F238E27FC236}">
                <a16:creationId xmlns:a16="http://schemas.microsoft.com/office/drawing/2014/main" id="{3F60561B-E82A-6AF7-2E23-90F916B34DA9}"/>
              </a:ext>
            </a:extLst>
          </p:cNvPr>
          <p:cNvSpPr txBox="1"/>
          <p:nvPr/>
        </p:nvSpPr>
        <p:spPr>
          <a:xfrm>
            <a:off x="2801044" y="5293941"/>
            <a:ext cx="738168" cy="183255"/>
          </a:xfrm>
          <a:prstGeom prst="rect">
            <a:avLst/>
          </a:prstGeom>
          <a:noFill/>
        </p:spPr>
        <p:txBody>
          <a:bodyPr wrap="square" rtlCol="0">
            <a:spAutoFit/>
          </a:bodyPr>
          <a:lstStyle/>
          <a:p>
            <a:pPr defTabSz="257169"/>
            <a:r>
              <a:rPr lang="fr-FR" sz="591">
                <a:solidFill>
                  <a:prstClr val="white"/>
                </a:solidFill>
                <a:latin typeface="Montserrat" charset="0"/>
                <a:ea typeface="Montserrat" charset="0"/>
                <a:cs typeface="Montserrat" charset="0"/>
              </a:rPr>
              <a:t>Châteauroux</a:t>
            </a:r>
          </a:p>
        </p:txBody>
      </p:sp>
      <p:sp>
        <p:nvSpPr>
          <p:cNvPr id="49" name="ZoneTexte 48">
            <a:extLst>
              <a:ext uri="{FF2B5EF4-FFF2-40B4-BE49-F238E27FC236}">
                <a16:creationId xmlns:a16="http://schemas.microsoft.com/office/drawing/2014/main" id="{A3D3DBE7-938C-FDBD-B4CF-1684EBDCC8F5}"/>
              </a:ext>
            </a:extLst>
          </p:cNvPr>
          <p:cNvSpPr txBox="1"/>
          <p:nvPr/>
        </p:nvSpPr>
        <p:spPr>
          <a:xfrm>
            <a:off x="4336601" y="5028654"/>
            <a:ext cx="738168" cy="183255"/>
          </a:xfrm>
          <a:prstGeom prst="rect">
            <a:avLst/>
          </a:prstGeom>
          <a:noFill/>
        </p:spPr>
        <p:txBody>
          <a:bodyPr wrap="square" rtlCol="0">
            <a:spAutoFit/>
          </a:bodyPr>
          <a:lstStyle/>
          <a:p>
            <a:pPr defTabSz="257169"/>
            <a:r>
              <a:rPr lang="fr-FR" sz="591" dirty="0">
                <a:solidFill>
                  <a:prstClr val="white"/>
                </a:solidFill>
                <a:latin typeface="Montserrat" charset="0"/>
                <a:ea typeface="Montserrat" charset="0"/>
                <a:cs typeface="Montserrat" charset="0"/>
              </a:rPr>
              <a:t>Bourges</a:t>
            </a:r>
          </a:p>
        </p:txBody>
      </p:sp>
      <p:sp>
        <p:nvSpPr>
          <p:cNvPr id="50" name="Rectangle 49">
            <a:extLst>
              <a:ext uri="{FF2B5EF4-FFF2-40B4-BE49-F238E27FC236}">
                <a16:creationId xmlns:a16="http://schemas.microsoft.com/office/drawing/2014/main" id="{3CE0435D-C1C8-1810-1641-634AE6921D36}"/>
              </a:ext>
            </a:extLst>
          </p:cNvPr>
          <p:cNvSpPr/>
          <p:nvPr/>
        </p:nvSpPr>
        <p:spPr>
          <a:xfrm>
            <a:off x="3979601" y="3540318"/>
            <a:ext cx="442137" cy="248209"/>
          </a:xfrm>
          <a:prstGeom prst="rect">
            <a:avLst/>
          </a:prstGeom>
        </p:spPr>
        <p:txBody>
          <a:bodyPr wrap="square">
            <a:spAutoFit/>
          </a:bodyPr>
          <a:lstStyle/>
          <a:p>
            <a:pPr defTabSz="257169"/>
            <a:r>
              <a:rPr lang="fr-FR" sz="1013" b="1" dirty="0">
                <a:solidFill>
                  <a:prstClr val="white"/>
                </a:solidFill>
                <a:latin typeface="Montserrat" charset="0"/>
                <a:ea typeface="Montserrat" charset="0"/>
                <a:cs typeface="Montserrat" charset="0"/>
              </a:rPr>
              <a:t>45</a:t>
            </a:r>
          </a:p>
        </p:txBody>
      </p:sp>
      <p:sp>
        <p:nvSpPr>
          <p:cNvPr id="51" name="Rectangle 50">
            <a:extLst>
              <a:ext uri="{FF2B5EF4-FFF2-40B4-BE49-F238E27FC236}">
                <a16:creationId xmlns:a16="http://schemas.microsoft.com/office/drawing/2014/main" id="{4A68DDFC-A228-5971-310B-236F3B630B99}"/>
              </a:ext>
            </a:extLst>
          </p:cNvPr>
          <p:cNvSpPr/>
          <p:nvPr/>
        </p:nvSpPr>
        <p:spPr>
          <a:xfrm>
            <a:off x="3067570" y="3346105"/>
            <a:ext cx="381222" cy="248209"/>
          </a:xfrm>
          <a:prstGeom prst="rect">
            <a:avLst/>
          </a:prstGeom>
        </p:spPr>
        <p:txBody>
          <a:bodyPr wrap="square">
            <a:spAutoFit/>
          </a:bodyPr>
          <a:lstStyle/>
          <a:p>
            <a:pPr defTabSz="257169"/>
            <a:r>
              <a:rPr lang="fr-FR" sz="1013" b="1" dirty="0">
                <a:solidFill>
                  <a:prstClr val="white"/>
                </a:solidFill>
                <a:latin typeface="Montserrat" charset="0"/>
                <a:ea typeface="Montserrat" charset="0"/>
                <a:cs typeface="Montserrat" charset="0"/>
              </a:rPr>
              <a:t>28</a:t>
            </a:r>
          </a:p>
        </p:txBody>
      </p:sp>
      <p:sp>
        <p:nvSpPr>
          <p:cNvPr id="52" name="Rectangle 51">
            <a:extLst>
              <a:ext uri="{FF2B5EF4-FFF2-40B4-BE49-F238E27FC236}">
                <a16:creationId xmlns:a16="http://schemas.microsoft.com/office/drawing/2014/main" id="{1568702E-5CBD-0527-7F41-6F22A5C826AB}"/>
              </a:ext>
            </a:extLst>
          </p:cNvPr>
          <p:cNvSpPr/>
          <p:nvPr/>
        </p:nvSpPr>
        <p:spPr>
          <a:xfrm>
            <a:off x="3569834" y="4318683"/>
            <a:ext cx="483770" cy="248209"/>
          </a:xfrm>
          <a:prstGeom prst="rect">
            <a:avLst/>
          </a:prstGeom>
        </p:spPr>
        <p:txBody>
          <a:bodyPr wrap="square">
            <a:spAutoFit/>
          </a:bodyPr>
          <a:lstStyle/>
          <a:p>
            <a:pPr defTabSz="257169"/>
            <a:r>
              <a:rPr lang="fr-FR" sz="1013" b="1" dirty="0">
                <a:solidFill>
                  <a:prstClr val="white"/>
                </a:solidFill>
                <a:latin typeface="Montserrat" charset="0"/>
                <a:ea typeface="Montserrat" charset="0"/>
                <a:cs typeface="Montserrat" charset="0"/>
              </a:rPr>
              <a:t>41</a:t>
            </a:r>
          </a:p>
        </p:txBody>
      </p:sp>
      <p:sp>
        <p:nvSpPr>
          <p:cNvPr id="53" name="Rectangle 52">
            <a:extLst>
              <a:ext uri="{FF2B5EF4-FFF2-40B4-BE49-F238E27FC236}">
                <a16:creationId xmlns:a16="http://schemas.microsoft.com/office/drawing/2014/main" id="{C33A978C-7834-E351-50D0-A343E79E6C67}"/>
              </a:ext>
            </a:extLst>
          </p:cNvPr>
          <p:cNvSpPr/>
          <p:nvPr/>
        </p:nvSpPr>
        <p:spPr>
          <a:xfrm>
            <a:off x="2517134" y="4637329"/>
            <a:ext cx="478160" cy="248209"/>
          </a:xfrm>
          <a:prstGeom prst="rect">
            <a:avLst/>
          </a:prstGeom>
        </p:spPr>
        <p:txBody>
          <a:bodyPr wrap="square">
            <a:spAutoFit/>
          </a:bodyPr>
          <a:lstStyle/>
          <a:p>
            <a:pPr defTabSz="257169"/>
            <a:r>
              <a:rPr lang="fr-FR" sz="1013" b="1" dirty="0">
                <a:solidFill>
                  <a:prstClr val="white"/>
                </a:solidFill>
                <a:latin typeface="Montserrat" charset="0"/>
                <a:ea typeface="Montserrat" charset="0"/>
                <a:cs typeface="Montserrat" charset="0"/>
              </a:rPr>
              <a:t>37</a:t>
            </a:r>
          </a:p>
        </p:txBody>
      </p:sp>
      <p:sp>
        <p:nvSpPr>
          <p:cNvPr id="54" name="Rectangle 53">
            <a:extLst>
              <a:ext uri="{FF2B5EF4-FFF2-40B4-BE49-F238E27FC236}">
                <a16:creationId xmlns:a16="http://schemas.microsoft.com/office/drawing/2014/main" id="{B78FA976-B244-DC66-DBB5-73DD0204FA6E}"/>
              </a:ext>
            </a:extLst>
          </p:cNvPr>
          <p:cNvSpPr/>
          <p:nvPr/>
        </p:nvSpPr>
        <p:spPr>
          <a:xfrm>
            <a:off x="2968328" y="5162358"/>
            <a:ext cx="426823" cy="248209"/>
          </a:xfrm>
          <a:prstGeom prst="rect">
            <a:avLst/>
          </a:prstGeom>
        </p:spPr>
        <p:txBody>
          <a:bodyPr wrap="square">
            <a:spAutoFit/>
          </a:bodyPr>
          <a:lstStyle/>
          <a:p>
            <a:pPr defTabSz="257169"/>
            <a:r>
              <a:rPr lang="fr-FR" sz="1013" b="1" dirty="0">
                <a:solidFill>
                  <a:prstClr val="white"/>
                </a:solidFill>
                <a:latin typeface="Montserrat" charset="0"/>
                <a:ea typeface="Montserrat" charset="0"/>
                <a:cs typeface="Montserrat" charset="0"/>
              </a:rPr>
              <a:t>36</a:t>
            </a:r>
          </a:p>
        </p:txBody>
      </p:sp>
      <p:sp>
        <p:nvSpPr>
          <p:cNvPr id="55" name="Rectangle 54">
            <a:extLst>
              <a:ext uri="{FF2B5EF4-FFF2-40B4-BE49-F238E27FC236}">
                <a16:creationId xmlns:a16="http://schemas.microsoft.com/office/drawing/2014/main" id="{EAEF9F23-2A48-7907-31A0-15EB7C2A423F}"/>
              </a:ext>
            </a:extLst>
          </p:cNvPr>
          <p:cNvSpPr/>
          <p:nvPr/>
        </p:nvSpPr>
        <p:spPr>
          <a:xfrm>
            <a:off x="4323358" y="4739329"/>
            <a:ext cx="412885" cy="248209"/>
          </a:xfrm>
          <a:prstGeom prst="rect">
            <a:avLst/>
          </a:prstGeom>
        </p:spPr>
        <p:txBody>
          <a:bodyPr wrap="square">
            <a:spAutoFit/>
          </a:bodyPr>
          <a:lstStyle/>
          <a:p>
            <a:pPr defTabSz="257169"/>
            <a:r>
              <a:rPr lang="fr-FR" sz="1013" b="1" dirty="0">
                <a:solidFill>
                  <a:prstClr val="white"/>
                </a:solidFill>
                <a:latin typeface="Montserrat" charset="0"/>
                <a:ea typeface="Montserrat" charset="0"/>
                <a:cs typeface="Montserrat" charset="0"/>
              </a:rPr>
              <a:t>18</a:t>
            </a:r>
          </a:p>
        </p:txBody>
      </p:sp>
      <p:pic>
        <p:nvPicPr>
          <p:cNvPr id="56" name="Image 55">
            <a:extLst>
              <a:ext uri="{FF2B5EF4-FFF2-40B4-BE49-F238E27FC236}">
                <a16:creationId xmlns:a16="http://schemas.microsoft.com/office/drawing/2014/main" id="{84ECCD6E-0CDF-003A-8974-5281F190EB85}"/>
              </a:ext>
            </a:extLst>
          </p:cNvPr>
          <p:cNvPicPr>
            <a:picLocks noChangeAspect="1"/>
          </p:cNvPicPr>
          <p:nvPr/>
        </p:nvPicPr>
        <p:blipFill>
          <a:blip r:embed="rId6"/>
          <a:stretch>
            <a:fillRect/>
          </a:stretch>
        </p:blipFill>
        <p:spPr>
          <a:xfrm>
            <a:off x="2817337" y="2643979"/>
            <a:ext cx="682179" cy="170901"/>
          </a:xfrm>
          <a:prstGeom prst="rect">
            <a:avLst/>
          </a:prstGeom>
        </p:spPr>
      </p:pic>
      <p:pic>
        <p:nvPicPr>
          <p:cNvPr id="57" name="Image 56">
            <a:extLst>
              <a:ext uri="{FF2B5EF4-FFF2-40B4-BE49-F238E27FC236}">
                <a16:creationId xmlns:a16="http://schemas.microsoft.com/office/drawing/2014/main" id="{D5220E8E-2FD9-3B54-1D39-C1F9F9F97117}"/>
              </a:ext>
            </a:extLst>
          </p:cNvPr>
          <p:cNvPicPr>
            <a:picLocks noChangeAspect="1"/>
          </p:cNvPicPr>
          <p:nvPr/>
        </p:nvPicPr>
        <p:blipFill>
          <a:blip r:embed="rId6"/>
          <a:stretch>
            <a:fillRect/>
          </a:stretch>
        </p:blipFill>
        <p:spPr>
          <a:xfrm>
            <a:off x="2957015" y="4472069"/>
            <a:ext cx="659390" cy="165192"/>
          </a:xfrm>
          <a:prstGeom prst="rect">
            <a:avLst/>
          </a:prstGeom>
        </p:spPr>
      </p:pic>
      <p:pic>
        <p:nvPicPr>
          <p:cNvPr id="58" name="Image 57">
            <a:extLst>
              <a:ext uri="{FF2B5EF4-FFF2-40B4-BE49-F238E27FC236}">
                <a16:creationId xmlns:a16="http://schemas.microsoft.com/office/drawing/2014/main" id="{C7A2EA6F-8CA8-9184-F9A1-C327D441C8C1}"/>
              </a:ext>
            </a:extLst>
          </p:cNvPr>
          <p:cNvPicPr>
            <a:picLocks noChangeAspect="1"/>
          </p:cNvPicPr>
          <p:nvPr/>
        </p:nvPicPr>
        <p:blipFill>
          <a:blip r:embed="rId6"/>
          <a:stretch>
            <a:fillRect/>
          </a:stretch>
        </p:blipFill>
        <p:spPr>
          <a:xfrm>
            <a:off x="2727108" y="3837246"/>
            <a:ext cx="668044" cy="167359"/>
          </a:xfrm>
          <a:prstGeom prst="rect">
            <a:avLst/>
          </a:prstGeom>
        </p:spPr>
      </p:pic>
      <p:pic>
        <p:nvPicPr>
          <p:cNvPr id="59" name="Image 58">
            <a:extLst>
              <a:ext uri="{FF2B5EF4-FFF2-40B4-BE49-F238E27FC236}">
                <a16:creationId xmlns:a16="http://schemas.microsoft.com/office/drawing/2014/main" id="{6141EF99-6C59-FB38-1CD6-73886B577CF1}"/>
              </a:ext>
            </a:extLst>
          </p:cNvPr>
          <p:cNvPicPr>
            <a:picLocks noChangeAspect="1"/>
          </p:cNvPicPr>
          <p:nvPr/>
        </p:nvPicPr>
        <p:blipFill>
          <a:blip r:embed="rId6"/>
          <a:stretch>
            <a:fillRect/>
          </a:stretch>
        </p:blipFill>
        <p:spPr>
          <a:xfrm>
            <a:off x="2044611" y="4181971"/>
            <a:ext cx="727938" cy="182364"/>
          </a:xfrm>
          <a:prstGeom prst="rect">
            <a:avLst/>
          </a:prstGeom>
        </p:spPr>
      </p:pic>
      <p:pic>
        <p:nvPicPr>
          <p:cNvPr id="60" name="Image 59">
            <a:extLst>
              <a:ext uri="{FF2B5EF4-FFF2-40B4-BE49-F238E27FC236}">
                <a16:creationId xmlns:a16="http://schemas.microsoft.com/office/drawing/2014/main" id="{25A26952-8386-CBF9-9DE1-0415D61C49F7}"/>
              </a:ext>
            </a:extLst>
          </p:cNvPr>
          <p:cNvPicPr>
            <a:picLocks noChangeAspect="1"/>
          </p:cNvPicPr>
          <p:nvPr/>
        </p:nvPicPr>
        <p:blipFill>
          <a:blip r:embed="rId6"/>
          <a:stretch>
            <a:fillRect/>
          </a:stretch>
        </p:blipFill>
        <p:spPr>
          <a:xfrm>
            <a:off x="2331740" y="4844589"/>
            <a:ext cx="640897" cy="160559"/>
          </a:xfrm>
          <a:prstGeom prst="rect">
            <a:avLst/>
          </a:prstGeom>
        </p:spPr>
      </p:pic>
      <p:pic>
        <p:nvPicPr>
          <p:cNvPr id="61" name="Image 60">
            <a:extLst>
              <a:ext uri="{FF2B5EF4-FFF2-40B4-BE49-F238E27FC236}">
                <a16:creationId xmlns:a16="http://schemas.microsoft.com/office/drawing/2014/main" id="{3183EA0E-92B7-978C-A825-D6C84835EAE0}"/>
              </a:ext>
            </a:extLst>
          </p:cNvPr>
          <p:cNvPicPr>
            <a:picLocks noChangeAspect="1"/>
          </p:cNvPicPr>
          <p:nvPr/>
        </p:nvPicPr>
        <p:blipFill>
          <a:blip r:embed="rId6"/>
          <a:stretch>
            <a:fillRect/>
          </a:stretch>
        </p:blipFill>
        <p:spPr>
          <a:xfrm>
            <a:off x="3640213" y="3319892"/>
            <a:ext cx="727938" cy="182364"/>
          </a:xfrm>
          <a:prstGeom prst="rect">
            <a:avLst/>
          </a:prstGeom>
        </p:spPr>
      </p:pic>
      <p:pic>
        <p:nvPicPr>
          <p:cNvPr id="62" name="Image 61">
            <a:extLst>
              <a:ext uri="{FF2B5EF4-FFF2-40B4-BE49-F238E27FC236}">
                <a16:creationId xmlns:a16="http://schemas.microsoft.com/office/drawing/2014/main" id="{484C0BBB-458E-F4D1-2DEA-CA6EC5534948}"/>
              </a:ext>
            </a:extLst>
          </p:cNvPr>
          <p:cNvPicPr>
            <a:picLocks noChangeAspect="1"/>
          </p:cNvPicPr>
          <p:nvPr/>
        </p:nvPicPr>
        <p:blipFill>
          <a:blip r:embed="rId6"/>
          <a:stretch>
            <a:fillRect/>
          </a:stretch>
        </p:blipFill>
        <p:spPr>
          <a:xfrm>
            <a:off x="4066778" y="3783175"/>
            <a:ext cx="727938" cy="182364"/>
          </a:xfrm>
          <a:prstGeom prst="rect">
            <a:avLst/>
          </a:prstGeom>
        </p:spPr>
      </p:pic>
      <p:pic>
        <p:nvPicPr>
          <p:cNvPr id="63" name="Image 62">
            <a:extLst>
              <a:ext uri="{FF2B5EF4-FFF2-40B4-BE49-F238E27FC236}">
                <a16:creationId xmlns:a16="http://schemas.microsoft.com/office/drawing/2014/main" id="{90B7E13E-1130-21AA-3B63-F46380B44D3C}"/>
              </a:ext>
            </a:extLst>
          </p:cNvPr>
          <p:cNvPicPr>
            <a:picLocks noChangeAspect="1"/>
          </p:cNvPicPr>
          <p:nvPr/>
        </p:nvPicPr>
        <p:blipFill>
          <a:blip r:embed="rId6"/>
          <a:stretch>
            <a:fillRect/>
          </a:stretch>
        </p:blipFill>
        <p:spPr>
          <a:xfrm>
            <a:off x="2968329" y="3223002"/>
            <a:ext cx="727938" cy="182364"/>
          </a:xfrm>
          <a:prstGeom prst="rect">
            <a:avLst/>
          </a:prstGeom>
        </p:spPr>
      </p:pic>
      <p:pic>
        <p:nvPicPr>
          <p:cNvPr id="64" name="Image 63">
            <a:extLst>
              <a:ext uri="{FF2B5EF4-FFF2-40B4-BE49-F238E27FC236}">
                <a16:creationId xmlns:a16="http://schemas.microsoft.com/office/drawing/2014/main" id="{7AC201AA-4788-9458-E4D6-1A68DE996F85}"/>
              </a:ext>
            </a:extLst>
          </p:cNvPr>
          <p:cNvPicPr>
            <a:picLocks noChangeAspect="1"/>
          </p:cNvPicPr>
          <p:nvPr/>
        </p:nvPicPr>
        <p:blipFill>
          <a:blip r:embed="rId6"/>
          <a:stretch>
            <a:fillRect/>
          </a:stretch>
        </p:blipFill>
        <p:spPr>
          <a:xfrm>
            <a:off x="2970274" y="5484768"/>
            <a:ext cx="727938" cy="182364"/>
          </a:xfrm>
          <a:prstGeom prst="rect">
            <a:avLst/>
          </a:prstGeom>
        </p:spPr>
      </p:pic>
      <p:pic>
        <p:nvPicPr>
          <p:cNvPr id="65" name="Image 64">
            <a:extLst>
              <a:ext uri="{FF2B5EF4-FFF2-40B4-BE49-F238E27FC236}">
                <a16:creationId xmlns:a16="http://schemas.microsoft.com/office/drawing/2014/main" id="{48210299-25A5-93BE-3452-AD0D813CDA79}"/>
              </a:ext>
            </a:extLst>
          </p:cNvPr>
          <p:cNvPicPr>
            <a:picLocks noChangeAspect="1"/>
          </p:cNvPicPr>
          <p:nvPr/>
        </p:nvPicPr>
        <p:blipFill>
          <a:blip r:embed="rId6"/>
          <a:stretch>
            <a:fillRect/>
          </a:stretch>
        </p:blipFill>
        <p:spPr>
          <a:xfrm>
            <a:off x="2977443" y="4931884"/>
            <a:ext cx="727938" cy="182364"/>
          </a:xfrm>
          <a:prstGeom prst="rect">
            <a:avLst/>
          </a:prstGeom>
        </p:spPr>
      </p:pic>
      <p:pic>
        <p:nvPicPr>
          <p:cNvPr id="66" name="Image 65">
            <a:extLst>
              <a:ext uri="{FF2B5EF4-FFF2-40B4-BE49-F238E27FC236}">
                <a16:creationId xmlns:a16="http://schemas.microsoft.com/office/drawing/2014/main" id="{744B3719-6ECE-84A0-CC71-021C52222B7A}"/>
              </a:ext>
            </a:extLst>
          </p:cNvPr>
          <p:cNvPicPr>
            <a:picLocks noChangeAspect="1"/>
          </p:cNvPicPr>
          <p:nvPr/>
        </p:nvPicPr>
        <p:blipFill>
          <a:blip r:embed="rId6"/>
          <a:stretch>
            <a:fillRect/>
          </a:stretch>
        </p:blipFill>
        <p:spPr>
          <a:xfrm>
            <a:off x="3829032" y="5312873"/>
            <a:ext cx="727938" cy="182364"/>
          </a:xfrm>
          <a:prstGeom prst="rect">
            <a:avLst/>
          </a:prstGeom>
        </p:spPr>
      </p:pic>
      <p:pic>
        <p:nvPicPr>
          <p:cNvPr id="67" name="Image 66">
            <a:extLst>
              <a:ext uri="{FF2B5EF4-FFF2-40B4-BE49-F238E27FC236}">
                <a16:creationId xmlns:a16="http://schemas.microsoft.com/office/drawing/2014/main" id="{34A45C3D-5998-16FD-6B17-D40C0BBD160E}"/>
              </a:ext>
            </a:extLst>
          </p:cNvPr>
          <p:cNvPicPr>
            <a:picLocks noChangeAspect="1"/>
          </p:cNvPicPr>
          <p:nvPr/>
        </p:nvPicPr>
        <p:blipFill>
          <a:blip r:embed="rId6"/>
          <a:stretch>
            <a:fillRect/>
          </a:stretch>
        </p:blipFill>
        <p:spPr>
          <a:xfrm>
            <a:off x="4086166" y="4534608"/>
            <a:ext cx="727938" cy="182364"/>
          </a:xfrm>
          <a:prstGeom prst="rect">
            <a:avLst/>
          </a:prstGeom>
        </p:spPr>
      </p:pic>
      <p:pic>
        <p:nvPicPr>
          <p:cNvPr id="68" name="Image 67">
            <a:extLst>
              <a:ext uri="{FF2B5EF4-FFF2-40B4-BE49-F238E27FC236}">
                <a16:creationId xmlns:a16="http://schemas.microsoft.com/office/drawing/2014/main" id="{13B3BCD4-6A14-6BAB-FC6A-2BDF96987145}"/>
              </a:ext>
            </a:extLst>
          </p:cNvPr>
          <p:cNvPicPr>
            <a:picLocks noChangeAspect="1"/>
          </p:cNvPicPr>
          <p:nvPr/>
        </p:nvPicPr>
        <p:blipFill>
          <a:blip r:embed="rId6"/>
          <a:stretch>
            <a:fillRect/>
          </a:stretch>
        </p:blipFill>
        <p:spPr>
          <a:xfrm>
            <a:off x="3317084" y="3602858"/>
            <a:ext cx="668044" cy="167359"/>
          </a:xfrm>
          <a:prstGeom prst="rect">
            <a:avLst/>
          </a:prstGeom>
        </p:spPr>
      </p:pic>
      <p:pic>
        <p:nvPicPr>
          <p:cNvPr id="69" name="Image 68">
            <a:extLst>
              <a:ext uri="{FF2B5EF4-FFF2-40B4-BE49-F238E27FC236}">
                <a16:creationId xmlns:a16="http://schemas.microsoft.com/office/drawing/2014/main" id="{8ECCE7AD-5651-B56A-1A82-82A2B47456DB}"/>
              </a:ext>
            </a:extLst>
          </p:cNvPr>
          <p:cNvPicPr>
            <a:picLocks noChangeAspect="1"/>
          </p:cNvPicPr>
          <p:nvPr/>
        </p:nvPicPr>
        <p:blipFill>
          <a:blip r:embed="rId7"/>
          <a:stretch>
            <a:fillRect/>
          </a:stretch>
        </p:blipFill>
        <p:spPr>
          <a:xfrm>
            <a:off x="2446549" y="4430515"/>
            <a:ext cx="455366" cy="136152"/>
          </a:xfrm>
          <a:prstGeom prst="rect">
            <a:avLst/>
          </a:prstGeom>
        </p:spPr>
      </p:pic>
      <p:pic>
        <p:nvPicPr>
          <p:cNvPr id="70" name="Image 69">
            <a:extLst>
              <a:ext uri="{FF2B5EF4-FFF2-40B4-BE49-F238E27FC236}">
                <a16:creationId xmlns:a16="http://schemas.microsoft.com/office/drawing/2014/main" id="{75A3AE5E-62A6-AD10-967B-0CDCD38B80A4}"/>
              </a:ext>
            </a:extLst>
          </p:cNvPr>
          <p:cNvPicPr>
            <a:picLocks noChangeAspect="1"/>
          </p:cNvPicPr>
          <p:nvPr/>
        </p:nvPicPr>
        <p:blipFill>
          <a:blip r:embed="rId6"/>
          <a:stretch>
            <a:fillRect/>
          </a:stretch>
        </p:blipFill>
        <p:spPr>
          <a:xfrm>
            <a:off x="638558" y="6555373"/>
            <a:ext cx="1037319" cy="259871"/>
          </a:xfrm>
          <a:prstGeom prst="rect">
            <a:avLst/>
          </a:prstGeom>
        </p:spPr>
      </p:pic>
      <p:pic>
        <p:nvPicPr>
          <p:cNvPr id="71" name="Image 70">
            <a:extLst>
              <a:ext uri="{FF2B5EF4-FFF2-40B4-BE49-F238E27FC236}">
                <a16:creationId xmlns:a16="http://schemas.microsoft.com/office/drawing/2014/main" id="{AEBB9E94-8DAA-DFE0-30C3-49404801E72B}"/>
              </a:ext>
            </a:extLst>
          </p:cNvPr>
          <p:cNvPicPr>
            <a:picLocks noChangeAspect="1"/>
          </p:cNvPicPr>
          <p:nvPr/>
        </p:nvPicPr>
        <p:blipFill>
          <a:blip r:embed="rId7"/>
          <a:stretch>
            <a:fillRect/>
          </a:stretch>
        </p:blipFill>
        <p:spPr>
          <a:xfrm>
            <a:off x="638558" y="6845850"/>
            <a:ext cx="1191763" cy="356331"/>
          </a:xfrm>
          <a:prstGeom prst="rect">
            <a:avLst/>
          </a:prstGeom>
        </p:spPr>
      </p:pic>
      <p:sp>
        <p:nvSpPr>
          <p:cNvPr id="9" name="Espace réservé du numéro de diapositive 8"/>
          <p:cNvSpPr>
            <a:spLocks noGrp="1"/>
          </p:cNvSpPr>
          <p:nvPr>
            <p:ph type="sldNum" sz="quarter" idx="4294967295"/>
          </p:nvPr>
        </p:nvSpPr>
        <p:spPr/>
        <p:txBody>
          <a:bodyPr/>
          <a:lstStyle/>
          <a:p>
            <a:endParaRPr lang="fr-FR" dirty="0"/>
          </a:p>
        </p:txBody>
      </p:sp>
      <p:pic>
        <p:nvPicPr>
          <p:cNvPr id="16" name="Image 15">
            <a:hlinkClick r:id="rId8"/>
          </p:cNvPr>
          <p:cNvPicPr>
            <a:picLocks noChangeAspect="1"/>
          </p:cNvPicPr>
          <p:nvPr/>
        </p:nvPicPr>
        <p:blipFill>
          <a:blip r:embed="rId9"/>
          <a:stretch>
            <a:fillRect/>
          </a:stretch>
        </p:blipFill>
        <p:spPr>
          <a:xfrm>
            <a:off x="5650543" y="1001487"/>
            <a:ext cx="764885" cy="776188"/>
          </a:xfrm>
          <a:prstGeom prst="rect">
            <a:avLst/>
          </a:prstGeom>
        </p:spPr>
      </p:pic>
      <p:sp>
        <p:nvSpPr>
          <p:cNvPr id="72" name="Titre 1"/>
          <p:cNvSpPr>
            <a:spLocks noGrp="1"/>
          </p:cNvSpPr>
          <p:nvPr>
            <p:ph type="title"/>
          </p:nvPr>
        </p:nvSpPr>
        <p:spPr>
          <a:xfrm>
            <a:off x="425350" y="1034092"/>
            <a:ext cx="5915025" cy="55566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Les filiales de la Caisse </a:t>
            </a:r>
            <a:r>
              <a:rPr lang="fr-FR" sz="1800" b="1" cap="all" dirty="0" smtClean="0">
                <a:solidFill>
                  <a:srgbClr val="A6A6A6"/>
                </a:solidFill>
                <a:latin typeface="Montserrat" panose="00000500000000000000" pitchFamily="2" charset="0"/>
                <a:ea typeface="Calibri" panose="020F0502020204030204" pitchFamily="34" charset="0"/>
                <a:cs typeface="Calibri" panose="020F0502020204030204" pitchFamily="34" charset="0"/>
              </a:rPr>
              <a:t>des Dépôts et Consignation</a:t>
            </a:r>
            <a:endPar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endParaRPr>
          </a:p>
        </p:txBody>
      </p:sp>
      <p:sp>
        <p:nvSpPr>
          <p:cNvPr id="73" name="Rectangle avec flèche vers le haut 72">
            <a:hlinkClick r:id="rId10"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
        <p:nvSpPr>
          <p:cNvPr id="75" name="Espace réservé du pied de page 4"/>
          <p:cNvSpPr txBox="1">
            <a:spLocks/>
          </p:cNvSpPr>
          <p:nvPr/>
        </p:nvSpPr>
        <p:spPr>
          <a:xfrm>
            <a:off x="2038350" y="9472993"/>
            <a:ext cx="2547939" cy="235808"/>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smtClean="0">
                <a:solidFill>
                  <a:schemeClr val="bg1">
                    <a:lumMod val="50000"/>
                  </a:schemeClr>
                </a:solidFill>
                <a:latin typeface="Montserrat" panose="00000500000000000000" pitchFamily="2" charset="0"/>
              </a:rPr>
              <a:t>Document à usage strictement interne</a:t>
            </a:r>
            <a:endParaRPr lang="fr-FR" sz="9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29323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a:solidFill>
                  <a:srgbClr val="A6A6A6"/>
                </a:solidFill>
                <a:latin typeface="Montserrat" panose="00000500000000000000" pitchFamily="2" charset="0"/>
                <a:ea typeface="Calibri" panose="020F0502020204030204" pitchFamily="34" charset="0"/>
                <a:cs typeface="Calibri" panose="020F0502020204030204" pitchFamily="34" charset="0"/>
              </a:rPr>
              <a:t>Chargé de clientèle en bureau de poste</a:t>
            </a:r>
            <a:endParaRPr lang="fr-FR"/>
          </a:p>
        </p:txBody>
      </p:sp>
      <p:sp>
        <p:nvSpPr>
          <p:cNvPr id="3" name="Espace réservé du contenu 2"/>
          <p:cNvSpPr>
            <a:spLocks noGrp="1"/>
          </p:cNvSpPr>
          <p:nvPr>
            <p:ph idx="1"/>
          </p:nvPr>
        </p:nvSpPr>
        <p:spPr>
          <a:xfrm>
            <a:off x="471489" y="1238631"/>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(ouvert dès la classe I via itinéraire) – Branche Grand Public et Numérique : Bureau de poste</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r>
                <a:rPr lang="fr-FR" sz="900">
                  <a:latin typeface="Montserrat" panose="00000500000000000000" pitchFamily="2" charset="0"/>
                  <a:ea typeface="Verdana" panose="020B0604030504040204" pitchFamily="34" charset="0"/>
                  <a:cs typeface="Verdana" panose="020B0604030504040204" pitchFamily="34" charset="0"/>
                </a:rPr>
                <a:t>Vous avez un goût prononcé pour la relation client en face à face, pour la vente. Vous avez un réel sens du service, l’objectif de satisfaire le client.</a:t>
              </a:r>
              <a:endParaRPr kumimoji="0" lang="fr-FR" sz="14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fontScale="92500"/>
            </a:bodyPr>
            <a:lstStyle/>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panose="00000500000000000000" pitchFamily="2" charset="0"/>
                </a:rPr>
                <a:t>Assurer l’accueil, la prise en charge et le suivi des demandes clients particuliers et professionnels</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panose="00000500000000000000" pitchFamily="2" charset="0"/>
                </a:rPr>
                <a:t>Effectuer des propositions commerciales et ventes de produits et services (bancaire, courrier, téléphonie mobile)</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panose="00000500000000000000" pitchFamily="2" charset="0"/>
                </a:rPr>
                <a:t>Réaliser des opérations bancaires simples</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panose="00000500000000000000" pitchFamily="2" charset="0"/>
                </a:rPr>
                <a:t>Veiller à la fiabilisation des systèmes de la Banque Postale</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panose="00000500000000000000" pitchFamily="2" charset="0"/>
                </a:rPr>
                <a:t>Contribuer à la fidélisation des clients et au développement des résultats commerciaux</a:t>
              </a:r>
            </a:p>
            <a:p>
              <a:pPr marL="171450" lvl="1" indent="-171450" defTabSz="1066800" fontAlgn="base">
                <a:lnSpc>
                  <a:spcPct val="90000"/>
                </a:lnSpc>
                <a:spcBef>
                  <a:spcPts val="600"/>
                </a:spcBef>
                <a:buFont typeface="Arial" panose="020B0604020202020204" pitchFamily="34" charset="0"/>
                <a:buChar char="•"/>
                <a:defRPr/>
              </a:pPr>
              <a:r>
                <a:rPr lang="fr-FR" sz="1000" kern="0">
                  <a:solidFill>
                    <a:srgbClr val="000000">
                      <a:hueOff val="0"/>
                      <a:satOff val="0"/>
                      <a:lumOff val="0"/>
                      <a:alphaOff val="0"/>
                    </a:srgbClr>
                  </a:solidFill>
                  <a:latin typeface="Montserrat" panose="00000500000000000000" pitchFamily="2" charset="0"/>
                </a:rPr>
                <a:t>Promouvoir et accompagner les clients vers nos solutions digitales</a:t>
              </a:r>
            </a:p>
            <a:p>
              <a:pPr marL="0" lvl="1" defTabSz="1066800" fontAlgn="base">
                <a:lnSpc>
                  <a:spcPct val="90000"/>
                </a:lnSpc>
                <a:spcBef>
                  <a:spcPts val="600"/>
                </a:spcBef>
                <a:defRPr/>
              </a:pPr>
              <a:endParaRPr lang="fr-FR" sz="8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r>
                <a:rPr lang="fr-FR" sz="800" kern="0">
                  <a:solidFill>
                    <a:srgbClr val="000000">
                      <a:hueOff val="0"/>
                      <a:satOff val="0"/>
                      <a:lumOff val="0"/>
                      <a:alphaOff val="0"/>
                    </a:srgbClr>
                  </a:solidFill>
                  <a:latin typeface="Montserrat" panose="00000500000000000000" pitchFamily="2" charset="0"/>
                </a:rPr>
                <a:t>Consulter la fiche de poste : </a:t>
              </a:r>
              <a:r>
                <a:rPr lang="fr-FR" sz="800" kern="0">
                  <a:solidFill>
                    <a:srgbClr val="000000">
                      <a:hueOff val="0"/>
                      <a:satOff val="0"/>
                      <a:lumOff val="0"/>
                      <a:alphaOff val="0"/>
                    </a:srgbClr>
                  </a:solidFill>
                  <a:latin typeface="Montserrat" panose="00000500000000000000" pitchFamily="2" charset="0"/>
                  <a:hlinkClick r:id="rId3"/>
                </a:rPr>
                <a:t>https://www.marh.legroupelaposte.fr/JobRepositories/JobCards/Print/398485</a:t>
              </a:r>
              <a:endParaRPr lang="fr-FR" sz="800" kern="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Adaptabilité</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Recherche de résultat</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Orientation client</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Coopération et ouverture</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Analyse et discernement</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Autonomie</a:t>
              </a:r>
            </a:p>
            <a:p>
              <a:pPr marL="171450" lvl="1" indent="-171450" defTabSz="1066800" fontAlgn="base">
                <a:lnSpc>
                  <a:spcPct val="90000"/>
                </a:lnSpc>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Rigueur</a:t>
              </a:r>
            </a:p>
            <a:p>
              <a:pPr marL="0" lvl="1" defTabSz="1066800" fontAlgn="base">
                <a:lnSpc>
                  <a:spcPct val="90000"/>
                </a:lnSpc>
                <a:defRPr/>
              </a:pPr>
              <a:endParaRPr lang="fr-FR" sz="900" kern="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Agatha, chargée de clientèle dans le Loiret :</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 J’ai changé de métier en février 2018. Auparavant, j’étais factrice, j’ai eu envie de plus de proximité avec les clients : en tant que chargée de clientèle, la relation avec les clients est plus poussée et plus enrichissante. J’aime apporter le bon conseil au client pour répondre le plus précisément possible à son besoin. L’objectif est qu’il reparte satisfait, qu’il ait envie de revenir à La Poste. Ce qui m’a aussi motivée, c’est découvrir d’autres métiers à La Poste et d’avoir des perspectives d’évolution professionnelle. </a:t>
              </a:r>
            </a:p>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A mon arrivée, j’ai suivi un parcours de formation à l’Ecole de la Banque et du Réseau d’Orléans. Il a alterné théorie et pratique. J’ai été formée à la relation et la posture à avoir vis-à-vis du client, l’utilisation des outils, les produits, les règles de sécurité, les incivilités… En immersion en bureau de poste, j’ai été accompagnée par un encadrant et j’ai pu découvrir le métier aux côtés d’un chargé de clientèle. Selon moi, il ne faut pas avoir peur de se lancer dès lors que l’on a envie d’évoluer, le goût des challenges et à cœur de vouloir satisfaire les clients. »</a:t>
              </a: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Autre témoignage : </a:t>
              </a:r>
              <a:r>
                <a:rPr lang="fr-FR" sz="900" kern="0">
                  <a:solidFill>
                    <a:srgbClr val="000000">
                      <a:hueOff val="0"/>
                      <a:satOff val="0"/>
                      <a:lumOff val="0"/>
                      <a:alphaOff val="0"/>
                    </a:srgbClr>
                  </a:solidFill>
                  <a:latin typeface="Montserrat" panose="00000500000000000000" pitchFamily="2" charset="0"/>
                  <a:hlinkClick r:id="rId6"/>
                </a:rPr>
                <a:t>https://www.rh.laposte.fr/temoignage/video-jean-louis-charge-de-clientele</a:t>
              </a: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endParaRPr lang="fr-FR" sz="900" kern="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a:solidFill>
                    <a:srgbClr val="000000">
                      <a:hueOff val="0"/>
                      <a:satOff val="0"/>
                      <a:lumOff val="0"/>
                      <a:alphaOff val="0"/>
                    </a:srgbClr>
                  </a:solidFill>
                  <a:latin typeface="Montserrat" panose="00000500000000000000" pitchFamily="2" charset="0"/>
                </a:rPr>
                <a:t>Agatha est un des ambassadeurs de ce métier, qui peuvent être contactés par l’intermédiaire de l’EMRG.</a:t>
              </a:r>
              <a:endParaRPr kumimoji="0" lang="fr-FR" sz="9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rPr>
                <a:t>Effectif occupant la fonction : 848</a:t>
              </a: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a:solidFill>
                    <a:srgbClr val="000000">
                      <a:hueOff val="0"/>
                      <a:satOff val="0"/>
                      <a:lumOff val="0"/>
                      <a:alphaOff val="0"/>
                    </a:srgbClr>
                  </a:solidFill>
                  <a:latin typeface="Montserrat" panose="00000500000000000000" pitchFamily="2" charset="0"/>
                </a:rPr>
                <a:t>Départements recruteurs via itinéraire</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97</a:t>
              </a: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189</a:t>
              </a: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204</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r>
                <a:rPr lang="fr-FR" sz="600">
                  <a:latin typeface="Montserrat" panose="00000500000000000000" pitchFamily="2" charset="0"/>
                </a:rPr>
                <a:t>118</a:t>
              </a: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r>
                <a:rPr lang="fr-FR" sz="600">
                  <a:latin typeface="Montserrat" panose="00000500000000000000" pitchFamily="2" charset="0"/>
                </a:rPr>
                <a:t>122</a:t>
              </a: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r>
                <a:rPr lang="fr-FR" sz="600">
                  <a:latin typeface="Montserrat" panose="00000500000000000000" pitchFamily="2" charset="0"/>
                </a:rPr>
                <a:t>118</a:t>
              </a: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Présence alternée dans plusieurs bureaux selon les secteurs</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Rémunération Variable Commerciale (RVC) dont 50% de part collective et 50% de part individuelle</a:t>
              </a:r>
            </a:p>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tremplin vers les métiers du conseil bancaire</a:t>
              </a: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pic>
        <p:nvPicPr>
          <p:cNvPr id="5" name="Imag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19475" y="5010151"/>
            <a:ext cx="636404" cy="753462"/>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0" name="Rectangle avec flèche vers le haut 49">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80032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rmAutofit fontScale="90000"/>
          </a:bodyPr>
          <a:lstStyle/>
          <a:p>
            <a:pPr>
              <a:lnSpc>
                <a:spcPct val="107000"/>
              </a:lnSpc>
              <a:spcAft>
                <a:spcPts val="0"/>
              </a:spcAft>
            </a:pPr>
            <a:r>
              <a:rPr lang="fr-FR" sz="180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Conseiller en service relation clients</a:t>
            </a:r>
            <a:endParaRPr lang="fr-FR" dirty="0"/>
          </a:p>
        </p:txBody>
      </p:sp>
      <p:sp>
        <p:nvSpPr>
          <p:cNvPr id="3" name="Espace réservé du contenu 2"/>
          <p:cNvSpPr>
            <a:spLocks noGrp="1"/>
          </p:cNvSpPr>
          <p:nvPr>
            <p:ph idx="1"/>
          </p:nvPr>
        </p:nvSpPr>
        <p:spPr>
          <a:xfrm>
            <a:off x="471489" y="12291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(ouvert dès la classe I via itinéraire) – La Banque Postale : Centre de Relation et d'Expertise Client (CREC)</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pPr fontAlgn="base">
                <a:lnSpc>
                  <a:spcPct val="90000"/>
                </a:lnSpc>
                <a:spcBef>
                  <a:spcPct val="0"/>
                </a:spcBef>
                <a:spcAft>
                  <a:spcPct val="0"/>
                </a:spcAft>
                <a:defRPr/>
              </a:pPr>
              <a:r>
                <a:rPr lang="fr-FR" sz="900">
                  <a:latin typeface="Montserrat" panose="00000500000000000000" pitchFamily="2" charset="0"/>
                  <a:ea typeface="Verdana" panose="020B0604030504040204" pitchFamily="34" charset="0"/>
                  <a:cs typeface="Verdana" panose="020B0604030504040204" pitchFamily="34" charset="0"/>
                </a:rPr>
                <a:t>Vous avez un goût prononcé pour la relation client à distance et pour le développement commercial et vous êtes à l’aise au téléphone.   </a:t>
              </a:r>
            </a:p>
            <a:p>
              <a:pPr marL="0" marR="0" lvl="0" indent="0" defTabSz="914400" eaLnBrk="1" fontAlgn="base" latinLnBrk="0" hangingPunct="1">
                <a:lnSpc>
                  <a:spcPct val="9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Autofit/>
            </a:bodyPr>
            <a:lstStyle/>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Réalise l’accueil et la prise en charge de l’ensemble des demandes des clients quelque soit le canal de contact (téléphone, mail, courrier etc.…) dans le respect des règles déontologiques de La Banque Postale</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Contribue au développement commercial, détecte les besoins clients, accroche sur les offres proposées par la Banque Postale et transfère l’appel au service développement qui prend le relai sur la relation client pour concrétiser la vente. </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Réalise à son niveau des ventes de produits simples </a:t>
              </a:r>
            </a:p>
            <a:p>
              <a:pPr marL="171450" lvl="1" indent="-171450" defTabSz="1066800" fontAlgn="base">
                <a:lnSpc>
                  <a:spcPct val="90000"/>
                </a:lnSpc>
                <a:spcBef>
                  <a:spcPts val="60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Répond aux sollicitations des bureaux de poste en respectant les délais.</a:t>
              </a:r>
            </a:p>
            <a:p>
              <a:pPr marL="171450" lvl="1" indent="-171450" defTabSz="1066800" fontAlgn="base">
                <a:lnSpc>
                  <a:spcPct val="90000"/>
                </a:lnSpc>
                <a:spcBef>
                  <a:spcPts val="600"/>
                </a:spcBef>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r>
                <a:rPr lang="fr-FR" sz="700" kern="0" dirty="0">
                  <a:solidFill>
                    <a:srgbClr val="000000">
                      <a:hueOff val="0"/>
                      <a:satOff val="0"/>
                      <a:lumOff val="0"/>
                      <a:alphaOff val="0"/>
                    </a:srgbClr>
                  </a:solidFill>
                  <a:latin typeface="Montserrat" panose="00000500000000000000" pitchFamily="2" charset="0"/>
                </a:rPr>
                <a:t>Consulter la fiche de poste : </a:t>
              </a:r>
              <a:r>
                <a:rPr lang="fr-FR" sz="700" kern="0" dirty="0">
                  <a:solidFill>
                    <a:srgbClr val="000000">
                      <a:hueOff val="0"/>
                      <a:satOff val="0"/>
                      <a:lumOff val="0"/>
                      <a:alphaOff val="0"/>
                    </a:srgbClr>
                  </a:solidFill>
                  <a:latin typeface="Montserrat" panose="00000500000000000000" pitchFamily="2" charset="0"/>
                  <a:hlinkClick r:id="rId3"/>
                </a:rPr>
                <a:t>https://www.marh.legroupelaposte.fr/JobRepositories/JobCards/Print/398476</a:t>
              </a:r>
              <a:r>
                <a:rPr lang="fr-FR" sz="700" kern="0" dirty="0">
                  <a:solidFill>
                    <a:srgbClr val="000000">
                      <a:hueOff val="0"/>
                      <a:satOff val="0"/>
                      <a:lumOff val="0"/>
                      <a:alphaOff val="0"/>
                    </a:srgbClr>
                  </a:solidFill>
                  <a:latin typeface="Montserrat" panose="00000500000000000000" pitchFamily="2" charset="0"/>
                </a:rPr>
                <a:t> </a:t>
              </a:r>
              <a:endParaRPr lang="fr-FR" sz="900" kern="0" dirty="0">
                <a:solidFill>
                  <a:srgbClr val="000000">
                    <a:hueOff val="0"/>
                    <a:satOff val="0"/>
                    <a:lumOff val="0"/>
                    <a:alphaOff val="0"/>
                  </a:srgbClr>
                </a:solidFill>
                <a:latin typeface="Montserrat" panose="00000500000000000000" pitchFamily="2" charset="0"/>
              </a:endParaRPr>
            </a:p>
            <a:p>
              <a:pPr marL="171450" lvl="1" indent="-171450" defTabSz="1066800" fontAlgn="base">
                <a:lnSpc>
                  <a:spcPct val="90000"/>
                </a:lnSpc>
                <a:spcBef>
                  <a:spcPts val="600"/>
                </a:spcBef>
                <a:buFont typeface="Arial" panose="020B0604020202020204" pitchFamily="34" charset="0"/>
                <a:buChar char="•"/>
                <a:defRPr/>
              </a:pPr>
              <a:endParaRPr lang="fr-FR" sz="900" kern="0" dirty="0">
                <a:solidFill>
                  <a:srgbClr val="000000">
                    <a:hueOff val="0"/>
                    <a:satOff val="0"/>
                    <a:lumOff val="0"/>
                    <a:alphaOff val="0"/>
                  </a:srgbClr>
                </a:solidFill>
                <a:latin typeface="Montserrat" panose="00000500000000000000" pitchFamily="2" charset="0"/>
              </a:endParaRPr>
            </a:p>
            <a:p>
              <a:endParaRPr lang="fr-FR" sz="600" dirty="0">
                <a:latin typeface="Montserrat" panose="00000500000000000000" pitchFamily="2" charset="0"/>
                <a:ea typeface="Verdana" panose="020B0604030504040204" pitchFamily="34" charset="0"/>
                <a:cs typeface="Verdana" panose="020B0604030504040204" pitchFamily="34" charset="0"/>
              </a:endParaRPr>
            </a:p>
            <a:p>
              <a:endParaRPr lang="fr-FR" sz="600" dirty="0">
                <a:latin typeface="Montserrat" panose="00000500000000000000" pitchFamily="2" charset="0"/>
                <a:ea typeface="Verdana" panose="020B0604030504040204" pitchFamily="34" charset="0"/>
                <a:cs typeface="Verdana" panose="020B0604030504040204" pitchFamily="34"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1488" y="3113265"/>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client </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résultats</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Appétence pour le développement commercial et la relation client à distance </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Ecoute et maitrise de soi </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Esprit d’équipe</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ts val="600"/>
                </a:spcBef>
                <a:defRPr/>
              </a:pPr>
              <a:r>
                <a:rPr lang="fr-FR" sz="900" kern="0" dirty="0">
                  <a:latin typeface="Montserrat" panose="00000500000000000000" pitchFamily="2" charset="0"/>
                </a:rPr>
                <a:t>Mélanie et Mehdi, </a:t>
              </a:r>
            </a:p>
            <a:p>
              <a:pPr marL="0" lvl="1" defTabSz="1066800" fontAlgn="base">
                <a:lnSpc>
                  <a:spcPct val="90000"/>
                </a:lnSpc>
                <a:defRPr/>
              </a:pPr>
              <a:r>
                <a:rPr lang="fr-FR" sz="900" kern="0" dirty="0">
                  <a:latin typeface="Montserrat" panose="00000500000000000000" pitchFamily="2" charset="0"/>
                </a:rPr>
                <a:t>conseillers relation client au Centre Régional d'Expertise Client d’Orléans.</a:t>
              </a:r>
            </a:p>
            <a:p>
              <a:pPr marL="0" lvl="1" defTabSz="1066800" fontAlgn="base">
                <a:lnSpc>
                  <a:spcPct val="90000"/>
                </a:lnSpc>
                <a:spcBef>
                  <a:spcPts val="600"/>
                </a:spcBef>
                <a:defRPr/>
              </a:pPr>
              <a:r>
                <a:rPr lang="fr-FR" sz="900" kern="0" dirty="0">
                  <a:latin typeface="Montserrat" panose="00000500000000000000" pitchFamily="2" charset="0"/>
                </a:rPr>
                <a:t>Mehdi : « Ce que l’on attend de nous c’est le rebond commercial. Le client appelle pour un besoin, je lui réponds et j’analyse son compte et son profil. Je l’informe et lui propose des services qui pourraient lui être utiles. Tout dépend du client. Quand on aime parler avec les gens, ça se fait naturellement. Il n’y a pas de routine, les demandes des clients sont variées. Ancien facteur, je suis content aussi de ne plus être dehors l’hiver. Travailler à l’extérieur ne me manque pas car j’ai toujours la relation avec les clients. »</a:t>
              </a:r>
            </a:p>
            <a:p>
              <a:pPr marL="0" lvl="1" defTabSz="1066800" fontAlgn="base">
                <a:lnSpc>
                  <a:spcPct val="90000"/>
                </a:lnSpc>
                <a:spcBef>
                  <a:spcPts val="600"/>
                </a:spcBef>
                <a:defRPr/>
              </a:pPr>
              <a:r>
                <a:rPr lang="fr-FR" sz="900" kern="0" dirty="0">
                  <a:latin typeface="Montserrat" panose="00000500000000000000" pitchFamily="2" charset="0"/>
                </a:rPr>
                <a:t>Mélanie : « c’est un métier qui demande d’être à l’écoute du client pour répondre à sa demande, d’être curieux, rigoureux et force de proposition pour apporter un conseil au client. Le manager fixe chaque jour l’emploi du temps, avec des créneaux pour répondre au téléphone, mais aussi des créneaux pour gérer les mails et les courriers des clients. C’est assez diversifié, on passe du temps au téléphone mais pas seulement. Je suis arrivée il y a un an : je me sens encadrée, en cas de doutes ou de questions, on a toujours un référent ou un manager à côté de soi. Par rapport à mes expériences précédentes en dehors de La Poste, j’ai découvert le travail en équipe et une bonne ambiance, nous sommes assez soudés. »</a:t>
              </a:r>
            </a:p>
            <a:p>
              <a:pPr marL="0" lvl="1" defTabSz="1066800" fontAlgn="base">
                <a:lnSpc>
                  <a:spcPct val="90000"/>
                </a:lnSpc>
                <a:spcBef>
                  <a:spcPts val="600"/>
                </a:spcBef>
                <a:defRPr/>
              </a:pPr>
              <a:r>
                <a:rPr lang="fr-FR" sz="900" kern="0" dirty="0">
                  <a:latin typeface="Montserrat" panose="00000500000000000000" pitchFamily="2" charset="0"/>
                </a:rPr>
                <a:t>Mélanie et Mehdi sont des ambassadeurs de ce métier, ils peuvent être contactés par l’intermédiaire de l’EMRG.</a:t>
              </a: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Témoignages</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a:latin typeface="Montserrat" panose="00000500000000000000" pitchFamily="2" charset="0"/>
                </a:rPr>
                <a:t> </a:t>
              </a:r>
            </a:p>
            <a:p>
              <a:r>
                <a:rPr lang="fr-FR" sz="600">
                  <a:latin typeface="Montserrat" panose="00000500000000000000" pitchFamily="2" charset="0"/>
                </a:rPr>
                <a:t>  168</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r"/>
              <a:endParaRPr lang="fr-FR" sz="60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rgbClr val="FF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rgbClr val="FF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rgbClr val="FF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rgbClr val="FF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rgbClr val="FF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fontScale="92500" lnSpcReduction="10000"/>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latin typeface="Montserrat" panose="00000500000000000000" pitchFamily="2" charset="0"/>
                </a:rPr>
                <a:t>Accompagnement progressif et sur mesure dans la montée en compétences.</a:t>
              </a:r>
            </a:p>
            <a:p>
              <a:pPr marL="171450" lvl="1" indent="-171450" defTabSz="1066800" fontAlgn="base">
                <a:lnSpc>
                  <a:spcPct val="90000"/>
                </a:lnSpc>
                <a:spcBef>
                  <a:spcPct val="0"/>
                </a:spcBef>
                <a:buFont typeface="Arial" panose="020B0604020202020204" pitchFamily="34" charset="0"/>
                <a:buChar char="•"/>
                <a:defRPr/>
              </a:pPr>
              <a:r>
                <a:rPr lang="fr-FR" sz="900" kern="0" dirty="0">
                  <a:latin typeface="Montserrat" panose="00000500000000000000" pitchFamily="2" charset="0"/>
                </a:rPr>
                <a:t>Possibilité d’évolution vers la fonction de CRB III.1 et III.2</a:t>
              </a:r>
            </a:p>
            <a:p>
              <a:pPr marL="171450" lvl="1" indent="-171450" defTabSz="1066800" fontAlgn="base">
                <a:lnSpc>
                  <a:spcPct val="90000"/>
                </a:lnSpc>
                <a:spcBef>
                  <a:spcPct val="0"/>
                </a:spcBef>
                <a:buFont typeface="Arial" panose="020B0604020202020204" pitchFamily="34" charset="0"/>
                <a:buChar char="•"/>
                <a:defRPr/>
              </a:pPr>
              <a:r>
                <a:rPr lang="fr-FR" sz="900" kern="0" dirty="0">
                  <a:latin typeface="Montserrat" panose="00000500000000000000" pitchFamily="2" charset="0"/>
                </a:rPr>
                <a:t>Restaurant + cafeteria sur place</a:t>
              </a:r>
            </a:p>
            <a:p>
              <a:pPr marL="171450" lvl="1" indent="-171450" defTabSz="1066800" fontAlgn="base">
                <a:lnSpc>
                  <a:spcPct val="90000"/>
                </a:lnSpc>
                <a:spcBef>
                  <a:spcPct val="0"/>
                </a:spcBef>
                <a:buFont typeface="Arial" panose="020B0604020202020204" pitchFamily="34" charset="0"/>
                <a:buChar char="•"/>
                <a:defRPr/>
              </a:pPr>
              <a:r>
                <a:rPr lang="fr-FR" sz="900" kern="0" dirty="0">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900" kern="0" dirty="0">
                  <a:latin typeface="Montserrat" panose="00000500000000000000" pitchFamily="2" charset="0"/>
                </a:rPr>
                <a:t>Accessibilité du site directe via ligne TRAM et bus</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 name="Imag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1974" y="5002910"/>
            <a:ext cx="501479" cy="694617"/>
          </a:xfrm>
          <a:prstGeom prst="rect">
            <a:avLst/>
          </a:prstGeom>
        </p:spPr>
      </p:pic>
      <p:pic>
        <p:nvPicPr>
          <p:cNvPr id="9" name="Imag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28950" y="5001711"/>
            <a:ext cx="520080" cy="692292"/>
          </a:xfrm>
          <a:prstGeom prst="rect">
            <a:avLst/>
          </a:prstGeom>
        </p:spPr>
      </p:pic>
      <p:sp>
        <p:nvSpPr>
          <p:cNvPr id="50" name="Rectangle avec flèche vers le haut 49">
            <a:hlinkClick r:id="rId9"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205428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932688"/>
            <a:ext cx="5915025" cy="347472"/>
          </a:xfrm>
        </p:spPr>
        <p:txBody>
          <a:bodyPr>
            <a:noAutofit/>
          </a:bodyPr>
          <a:lstStyle/>
          <a:p>
            <a:pPr>
              <a:lnSpc>
                <a:spcPct val="107000"/>
              </a:lnSpc>
              <a:spcAft>
                <a:spcPts val="0"/>
              </a:spcAft>
            </a:pPr>
            <a:r>
              <a:rPr lang="fr-FR" sz="125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chargé de RELATION BANCAIRE RISQUE RECOUVREMENT : service PRÉ-CONTENTIEUX CRÉDIT IMMOBILIER</a:t>
            </a:r>
          </a:p>
        </p:txBody>
      </p:sp>
      <p:sp>
        <p:nvSpPr>
          <p:cNvPr id="3" name="Espace réservé du contenu 2"/>
          <p:cNvSpPr>
            <a:spLocks noGrp="1"/>
          </p:cNvSpPr>
          <p:nvPr>
            <p:ph idx="1"/>
          </p:nvPr>
        </p:nvSpPr>
        <p:spPr>
          <a:xfrm>
            <a:off x="471489" y="131292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 Branche La Banque Postale : Centre de Relation et d'Expertise Client (CREC)</a:t>
            </a:r>
          </a:p>
        </p:txBody>
      </p:sp>
      <p:grpSp>
        <p:nvGrpSpPr>
          <p:cNvPr id="4" name="Groupe 3"/>
          <p:cNvGrpSpPr/>
          <p:nvPr/>
        </p:nvGrpSpPr>
        <p:grpSpPr>
          <a:xfrm>
            <a:off x="471490" y="1541412"/>
            <a:ext cx="2205111" cy="1588423"/>
            <a:chOff x="471490" y="1541412"/>
            <a:chExt cx="2205111" cy="1588423"/>
          </a:xfrm>
        </p:grpSpPr>
        <p:sp>
          <p:nvSpPr>
            <p:cNvPr id="95" name="Arrondir un rectangle avec un coin du même côté 94"/>
            <p:cNvSpPr/>
            <p:nvPr/>
          </p:nvSpPr>
          <p:spPr bwMode="auto">
            <a:xfrm rot="10800000" flipV="1">
              <a:off x="473277" y="1602243"/>
              <a:ext cx="2121719" cy="1527592"/>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396000" rIns="36000" bIns="32400">
              <a:noAutofit/>
            </a:bodyPr>
            <a:lstStyle/>
            <a:p>
              <a:r>
                <a:rPr lang="fr-FR" sz="900" dirty="0">
                  <a:latin typeface="Montserrat" panose="00000500000000000000" pitchFamily="2" charset="0"/>
                </a:rPr>
                <a:t>Vous aimez le contact avec le client.</a:t>
              </a:r>
            </a:p>
            <a:p>
              <a:r>
                <a:rPr lang="fr-FR" sz="900" dirty="0">
                  <a:latin typeface="Montserrat" panose="00000500000000000000" pitchFamily="2" charset="0"/>
                </a:rPr>
                <a:t>Vous êtes organisé(e), rigoureux(se) et autonome avec le sens du travail en équipe.</a:t>
              </a:r>
            </a:p>
            <a:p>
              <a:r>
                <a:rPr lang="fr-FR" sz="900" dirty="0">
                  <a:latin typeface="Montserrat" panose="00000500000000000000" pitchFamily="2" charset="0"/>
                </a:rPr>
                <a:t>Vous êtes à l'aise pour négocier.</a:t>
              </a:r>
            </a:p>
          </p:txBody>
        </p:sp>
        <p:sp>
          <p:nvSpPr>
            <p:cNvPr id="96" name="Forme libre 95"/>
            <p:cNvSpPr/>
            <p:nvPr/>
          </p:nvSpPr>
          <p:spPr bwMode="auto">
            <a:xfrm>
              <a:off x="471490" y="1595893"/>
              <a:ext cx="2115428" cy="377520"/>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bwMode="auto">
            <a:xfrm>
              <a:off x="2244602" y="1541412"/>
              <a:ext cx="431999" cy="432000"/>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2"/>
            <a:chOff x="1124537" y="1048993"/>
            <a:chExt cx="3365783" cy="3255372"/>
          </a:xfrm>
        </p:grpSpPr>
        <p:sp>
          <p:nvSpPr>
            <p:cNvPr id="118" name="Forme libre 117"/>
            <p:cNvSpPr/>
            <p:nvPr/>
          </p:nvSpPr>
          <p:spPr>
            <a:xfrm>
              <a:off x="1124538" y="1118251"/>
              <a:ext cx="3277371" cy="3186114"/>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chor="t">
              <a:normAutofit/>
            </a:bodyPr>
            <a:lstStyle/>
            <a:p>
              <a:pPr algn="just">
                <a:spcBef>
                  <a:spcPts val="600"/>
                </a:spcBef>
              </a:pPr>
              <a:r>
                <a:rPr lang="fr-FR" sz="900" dirty="0">
                  <a:latin typeface="Montserrat" panose="00000500000000000000" pitchFamily="2" charset="0"/>
                </a:rPr>
                <a:t>Le chargé de clientèle spécialisé du service </a:t>
              </a:r>
              <a:r>
                <a:rPr lang="fr-FR" sz="900" dirty="0" err="1">
                  <a:latin typeface="Montserrat" panose="00000500000000000000" pitchFamily="2" charset="0"/>
                </a:rPr>
                <a:t>pré-contentieux</a:t>
              </a:r>
              <a:r>
                <a:rPr lang="fr-FR" sz="900" dirty="0">
                  <a:latin typeface="Montserrat" panose="00000500000000000000" pitchFamily="2" charset="0"/>
                </a:rPr>
                <a:t> crédit immobilier réalise le recouvrement d’échéances impayées de plus de 60 jours. Pour cela, il gère un portefeuille de dossiers en toute autonomie. </a:t>
              </a:r>
            </a:p>
            <a:p>
              <a:pPr algn="just">
                <a:spcBef>
                  <a:spcPts val="600"/>
                </a:spcBef>
              </a:pPr>
              <a:r>
                <a:rPr lang="fr-FR" sz="900" dirty="0">
                  <a:latin typeface="Montserrat" panose="00000500000000000000" pitchFamily="2" charset="0"/>
                </a:rPr>
                <a:t>Il contacte les clients par téléphone, mail ou courrier pour identifier les motifs de défaillance et rechercher les solutions adaptées. Il conseille et répond aux organismes partenaires (externes et internes).</a:t>
              </a:r>
            </a:p>
            <a:p>
              <a:pPr algn="just">
                <a:spcBef>
                  <a:spcPts val="600"/>
                </a:spcBef>
              </a:pPr>
              <a:r>
                <a:rPr lang="fr-FR" sz="900" dirty="0">
                  <a:latin typeface="Montserrat" panose="00000500000000000000" pitchFamily="2" charset="0"/>
                </a:rPr>
                <a:t>Grâce à son analyse, Il étudie le dossier de crédit, de l’instruction au contentieux. Il prépare également les dossiers pour présentation aux Comités Contentieux. </a:t>
              </a:r>
            </a:p>
            <a:p>
              <a:pPr>
                <a:spcBef>
                  <a:spcPts val="600"/>
                </a:spcBef>
              </a:pPr>
              <a:r>
                <a:rPr lang="fr-FR" sz="900" dirty="0"/>
                <a:t/>
              </a:r>
              <a:br>
                <a:rPr lang="fr-FR" sz="900" dirty="0"/>
              </a:br>
              <a:r>
                <a:rPr lang="fr-FR" sz="900" kern="0" dirty="0">
                  <a:solidFill>
                    <a:srgbClr val="000000">
                      <a:hueOff val="0"/>
                      <a:satOff val="0"/>
                      <a:lumOff val="0"/>
                      <a:alphaOff val="0"/>
                    </a:srgbClr>
                  </a:solidFill>
                  <a:latin typeface="Montserrat"/>
                </a:rPr>
                <a:t>Consulter la fiche de poste : </a:t>
              </a:r>
            </a:p>
            <a:p>
              <a:pPr marL="0" lvl="1" defTabSz="1066800" fontAlgn="base">
                <a:lnSpc>
                  <a:spcPct val="90000"/>
                </a:lnSpc>
                <a:spcBef>
                  <a:spcPts val="600"/>
                </a:spcBef>
                <a:defRPr/>
              </a:pPr>
              <a:r>
                <a:rPr lang="fr-FR" sz="900" dirty="0">
                  <a:hlinkClick r:id="rId3"/>
                </a:rPr>
                <a:t>https://www.marh.legroupelaposte.fr/JobRepositories/JobCards/Print/413165?rdisplayed=11111</a:t>
              </a:r>
              <a:endParaRPr lang="fr-FR" sz="900" dirty="0"/>
            </a:p>
            <a:p>
              <a:pPr marL="0" lvl="1" defTabSz="1066800" fontAlgn="base">
                <a:lnSpc>
                  <a:spcPct val="90000"/>
                </a:lnSpc>
                <a:spcBef>
                  <a:spcPts val="600"/>
                </a:spcBef>
                <a:defRPr/>
              </a:pPr>
              <a:endParaRPr lang="fr-FR" sz="900" kern="0" dirty="0">
                <a:solidFill>
                  <a:srgbClr val="000000">
                    <a:hueOff val="0"/>
                    <a:satOff val="0"/>
                    <a:lumOff val="0"/>
                    <a:alphaOff val="0"/>
                  </a:srgbClr>
                </a:solidFill>
                <a:latin typeface="Montserrat"/>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sp>
        <p:nvSpPr>
          <p:cNvPr id="128" name="Forme libre 127"/>
          <p:cNvSpPr/>
          <p:nvPr/>
        </p:nvSpPr>
        <p:spPr bwMode="auto">
          <a:xfrm>
            <a:off x="472301" y="3207346"/>
            <a:ext cx="2122697" cy="156467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468000" rIns="74536" bIns="30480" spcCol="1270">
            <a:normAutofit/>
          </a:bodyPr>
          <a:lstStyle/>
          <a:p>
            <a:pPr marL="0" lvl="1" defTabSz="1066800" fontAlgn="base">
              <a:lnSpc>
                <a:spcPct val="90000"/>
              </a:lnSpc>
              <a:defRPr/>
            </a:pPr>
            <a:endParaRPr lang="fr-FR" sz="900" kern="0" dirty="0">
              <a:solidFill>
                <a:srgbClr val="000000">
                  <a:hueOff val="0"/>
                  <a:satOff val="0"/>
                  <a:lumOff val="0"/>
                  <a:alphaOff val="0"/>
                </a:srgbClr>
              </a:solidFill>
              <a:latin typeface="Montserrat" panose="00000500000000000000" pitchFamily="2" charset="0"/>
            </a:endParaRP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Analyse et discernement</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Orientation client</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Orientation résultats</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Coopération et ouverture</a:t>
            </a:r>
          </a:p>
          <a:p>
            <a:pPr marL="92075" lvl="1" indent="-92075" defTabSz="1066800" fontAlgn="base">
              <a:lnSpc>
                <a:spcPct val="120000"/>
              </a:lnSpc>
              <a:buFont typeface="Arial" panose="020B0604020202020204" pitchFamily="34" charset="0"/>
              <a:buChar char="•"/>
              <a:defRPr/>
            </a:pPr>
            <a:r>
              <a:rPr lang="fr-FR" sz="900" dirty="0">
                <a:latin typeface="Montserrat" panose="00000500000000000000" pitchFamily="2" charset="0"/>
              </a:rPr>
              <a:t>Conviction et influence</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Adaptabilité</a:t>
            </a:r>
          </a:p>
          <a:p>
            <a:pPr marL="92075" lvl="1" indent="-92075" defTabSz="1066800" fontAlgn="base">
              <a:lnSpc>
                <a:spcPct val="90000"/>
              </a:lnSpc>
              <a:buFont typeface="Arial" panose="020B0604020202020204" pitchFamily="34" charset="0"/>
              <a:buChar char="•"/>
              <a:defRPr/>
            </a:pPr>
            <a:r>
              <a:rPr lang="fr-FR" sz="900" dirty="0">
                <a:latin typeface="Montserrat" panose="00000500000000000000" pitchFamily="2" charset="0"/>
              </a:rPr>
              <a:t>Autonomie</a:t>
            </a:r>
            <a:endParaRPr lang="fr-FR" sz="900" kern="0" dirty="0">
              <a:solidFill>
                <a:srgbClr val="000000">
                  <a:hueOff val="0"/>
                  <a:satOff val="0"/>
                  <a:lumOff val="0"/>
                  <a:alphaOff val="0"/>
                </a:srgbClr>
              </a:solidFill>
              <a:latin typeface="Montserrat" panose="00000500000000000000" pitchFamily="2" charset="0"/>
            </a:endParaRPr>
          </a:p>
        </p:txBody>
      </p:sp>
      <p:sp>
        <p:nvSpPr>
          <p:cNvPr id="129" name="Forme libre 128"/>
          <p:cNvSpPr/>
          <p:nvPr/>
        </p:nvSpPr>
        <p:spPr bwMode="auto">
          <a:xfrm>
            <a:off x="472301" y="3210520"/>
            <a:ext cx="2115526" cy="439200"/>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bwMode="auto">
          <a:xfrm>
            <a:off x="2243587" y="3129836"/>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140" name="Groupe 11"/>
          <p:cNvGrpSpPr>
            <a:grpSpLocks/>
          </p:cNvGrpSpPr>
          <p:nvPr/>
        </p:nvGrpSpPr>
        <p:grpSpPr bwMode="auto">
          <a:xfrm>
            <a:off x="478860" y="4997333"/>
            <a:ext cx="3579932" cy="4270491"/>
            <a:chOff x="4782913" y="1110314"/>
            <a:chExt cx="3713801" cy="4270545"/>
          </a:xfrm>
        </p:grpSpPr>
        <p:sp>
          <p:nvSpPr>
            <p:cNvPr id="150" name="Forme libre 149"/>
            <p:cNvSpPr/>
            <p:nvPr/>
          </p:nvSpPr>
          <p:spPr>
            <a:xfrm>
              <a:off x="4782913"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chor="t">
              <a:noAutofit/>
            </a:bodyPr>
            <a:lstStyle/>
            <a:p>
              <a:r>
                <a:rPr lang="fr-FR" sz="900" dirty="0">
                  <a:latin typeface="Montserrat" panose="00000500000000000000" pitchFamily="2" charset="0"/>
                </a:rPr>
                <a:t>Stéphanie, chargée de clientèle et d’appui </a:t>
              </a:r>
            </a:p>
            <a:p>
              <a:r>
                <a:rPr lang="fr-FR" sz="900" dirty="0">
                  <a:latin typeface="Montserrat" panose="00000500000000000000" pitchFamily="2" charset="0"/>
                </a:rPr>
                <a:t>au service </a:t>
              </a:r>
              <a:r>
                <a:rPr lang="fr-FR" sz="900" dirty="0" err="1">
                  <a:latin typeface="Montserrat" panose="00000500000000000000" pitchFamily="2" charset="0"/>
                </a:rPr>
                <a:t>pré-contentieux</a:t>
              </a:r>
              <a:r>
                <a:rPr lang="fr-FR" sz="900" dirty="0">
                  <a:latin typeface="Montserrat" panose="00000500000000000000" pitchFamily="2" charset="0"/>
                </a:rPr>
                <a:t> crédit immobilier :</a:t>
              </a:r>
            </a:p>
            <a:p>
              <a:endParaRPr lang="fr-FR" sz="700" dirty="0">
                <a:latin typeface="Montserrat" panose="00000500000000000000" pitchFamily="2" charset="0"/>
              </a:endParaRPr>
            </a:p>
            <a:p>
              <a:r>
                <a:rPr lang="fr-FR" sz="900" dirty="0">
                  <a:latin typeface="Montserrat" panose="00000500000000000000" pitchFamily="2" charset="0"/>
                </a:rPr>
                <a:t>« Mon rôle est de réaliser le recouvrement des échéances impayées auprès de nos clients.</a:t>
              </a:r>
            </a:p>
            <a:p>
              <a:endParaRPr lang="fr-FR" sz="700" dirty="0">
                <a:latin typeface="Montserrat" panose="00000500000000000000" pitchFamily="2" charset="0"/>
              </a:endParaRPr>
            </a:p>
            <a:p>
              <a:r>
                <a:rPr lang="fr-FR" sz="900" dirty="0">
                  <a:latin typeface="Montserrat" panose="00000500000000000000" pitchFamily="2" charset="0"/>
                </a:rPr>
                <a:t>J’aime ce métier car je suis autonome dans le suivi de mon portefeuille et dans la gestion de mon agenda. Bien évidemment cela nécessite d’être très rigoureux et de connaitre les priorités.</a:t>
              </a:r>
            </a:p>
            <a:p>
              <a:endParaRPr lang="fr-FR" sz="800" dirty="0">
                <a:latin typeface="Montserrat" panose="00000500000000000000" pitchFamily="2" charset="0"/>
              </a:endParaRPr>
            </a:p>
            <a:p>
              <a:r>
                <a:rPr lang="fr-FR" sz="900" dirty="0">
                  <a:latin typeface="Montserrat" panose="00000500000000000000" pitchFamily="2" charset="0"/>
                </a:rPr>
                <a:t>De plus, mes activités sont variées. En effet, je contacte nos clients pour essayer de trouver des solutions à l’amiable. Je suis également en relation avec les cautions et les notaires pour les informer de l’évolution des dossiers.</a:t>
              </a:r>
            </a:p>
            <a:p>
              <a:r>
                <a:rPr lang="fr-FR" sz="900" dirty="0">
                  <a:latin typeface="Montserrat" panose="00000500000000000000" pitchFamily="2" charset="0"/>
                </a:rPr>
                <a:t>Par ailleurs, j’effectue tous les actes de gestion concernant les dossiers de mon portefeuille. Il peut s’agir d’une demande de changement de compte, d’un tableau d’amortissement ... </a:t>
              </a:r>
            </a:p>
            <a:p>
              <a:endParaRPr lang="fr-FR" sz="700" dirty="0">
                <a:latin typeface="Montserrat" panose="00000500000000000000" pitchFamily="2" charset="0"/>
              </a:endParaRPr>
            </a:p>
            <a:p>
              <a:r>
                <a:rPr lang="fr-FR" sz="900" dirty="0">
                  <a:latin typeface="Montserrat" panose="00000500000000000000" pitchFamily="2" charset="0"/>
                </a:rPr>
                <a:t>Si le recouvrement des impayés est impossible, je rédige une fiche de synthèse à destination du comité de direction. Ce dernier se charge de prendre la décision d’envoyer ou non le dossier au service Contentieux crédit immobilier.»</a:t>
              </a:r>
            </a:p>
            <a:p>
              <a:r>
                <a:rPr lang="fr-FR" sz="700" dirty="0">
                  <a:latin typeface="Montserrat" panose="00000500000000000000" pitchFamily="2" charset="0"/>
                </a:rPr>
                <a:t> </a:t>
              </a:r>
              <a:endParaRPr lang="fr-FR" sz="7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dirty="0">
                  <a:latin typeface="Montserrat" panose="00000500000000000000" pitchFamily="2" charset="0"/>
                </a:rPr>
                <a:t>Stéphanie </a:t>
              </a:r>
              <a:r>
                <a:rPr lang="fr-FR" sz="900" kern="0" dirty="0">
                  <a:solidFill>
                    <a:srgbClr val="000000">
                      <a:hueOff val="0"/>
                      <a:satOff val="0"/>
                      <a:lumOff val="0"/>
                      <a:alphaOff val="0"/>
                    </a:srgbClr>
                  </a:solidFill>
                  <a:latin typeface="Montserrat" panose="00000500000000000000" pitchFamily="2" charset="0"/>
                </a:rPr>
                <a:t>est une ambassadrice de ce métier, elle peut être contactée par l’intermédiaire de l’EMRG.</a:t>
              </a: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grpSp>
        <p:nvGrpSpPr>
          <p:cNvPr id="69" name="Groupe 11"/>
          <p:cNvGrpSpPr>
            <a:grpSpLocks/>
          </p:cNvGrpSpPr>
          <p:nvPr/>
        </p:nvGrpSpPr>
        <p:grpSpPr bwMode="auto">
          <a:xfrm>
            <a:off x="4362449" y="4996559"/>
            <a:ext cx="1836211" cy="2137667"/>
            <a:chOff x="366915" y="1115077"/>
            <a:chExt cx="1836253" cy="2137694"/>
          </a:xfrm>
        </p:grpSpPr>
        <p:sp>
          <p:nvSpPr>
            <p:cNvPr id="70" name="Forme libre 69"/>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71" name="Forme libre 70"/>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ontserrat" panose="00000500000000000000" pitchFamily="2" charset="0"/>
                </a:rPr>
                <a:t>Repères</a:t>
              </a:r>
            </a:p>
          </p:txBody>
        </p:sp>
      </p:grpSp>
      <p:grpSp>
        <p:nvGrpSpPr>
          <p:cNvPr id="72" name="Groupe 71"/>
          <p:cNvGrpSpPr>
            <a:grpSpLocks noChangeAspect="1"/>
          </p:cNvGrpSpPr>
          <p:nvPr/>
        </p:nvGrpSpPr>
        <p:grpSpPr>
          <a:xfrm>
            <a:off x="4484679" y="6056036"/>
            <a:ext cx="737974" cy="962351"/>
            <a:chOff x="971600" y="1412776"/>
            <a:chExt cx="1728191" cy="2131838"/>
          </a:xfrm>
        </p:grpSpPr>
        <p:sp>
          <p:nvSpPr>
            <p:cNvPr id="7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7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7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r>
                <a:rPr lang="fr-FR" sz="600" dirty="0">
                  <a:latin typeface="Montserrat" panose="00000500000000000000" pitchFamily="2" charset="0"/>
                </a:rPr>
                <a:t> </a:t>
              </a:r>
            </a:p>
            <a:p>
              <a:r>
                <a:rPr lang="fr-FR" sz="600" dirty="0">
                  <a:latin typeface="Montserrat" panose="00000500000000000000" pitchFamily="2" charset="0"/>
                </a:rPr>
                <a:t>  9</a:t>
              </a:r>
            </a:p>
          </p:txBody>
        </p:sp>
        <p:sp>
          <p:nvSpPr>
            <p:cNvPr id="7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7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r"/>
              <a:endParaRPr lang="fr-FR" sz="600">
                <a:latin typeface="Montserrat" panose="00000500000000000000" pitchFamily="2" charset="0"/>
              </a:endParaRPr>
            </a:p>
          </p:txBody>
        </p:sp>
        <p:sp>
          <p:nvSpPr>
            <p:cNvPr id="7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sp>
        <p:nvSpPr>
          <p:cNvPr id="79" name="Ellipse 78"/>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80" name="Groupe 79"/>
          <p:cNvGrpSpPr>
            <a:grpSpLocks noChangeAspect="1"/>
          </p:cNvGrpSpPr>
          <p:nvPr/>
        </p:nvGrpSpPr>
        <p:grpSpPr>
          <a:xfrm>
            <a:off x="5335439" y="6056036"/>
            <a:ext cx="737974" cy="962351"/>
            <a:chOff x="971600" y="1412776"/>
            <a:chExt cx="1728191" cy="2131838"/>
          </a:xfrm>
        </p:grpSpPr>
        <p:sp>
          <p:nvSpPr>
            <p:cNvPr id="81"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2"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83"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4"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85"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86"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no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grpSp>
        <p:nvGrpSpPr>
          <p:cNvPr id="87" name="Groupe 11"/>
          <p:cNvGrpSpPr>
            <a:grpSpLocks/>
          </p:cNvGrpSpPr>
          <p:nvPr/>
        </p:nvGrpSpPr>
        <p:grpSpPr bwMode="auto">
          <a:xfrm>
            <a:off x="4359316" y="7380576"/>
            <a:ext cx="1836211" cy="1887248"/>
            <a:chOff x="366915" y="1115077"/>
            <a:chExt cx="1836253" cy="1887272"/>
          </a:xfrm>
        </p:grpSpPr>
        <p:sp>
          <p:nvSpPr>
            <p:cNvPr id="89" name="Forme libre 88"/>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Autofit/>
            </a:bodyPr>
            <a:lstStyle/>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Accompagnement sur mesure dans la montée en compétences.</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Possibilité d’évolution sur la fonction de chargé de clientèle et d’appui (3.1).</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Restauration sur place</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800" kern="0" dirty="0">
                  <a:solidFill>
                    <a:srgbClr val="000000">
                      <a:hueOff val="0"/>
                      <a:satOff val="0"/>
                      <a:lumOff val="0"/>
                      <a:alphaOff val="0"/>
                    </a:srgbClr>
                  </a:solidFill>
                  <a:latin typeface="Montserrat" panose="00000500000000000000" pitchFamily="2" charset="0"/>
                </a:rPr>
                <a:t>Accessibilité du site en transport en commun.</a:t>
              </a:r>
            </a:p>
          </p:txBody>
        </p:sp>
        <p:sp>
          <p:nvSpPr>
            <p:cNvPr id="90" name="Forme libre 89"/>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91" name="Image 9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5584" y="4984888"/>
            <a:ext cx="619557" cy="679312"/>
          </a:xfrm>
          <a:prstGeom prst="rect">
            <a:avLst/>
          </a:prstGeom>
        </p:spPr>
      </p:pic>
      <p:sp>
        <p:nvSpPr>
          <p:cNvPr id="42" name="Rectangle avec flèche vers le haut 41">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199009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489" y="13053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 </a:t>
            </a:r>
            <a:r>
              <a:rPr lang="fr-FR" sz="900" dirty="0">
                <a:latin typeface="Montserrat" pitchFamily="2"/>
              </a:rPr>
              <a:t>Branche La Banque Postale : Centre de Relation et d'Expertise Client (CREC)</a:t>
            </a: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r>
                <a:rPr lang="fr-FR" sz="900" dirty="0">
                  <a:latin typeface="Montserrat" panose="00000500000000000000" pitchFamily="2" charset="0"/>
                  <a:ea typeface="Verdana" panose="020B0604030504040204" pitchFamily="34" charset="0"/>
                  <a:cs typeface="Verdana" panose="020B0604030504040204" pitchFamily="34" charset="0"/>
                </a:rPr>
                <a:t>Vous avez un fort goût pour l’analyse et la recherche de la satisfaction client. Vous êtes à l’aise avec la relation client téléphonique.</a:t>
              </a:r>
            </a:p>
            <a:p>
              <a:pPr marL="0" marR="0" lvl="0" indent="0" defTabSz="914400" eaLnBrk="1" fontAlgn="base" latinLnBrk="0" hangingPunct="1">
                <a:lnSpc>
                  <a:spcPct val="90000"/>
                </a:lnSpc>
                <a:spcBef>
                  <a:spcPct val="0"/>
                </a:spcBef>
                <a:spcAft>
                  <a:spcPct val="0"/>
                </a:spcAft>
                <a:buClrTx/>
                <a:buSzTx/>
                <a:buFontTx/>
                <a:buNone/>
                <a:tabLst/>
                <a:defRPr/>
              </a:pPr>
              <a:endParaRPr kumimoji="0" lang="fr-FR" sz="14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648000" rIns="74535" bIns="30480" spcCol="1270">
              <a:normAutofit lnSpcReduction="10000"/>
            </a:bodyPr>
            <a:lstStyle/>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L’activité principale d’un chargé de clientèle spécialisé au Recouvrement Commercial est d’analyser les risques afin de décider s’il accepte ou non un débit sur le compte (chèques, prélèvements, etc.). Ainsi, il :</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traite les demandes via les différents canaux (mails, téléphone, Picasso : outil bureaux de poste)</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réalise les avis de sort: indique à la banque destinatrice d’un chèque client le sort réservé </a:t>
              </a:r>
              <a:r>
                <a:rPr lang="fr-FR" sz="900" kern="0">
                  <a:solidFill>
                    <a:srgbClr val="000000">
                      <a:hueOff val="0"/>
                      <a:satOff val="0"/>
                      <a:lumOff val="0"/>
                      <a:alphaOff val="0"/>
                    </a:srgbClr>
                  </a:solidFill>
                  <a:latin typeface="Montserrat" panose="00000500000000000000" pitchFamily="2" charset="0"/>
                </a:rPr>
                <a:t>au chèque </a:t>
              </a:r>
              <a:endParaRPr lang="fr-FR" sz="900" kern="0" dirty="0">
                <a:solidFill>
                  <a:srgbClr val="000000">
                    <a:hueOff val="0"/>
                    <a:satOff val="0"/>
                    <a:lumOff val="0"/>
                    <a:alphaOff val="0"/>
                  </a:srgbClr>
                </a:solidFill>
                <a:latin typeface="Montserrat" panose="00000500000000000000" pitchFamily="2" charset="0"/>
              </a:endParaRP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délivre les attestations de bon fonctionnement de compte</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traite les listings de mise en interdiction bancaire (décision de mise en interdiction bancaire ou non et de modification de carte ou non, sur certains comptes)</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contrôle et sécuriste les virements Banque en Ligne et les virements internationaux</a:t>
              </a: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Consulter la fiche de poste : </a:t>
              </a:r>
              <a:r>
                <a:rPr lang="fr-FR" sz="800" dirty="0">
                  <a:hlinkClick r:id="rId3"/>
                </a:rPr>
                <a:t>MAP Chargé de clientèle spécialisé</a:t>
              </a:r>
              <a:endParaRPr lang="fr-FR" sz="800" kern="0" dirty="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Analyse &amp; discernement</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client</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Autonomie</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Recherche de solution</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Expression orale et écrite</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3"/>
            <a:ext cx="3579931" cy="4270491"/>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540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Sylvain, Chargé de clientèle spécialisé au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Recouvrement Commercial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J’ai changé de métier à plusieurs reprises suite à</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des modifications d’organisation. Mes choix se sont toujours orientés vers des postes aux activités variées et en relation téléphonique avec la clientèle ou les bureaux de poste. J’ai intégré le Recouvrement Commercial en 2016.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Ma principale mission est l’étude des comptes et des typologies client afin de décider de payer ou non les chèques sur compte insuffisamment approvisionné. Il y a aussi la sécurisation des virements internationaux : s’assurer de la provision du compte émetteur. Je réponds également aux appels clients entrants et aux demandes des bureaux de poste. D’ailleurs, j’en profite pour signaler les comptes avec opportunités commerciales. J’apprécie ces activités, et encore bien d’autres, car elles nécessitent une analyse pointue afin de prendre la meilleure décision. </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Il y a une réelle autonomie car, en fonction de la typologie client, les délégations sont relativement importantes. Et puis, la recherche de solution peut permettre de « sauver » les clients de l’interdiction bancaire : c’est une réelle fierté ! C’est une source de satisfaction, à la fois pour le client et à la fois pour moi ! J’ai le sentiment de rendre service à mes clients et 95% des appels sont des appels où ils sont satisfaits !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Sylvain est un des ambassadeurs de ce métier, qui peuvent être contactés par l’intermédiaire de l’EMRG.</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 </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12</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   2</a:t>
              </a:r>
            </a:p>
            <a:p>
              <a:pPr algn="ctr"/>
              <a:endParaRPr lang="fr-FR" sz="600" dirty="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a:solidFill>
                    <a:srgbClr val="000000">
                      <a:hueOff val="0"/>
                      <a:satOff val="0"/>
                      <a:lumOff val="0"/>
                      <a:alphaOff val="0"/>
                    </a:srgbClr>
                  </a:solidFill>
                  <a:latin typeface="Montserrat" panose="00000500000000000000" pitchFamily="2" charset="0"/>
                </a:rPr>
                <a:t>Métier </a:t>
              </a:r>
              <a:r>
                <a:rPr lang="fr-FR" sz="900" kern="0" dirty="0">
                  <a:solidFill>
                    <a:srgbClr val="000000">
                      <a:hueOff val="0"/>
                      <a:satOff val="0"/>
                      <a:lumOff val="0"/>
                      <a:alphaOff val="0"/>
                    </a:srgbClr>
                  </a:solidFill>
                  <a:latin typeface="Montserrat" panose="00000500000000000000" pitchFamily="2" charset="0"/>
                </a:rPr>
                <a:t>d’expertise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Restauration sur place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Accessibilité du site en transport en commun. </a:t>
              </a: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pic>
        <p:nvPicPr>
          <p:cNvPr id="50" name="Image 49"/>
          <p:cNvPicPr/>
          <p:nvPr/>
        </p:nvPicPr>
        <p:blipFill rotWithShape="1">
          <a:blip r:embed="rId7" cstate="email">
            <a:extLst>
              <a:ext uri="{28A0092B-C50C-407E-A947-70E740481C1C}">
                <a14:useLocalDpi xmlns:a14="http://schemas.microsoft.com/office/drawing/2010/main"/>
              </a:ext>
            </a:extLst>
          </a:blip>
          <a:srcRect t="-1409" r="-8417"/>
          <a:stretch/>
        </p:blipFill>
        <p:spPr bwMode="auto">
          <a:xfrm>
            <a:off x="3476625" y="5002910"/>
            <a:ext cx="623186" cy="816865"/>
          </a:xfrm>
          <a:prstGeom prst="rect">
            <a:avLst/>
          </a:prstGeom>
          <a:ln>
            <a:noFill/>
          </a:ln>
          <a:extLst>
            <a:ext uri="{53640926-AAD7-44D8-BBD7-CCE9431645EC}">
              <a14:shadowObscured xmlns:a14="http://schemas.microsoft.com/office/drawing/2010/main"/>
            </a:ext>
          </a:extLst>
        </p:spPr>
      </p:pic>
      <p:sp>
        <p:nvSpPr>
          <p:cNvPr id="51" name="Titre 1"/>
          <p:cNvSpPr txBox="1">
            <a:spLocks/>
          </p:cNvSpPr>
          <p:nvPr/>
        </p:nvSpPr>
        <p:spPr>
          <a:xfrm>
            <a:off x="471489" y="932688"/>
            <a:ext cx="5915025" cy="347472"/>
          </a:xfrm>
          <a:prstGeom prst="rect">
            <a:avLst/>
          </a:prstGeom>
        </p:spPr>
        <p:txBody>
          <a:bodyPr vert="horz" lIns="91440" tIns="45720" rIns="91440" bIns="45720" rtlCol="0" anchor="ctr">
            <a:noAutofit/>
          </a:bodyPr>
          <a:lstStyle>
            <a:lvl1pPr algn="l" defTabSz="685771"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7000"/>
              </a:lnSpc>
            </a:pPr>
            <a:r>
              <a:rPr lang="fr-FR" sz="125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CHARGE DE RELATION BANCAIRE RISQUE RECOUVREMENT : service RECOUVREMENT commercial</a:t>
            </a:r>
            <a:endParaRPr lang="fr-FR" sz="1250" dirty="0"/>
          </a:p>
        </p:txBody>
      </p:sp>
      <p:sp>
        <p:nvSpPr>
          <p:cNvPr id="52" name="Rectangle avec flèche vers le haut 51">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45894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489" y="1305306"/>
            <a:ext cx="5915025" cy="7331224"/>
          </a:xfrm>
        </p:spPr>
        <p:txBody>
          <a:bodyPr>
            <a:normAutofit/>
          </a:bodyPr>
          <a:lstStyle/>
          <a:p>
            <a:pPr marL="0" indent="0">
              <a:lnSpc>
                <a:spcPct val="100000"/>
              </a:lnSpc>
              <a:spcBef>
                <a:spcPts val="0"/>
              </a:spcBef>
              <a:buNone/>
            </a:pPr>
            <a:r>
              <a:rPr lang="fr-FR" sz="900" dirty="0">
                <a:latin typeface="Montserrat" panose="00000500000000000000" pitchFamily="2" charset="0"/>
              </a:rPr>
              <a:t>Classe II – </a:t>
            </a:r>
            <a:r>
              <a:rPr lang="fr-FR" sz="900" dirty="0">
                <a:latin typeface="Montserrat" pitchFamily="2"/>
              </a:rPr>
              <a:t>Branche La Banque Postale : Centre de Relation et d'Expertise Client (CREC)</a:t>
            </a:r>
          </a:p>
          <a:p>
            <a:pPr marL="0" indent="0">
              <a:lnSpc>
                <a:spcPct val="100000"/>
              </a:lnSpc>
              <a:spcBef>
                <a:spcPts val="0"/>
              </a:spcBef>
              <a:buNone/>
            </a:pPr>
            <a:endParaRPr lang="fr-FR" sz="900" dirty="0">
              <a:latin typeface="Montserrat" panose="00000500000000000000" pitchFamily="2" charset="0"/>
            </a:endParaRPr>
          </a:p>
        </p:txBody>
      </p:sp>
      <p:grpSp>
        <p:nvGrpSpPr>
          <p:cNvPr id="88" name="Groupe 11"/>
          <p:cNvGrpSpPr>
            <a:grpSpLocks/>
          </p:cNvGrpSpPr>
          <p:nvPr/>
        </p:nvGrpSpPr>
        <p:grpSpPr bwMode="auto">
          <a:xfrm>
            <a:off x="471490" y="1541412"/>
            <a:ext cx="2205119" cy="1450679"/>
            <a:chOff x="4719415" y="1049484"/>
            <a:chExt cx="1952717" cy="1450697"/>
          </a:xfrm>
        </p:grpSpPr>
        <p:sp>
          <p:nvSpPr>
            <p:cNvPr id="95" name="Arrondir un rectangle avec un coin du même côté 94"/>
            <p:cNvSpPr/>
            <p:nvPr/>
          </p:nvSpPr>
          <p:spPr>
            <a:xfrm rot="10800000" flipV="1">
              <a:off x="4720999" y="1110316"/>
              <a:ext cx="1879643" cy="1389865"/>
            </a:xfrm>
            <a:prstGeom prst="round2SameRect">
              <a:avLst>
                <a:gd name="adj1" fmla="val 8000"/>
                <a:gd name="adj2" fmla="val 0"/>
              </a:avLst>
            </a:prstGeom>
            <a:solidFill>
              <a:sysClr val="window" lastClr="FFFFFF">
                <a:alpha val="90000"/>
                <a:hueOff val="0"/>
                <a:satOff val="0"/>
                <a:lumOff val="0"/>
                <a:alphaOff val="0"/>
              </a:sysClr>
            </a:solidFill>
            <a:ln w="25400" cap="flat" cmpd="sng" algn="ctr">
              <a:solidFill>
                <a:srgbClr val="EDEBE3">
                  <a:hueOff val="5682835"/>
                  <a:satOff val="30951"/>
                  <a:lumOff val="-34379"/>
                  <a:alphaOff val="0"/>
                </a:srgbClr>
              </a:solidFill>
              <a:prstDash val="solid"/>
            </a:ln>
            <a:effectLst/>
          </p:spPr>
          <p:txBody>
            <a:bodyPr lIns="36000" tIns="612000" rIns="36000" bIns="32400">
              <a:normAutofit/>
            </a:bodyPr>
            <a:lstStyle/>
            <a:p>
              <a:r>
                <a:rPr lang="fr-FR" sz="900" dirty="0">
                  <a:latin typeface="Montserrat" panose="00000500000000000000" pitchFamily="2" charset="0"/>
                  <a:ea typeface="Verdana" panose="020B0604030504040204" pitchFamily="34" charset="0"/>
                  <a:cs typeface="Verdana" panose="020B0604030504040204" pitchFamily="34" charset="0"/>
                </a:rPr>
                <a:t>Vous possédez des capacités d’analyse et de gestion des risques. Vous êtes à l’aise avec la prise de décision et avez à cœur la satisfaction client</a:t>
              </a:r>
              <a:endParaRPr kumimoji="0" lang="fr-FR" sz="14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96" name="Forme libre 95"/>
            <p:cNvSpPr/>
            <p:nvPr/>
          </p:nvSpPr>
          <p:spPr>
            <a:xfrm>
              <a:off x="4719415" y="1103966"/>
              <a:ext cx="1873292" cy="441699"/>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5682835"/>
                <a:satOff val="30951"/>
                <a:lumOff val="-34379"/>
                <a:alphaOff val="0"/>
              </a:srgbClr>
            </a:solidFill>
            <a:ln w="25400" cap="flat" cmpd="sng" algn="ctr">
              <a:solidFill>
                <a:srgbClr val="EDEBE3">
                  <a:hueOff val="5682835"/>
                  <a:satOff val="30951"/>
                  <a:lumOff val="-34379"/>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Profil</a:t>
              </a:r>
            </a:p>
          </p:txBody>
        </p:sp>
        <p:sp>
          <p:nvSpPr>
            <p:cNvPr id="97" name="Ellipse 96"/>
            <p:cNvSpPr/>
            <p:nvPr/>
          </p:nvSpPr>
          <p:spPr>
            <a:xfrm>
              <a:off x="6289580" y="1049484"/>
              <a:ext cx="382552" cy="432005"/>
            </a:xfrm>
            <a:prstGeom prst="ellipse">
              <a:avLst/>
            </a:prstGeom>
            <a:blipFill>
              <a:blip r:embed="rId2" cstate="email">
                <a:duotone>
                  <a:srgbClr val="EDEBE3">
                    <a:alpha val="90000"/>
                    <a:hueOff val="5941805"/>
                    <a:satOff val="3956"/>
                    <a:lumOff val="-8139"/>
                    <a:alphaOff val="0"/>
                    <a:shade val="20000"/>
                    <a:satMod val="200000"/>
                  </a:srgbClr>
                  <a:srgbClr val="EDEBE3">
                    <a:alpha val="90000"/>
                    <a:hueOff val="5941805"/>
                    <a:satOff val="3956"/>
                    <a:lumOff val="-8139"/>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14" name="Groupe 11"/>
          <p:cNvGrpSpPr>
            <a:grpSpLocks/>
          </p:cNvGrpSpPr>
          <p:nvPr/>
        </p:nvGrpSpPr>
        <p:grpSpPr bwMode="auto">
          <a:xfrm>
            <a:off x="2933007" y="1524712"/>
            <a:ext cx="3365706" cy="3255331"/>
            <a:chOff x="1124537" y="1048993"/>
            <a:chExt cx="3365783" cy="3255371"/>
          </a:xfrm>
        </p:grpSpPr>
        <p:sp>
          <p:nvSpPr>
            <p:cNvPr id="118" name="Forme libre 117"/>
            <p:cNvSpPr/>
            <p:nvPr/>
          </p:nvSpPr>
          <p:spPr>
            <a:xfrm>
              <a:off x="1124538" y="1118251"/>
              <a:ext cx="3277371" cy="3186113"/>
            </a:xfrm>
            <a:custGeom>
              <a:avLst/>
              <a:gdLst>
                <a:gd name="connsiteX0" fmla="*/ 150414 w 1880175"/>
                <a:gd name="connsiteY0" fmla="*/ 0 h 3620680"/>
                <a:gd name="connsiteX1" fmla="*/ 1729761 w 1880175"/>
                <a:gd name="connsiteY1" fmla="*/ 0 h 3620680"/>
                <a:gd name="connsiteX2" fmla="*/ 1880175 w 1880175"/>
                <a:gd name="connsiteY2" fmla="*/ 150414 h 3620680"/>
                <a:gd name="connsiteX3" fmla="*/ 1880175 w 1880175"/>
                <a:gd name="connsiteY3" fmla="*/ 3620680 h 3620680"/>
                <a:gd name="connsiteX4" fmla="*/ 1880175 w 1880175"/>
                <a:gd name="connsiteY4" fmla="*/ 3620680 h 3620680"/>
                <a:gd name="connsiteX5" fmla="*/ 0 w 1880175"/>
                <a:gd name="connsiteY5" fmla="*/ 3620680 h 3620680"/>
                <a:gd name="connsiteX6" fmla="*/ 0 w 1880175"/>
                <a:gd name="connsiteY6" fmla="*/ 3620680 h 3620680"/>
                <a:gd name="connsiteX7" fmla="*/ 0 w 1880175"/>
                <a:gd name="connsiteY7" fmla="*/ 150414 h 3620680"/>
                <a:gd name="connsiteX8" fmla="*/ 150414 w 1880175"/>
                <a:gd name="connsiteY8" fmla="*/ 0 h 36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0680">
                  <a:moveTo>
                    <a:pt x="1729760" y="0"/>
                  </a:moveTo>
                  <a:lnTo>
                    <a:pt x="150415" y="0"/>
                  </a:lnTo>
                  <a:cubicBezTo>
                    <a:pt x="67344" y="0"/>
                    <a:pt x="1" y="67343"/>
                    <a:pt x="1" y="150414"/>
                  </a:cubicBezTo>
                  <a:lnTo>
                    <a:pt x="1" y="3620680"/>
                  </a:lnTo>
                  <a:lnTo>
                    <a:pt x="1" y="3620680"/>
                  </a:lnTo>
                  <a:lnTo>
                    <a:pt x="1880174" y="3620680"/>
                  </a:lnTo>
                  <a:lnTo>
                    <a:pt x="1880174" y="3620680"/>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2841418"/>
                  <a:satOff val="15475"/>
                  <a:lumOff val="-17190"/>
                  <a:alphaOff val="0"/>
                </a:srgbClr>
              </a:solidFill>
              <a:prstDash val="solid"/>
            </a:ln>
            <a:effectLst/>
          </p:spPr>
          <p:txBody>
            <a:bodyPr lIns="74536" tIns="576000" rIns="74535" bIns="7200" spcCol="1270">
              <a:normAutofit lnSpcReduction="10000"/>
            </a:bodyPr>
            <a:lstStyle/>
            <a:p>
              <a:pPr marL="0" lvl="1" defTabSz="1066800" fontAlgn="base">
                <a:lnSpc>
                  <a:spcPct val="90000"/>
                </a:lnSpc>
                <a:spcBef>
                  <a:spcPts val="600"/>
                </a:spcBef>
                <a:defRPr/>
              </a:pPr>
              <a:r>
                <a:rPr lang="fr-FR" sz="900" kern="0" dirty="0">
                  <a:solidFill>
                    <a:srgbClr val="000000">
                      <a:hueOff val="0"/>
                      <a:satOff val="0"/>
                      <a:lumOff val="0"/>
                      <a:alphaOff val="0"/>
                    </a:srgbClr>
                  </a:solidFill>
                  <a:latin typeface="Montserrat" panose="00000500000000000000" pitchFamily="2" charset="0"/>
                </a:rPr>
                <a:t>Le chargé de clientèle spécialisé gère la relation avec les clients particuliers sur un domaine spécifique. Il : </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statue, après analyse, sur les demandes d’ouverture de certains moyens de paiement, au-delà de la préconisation (cartes et chéquiers)</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prend en charge les demandes d’évolution de plafond de paiement, permanent ou exceptionnel, au-delà des limites classiques</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assure le traitement des demandes d’augmentation de découvert au-delà des limites définies par La Banque Postale</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contrôle et maîtrise les risques</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détecte des opportunités de développement commercial et les signale au service concerné</a:t>
              </a:r>
            </a:p>
            <a:p>
              <a:pPr marL="171450" lvl="1" indent="-171450" defTabSz="1066800" fontAlgn="base">
                <a:lnSpc>
                  <a:spcPct val="90000"/>
                </a:lnSpc>
                <a:spcBef>
                  <a:spcPts val="600"/>
                </a:spcBef>
                <a:buFontTx/>
                <a:buChar char="-"/>
                <a:defRPr/>
              </a:pPr>
              <a:r>
                <a:rPr lang="fr-FR" sz="900" kern="0" dirty="0">
                  <a:solidFill>
                    <a:srgbClr val="000000">
                      <a:hueOff val="0"/>
                      <a:satOff val="0"/>
                      <a:lumOff val="0"/>
                      <a:alphaOff val="0"/>
                    </a:srgbClr>
                  </a:solidFill>
                  <a:latin typeface="Montserrat" panose="00000500000000000000" pitchFamily="2" charset="0"/>
                </a:rPr>
                <a:t>participe à l’entraide avec ses collègues sur des activités relevant de sa compétence</a:t>
              </a:r>
            </a:p>
            <a:p>
              <a:pPr marL="0" lvl="1" defTabSz="1066800" fontAlgn="base">
                <a:defRPr/>
              </a:pPr>
              <a:endParaRPr lang="fr-FR" sz="8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ts val="600"/>
                </a:spcBef>
                <a:defRPr/>
              </a:pPr>
              <a:r>
                <a:rPr lang="fr-FR" sz="800" kern="0" dirty="0">
                  <a:solidFill>
                    <a:srgbClr val="000000">
                      <a:hueOff val="0"/>
                      <a:satOff val="0"/>
                      <a:lumOff val="0"/>
                      <a:alphaOff val="0"/>
                    </a:srgbClr>
                  </a:solidFill>
                  <a:latin typeface="Montserrat" panose="00000500000000000000" pitchFamily="2" charset="0"/>
                </a:rPr>
                <a:t>Consulter la fiche de poste : </a:t>
              </a:r>
              <a:r>
                <a:rPr lang="fr-FR" sz="800" dirty="0">
                  <a:hlinkClick r:id="rId3"/>
                </a:rPr>
                <a:t>MAP Chargé de clientèle spécialisé</a:t>
              </a:r>
              <a:endParaRPr lang="fr-FR" sz="800" kern="0" dirty="0">
                <a:solidFill>
                  <a:srgbClr val="000000">
                    <a:hueOff val="0"/>
                    <a:satOff val="0"/>
                    <a:lumOff val="0"/>
                    <a:alphaOff val="0"/>
                  </a:srgbClr>
                </a:solidFill>
                <a:latin typeface="Montserrat" panose="00000500000000000000" pitchFamily="2" charset="0"/>
              </a:endParaRPr>
            </a:p>
          </p:txBody>
        </p:sp>
        <p:sp>
          <p:nvSpPr>
            <p:cNvPr id="119" name="Forme libre 118"/>
            <p:cNvSpPr/>
            <p:nvPr/>
          </p:nvSpPr>
          <p:spPr>
            <a:xfrm>
              <a:off x="1124537" y="1118252"/>
              <a:ext cx="3272608" cy="438252"/>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EDEBE3">
                <a:hueOff val="2841418"/>
                <a:satOff val="15475"/>
                <a:lumOff val="-17190"/>
                <a:alphaOff val="0"/>
              </a:srgbClr>
            </a:solidFill>
            <a:ln w="25400" cap="flat" cmpd="sng" algn="ctr">
              <a:solidFill>
                <a:srgbClr val="EDEBE3">
                  <a:hueOff val="2841418"/>
                  <a:satOff val="15475"/>
                  <a:lumOff val="-17190"/>
                  <a:alphaOff val="0"/>
                </a:srgbClr>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Missions</a:t>
              </a:r>
            </a:p>
          </p:txBody>
        </p:sp>
        <p:sp>
          <p:nvSpPr>
            <p:cNvPr id="120" name="Ellipse 119"/>
            <p:cNvSpPr/>
            <p:nvPr/>
          </p:nvSpPr>
          <p:spPr>
            <a:xfrm>
              <a:off x="4058310" y="1048993"/>
              <a:ext cx="432010" cy="432005"/>
            </a:xfrm>
            <a:prstGeom prst="ellipse">
              <a:avLst/>
            </a:prstGeom>
            <a:blipFill>
              <a:blip r:embed="rId4" cstate="email">
                <a:duotone>
                  <a:srgbClr val="EDEBE3">
                    <a:alpha val="90000"/>
                    <a:hueOff val="2970902"/>
                    <a:satOff val="1978"/>
                    <a:lumOff val="-4070"/>
                    <a:alphaOff val="0"/>
                    <a:shade val="20000"/>
                    <a:satMod val="200000"/>
                  </a:srgbClr>
                  <a:srgbClr val="EDEBE3">
                    <a:alpha val="90000"/>
                    <a:hueOff val="2970902"/>
                    <a:satOff val="1978"/>
                    <a:lumOff val="-407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27" name="Groupe 11"/>
          <p:cNvGrpSpPr>
            <a:grpSpLocks/>
          </p:cNvGrpSpPr>
          <p:nvPr/>
        </p:nvGrpSpPr>
        <p:grpSpPr bwMode="auto">
          <a:xfrm>
            <a:off x="472301" y="3129836"/>
            <a:ext cx="2203286" cy="1642188"/>
            <a:chOff x="323527" y="1043917"/>
            <a:chExt cx="1951004" cy="1642209"/>
          </a:xfrm>
        </p:grpSpPr>
        <p:sp>
          <p:nvSpPr>
            <p:cNvPr id="128" name="Forme libre 127"/>
            <p:cNvSpPr/>
            <p:nvPr/>
          </p:nvSpPr>
          <p:spPr>
            <a:xfrm>
              <a:off x="323527" y="1121428"/>
              <a:ext cx="1879643" cy="1564698"/>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spcCol="1270">
              <a:normAutofit/>
            </a:bodyPr>
            <a:lstStyle/>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Orientation client</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Analyse &amp; discernement</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Précision et rigueur</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Recherche de solution</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Outils bureautiques, applicatifs et logiciels</a:t>
              </a:r>
            </a:p>
            <a:p>
              <a:pPr marL="171450" lvl="1" indent="-171450" defTabSz="1066800" fontAlgn="base">
                <a:lnSpc>
                  <a:spcPct val="90000"/>
                </a:lnSpc>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Expression orale et écrite</a:t>
              </a:r>
            </a:p>
          </p:txBody>
        </p:sp>
        <p:sp>
          <p:nvSpPr>
            <p:cNvPr id="129" name="Forme libre 128"/>
            <p:cNvSpPr/>
            <p:nvPr/>
          </p:nvSpPr>
          <p:spPr>
            <a:xfrm>
              <a:off x="323527" y="1124602"/>
              <a:ext cx="1873293"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Compétences recherchées</a:t>
              </a:r>
            </a:p>
          </p:txBody>
        </p:sp>
        <p:sp>
          <p:nvSpPr>
            <p:cNvPr id="130" name="Ellipse 129"/>
            <p:cNvSpPr/>
            <p:nvPr/>
          </p:nvSpPr>
          <p:spPr>
            <a:xfrm>
              <a:off x="1891996" y="1043917"/>
              <a:ext cx="382535" cy="432005"/>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grpSp>
        <p:nvGrpSpPr>
          <p:cNvPr id="140" name="Groupe 11"/>
          <p:cNvGrpSpPr>
            <a:grpSpLocks/>
          </p:cNvGrpSpPr>
          <p:nvPr/>
        </p:nvGrpSpPr>
        <p:grpSpPr bwMode="auto">
          <a:xfrm>
            <a:off x="478861" y="4997332"/>
            <a:ext cx="3579931" cy="4270487"/>
            <a:chOff x="4782914" y="1110314"/>
            <a:chExt cx="3713800" cy="4270545"/>
          </a:xfrm>
        </p:grpSpPr>
        <p:sp>
          <p:nvSpPr>
            <p:cNvPr id="150" name="Forme libre 149"/>
            <p:cNvSpPr/>
            <p:nvPr/>
          </p:nvSpPr>
          <p:spPr>
            <a:xfrm>
              <a:off x="4782914" y="1110314"/>
              <a:ext cx="3713800" cy="4270545"/>
            </a:xfrm>
            <a:custGeom>
              <a:avLst/>
              <a:gdLst>
                <a:gd name="connsiteX0" fmla="*/ 150414 w 1880175"/>
                <a:gd name="connsiteY0" fmla="*/ 0 h 3628189"/>
                <a:gd name="connsiteX1" fmla="*/ 1729761 w 1880175"/>
                <a:gd name="connsiteY1" fmla="*/ 0 h 3628189"/>
                <a:gd name="connsiteX2" fmla="*/ 1880175 w 1880175"/>
                <a:gd name="connsiteY2" fmla="*/ 150414 h 3628189"/>
                <a:gd name="connsiteX3" fmla="*/ 1880175 w 1880175"/>
                <a:gd name="connsiteY3" fmla="*/ 3628189 h 3628189"/>
                <a:gd name="connsiteX4" fmla="*/ 1880175 w 1880175"/>
                <a:gd name="connsiteY4" fmla="*/ 3628189 h 3628189"/>
                <a:gd name="connsiteX5" fmla="*/ 0 w 1880175"/>
                <a:gd name="connsiteY5" fmla="*/ 3628189 h 3628189"/>
                <a:gd name="connsiteX6" fmla="*/ 0 w 1880175"/>
                <a:gd name="connsiteY6" fmla="*/ 3628189 h 3628189"/>
                <a:gd name="connsiteX7" fmla="*/ 0 w 1880175"/>
                <a:gd name="connsiteY7" fmla="*/ 150414 h 3628189"/>
                <a:gd name="connsiteX8" fmla="*/ 150414 w 1880175"/>
                <a:gd name="connsiteY8" fmla="*/ 0 h 36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28189">
                  <a:moveTo>
                    <a:pt x="1729760" y="0"/>
                  </a:moveTo>
                  <a:lnTo>
                    <a:pt x="150415" y="0"/>
                  </a:lnTo>
                  <a:cubicBezTo>
                    <a:pt x="67344" y="0"/>
                    <a:pt x="1" y="67343"/>
                    <a:pt x="1" y="150414"/>
                  </a:cubicBezTo>
                  <a:lnTo>
                    <a:pt x="1" y="3628189"/>
                  </a:lnTo>
                  <a:lnTo>
                    <a:pt x="1" y="3628189"/>
                  </a:lnTo>
                  <a:lnTo>
                    <a:pt x="1880174" y="3628189"/>
                  </a:lnTo>
                  <a:lnTo>
                    <a:pt x="1880174" y="3628189"/>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EDEBE3">
                  <a:hueOff val="8524253"/>
                  <a:satOff val="46426"/>
                  <a:lumOff val="-51569"/>
                  <a:alphaOff val="0"/>
                </a:srgbClr>
              </a:solidFill>
              <a:prstDash val="solid"/>
            </a:ln>
            <a:effectLst/>
          </p:spPr>
          <p:txBody>
            <a:bodyPr lIns="75600" tIns="648000" rIns="75600" bIns="30480" spcCol="1270">
              <a:noAutofit/>
            </a:bodyPr>
            <a:lstStyle/>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Thomas, Chargé de clientèle spécialisé au Risque</a:t>
              </a: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Dérogatoire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 Toujours chargé de clientèle, je suis passé du back office au risque dérogatoire en 2017 suite à un changement d’organisation. Désormais, j’interviens dans la décision d’octroi, ou non, de moyens de paiement, de hausse de découvert ou de plafonds carte, au-delà des limites classiques. Il y a peu de contact client : les réponses sont automatisées pour les accords et par SMS pour les refus.</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C’est un métier très intéressant qui nécessite d’importantes capacités d’analyse. En effet, il faut étudier la situation financière des clients (les flux réguliers, les rentrées d’argent, etc…) et les risques pour le client et la banque. J’aime particulièrement l’analyse approfondie nécessaire à toute prise de décision. D'ailleurs, il faut parfois être très réactif car le client est en caisse, il a atteint son plafond d’achat carte et il attend l’autorisation de hausse de plafond pour régler son achat.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De plus, l’expertise fine du fonctionnement des comptes permet de détecter les opportunités commerciales et de les signaler. Les activités sont peu variées mais la typologie des comptes rend chaque dossier différent et plus ou moins complexe. Cela génère une forte entraide entre collègues. »</a:t>
              </a:r>
            </a:p>
            <a:p>
              <a:pPr marL="0" lvl="1" defTabSz="1066800" fontAlgn="base">
                <a:lnSpc>
                  <a:spcPct val="90000"/>
                </a:lnSpc>
                <a:spcBef>
                  <a:spcPct val="0"/>
                </a:spcBef>
                <a:defRPr/>
              </a:pPr>
              <a:endParaRPr lang="fr-FR" sz="900" kern="0" dirty="0">
                <a:solidFill>
                  <a:srgbClr val="000000">
                    <a:hueOff val="0"/>
                    <a:satOff val="0"/>
                    <a:lumOff val="0"/>
                    <a:alphaOff val="0"/>
                  </a:srgbClr>
                </a:solidFill>
                <a:latin typeface="Montserrat" panose="00000500000000000000" pitchFamily="2" charset="0"/>
              </a:endParaRPr>
            </a:p>
            <a:p>
              <a:pPr marL="0" lvl="1" defTabSz="1066800" fontAlgn="base">
                <a:lnSpc>
                  <a:spcPct val="90000"/>
                </a:lnSpc>
                <a:spcBef>
                  <a:spcPct val="0"/>
                </a:spcBef>
                <a:defRPr/>
              </a:pPr>
              <a:r>
                <a:rPr lang="fr-FR" sz="900" kern="0" dirty="0">
                  <a:solidFill>
                    <a:srgbClr val="000000">
                      <a:hueOff val="0"/>
                      <a:satOff val="0"/>
                      <a:lumOff val="0"/>
                      <a:alphaOff val="0"/>
                    </a:srgbClr>
                  </a:solidFill>
                  <a:latin typeface="Montserrat" panose="00000500000000000000" pitchFamily="2" charset="0"/>
                </a:rPr>
                <a:t>Thomas est un des ambassadeurs de ce métier, qui peuvent être contactés par l’intermédiaire de l’EMRG.</a:t>
              </a:r>
              <a:endParaRPr kumimoji="0" lang="fr-FR" sz="9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endParaRPr>
            </a:p>
          </p:txBody>
        </p:sp>
        <p:sp>
          <p:nvSpPr>
            <p:cNvPr id="151" name="Forme libre 150"/>
            <p:cNvSpPr/>
            <p:nvPr/>
          </p:nvSpPr>
          <p:spPr>
            <a:xfrm>
              <a:off x="4782915" y="1110315"/>
              <a:ext cx="3713799" cy="439206"/>
            </a:xfrm>
            <a:custGeom>
              <a:avLst/>
              <a:gdLst>
                <a:gd name="connsiteX0" fmla="*/ 0 w 1880175"/>
                <a:gd name="connsiteY0" fmla="*/ 0 h 603509"/>
                <a:gd name="connsiteX1" fmla="*/ 1880175 w 1880175"/>
                <a:gd name="connsiteY1" fmla="*/ 0 h 603509"/>
                <a:gd name="connsiteX2" fmla="*/ 1880175 w 1880175"/>
                <a:gd name="connsiteY2" fmla="*/ 603509 h 603509"/>
                <a:gd name="connsiteX3" fmla="*/ 0 w 1880175"/>
                <a:gd name="connsiteY3" fmla="*/ 603509 h 603509"/>
                <a:gd name="connsiteX4" fmla="*/ 0 w 1880175"/>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175" h="603509">
                  <a:moveTo>
                    <a:pt x="0" y="0"/>
                  </a:moveTo>
                  <a:lnTo>
                    <a:pt x="1880175" y="0"/>
                  </a:lnTo>
                  <a:lnTo>
                    <a:pt x="1880175" y="603509"/>
                  </a:lnTo>
                  <a:lnTo>
                    <a:pt x="0" y="603509"/>
                  </a:lnTo>
                  <a:lnTo>
                    <a:pt x="0" y="0"/>
                  </a:lnTo>
                  <a:close/>
                </a:path>
              </a:pathLst>
            </a:custGeom>
            <a:solidFill>
              <a:srgbClr val="2092A9"/>
            </a:solidFill>
            <a:ln w="25400" cap="flat" cmpd="sng" algn="ctr">
              <a:solidFill>
                <a:srgbClr val="EDEBE3">
                  <a:hueOff val="8524253"/>
                  <a:satOff val="46426"/>
                  <a:lumOff val="-51569"/>
                  <a:alphaOff val="0"/>
                </a:srgbClr>
              </a:solidFill>
              <a:prstDash val="solid"/>
            </a:ln>
            <a:effectLst/>
          </p:spPr>
          <p:txBody>
            <a:bodyPr lIns="53340" tIns="0" rIns="573888"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Témoignage</a:t>
              </a:r>
            </a:p>
          </p:txBody>
        </p:sp>
      </p:grpSp>
      <p:grpSp>
        <p:nvGrpSpPr>
          <p:cNvPr id="166" name="Groupe 11"/>
          <p:cNvGrpSpPr>
            <a:grpSpLocks/>
          </p:cNvGrpSpPr>
          <p:nvPr/>
        </p:nvGrpSpPr>
        <p:grpSpPr bwMode="auto">
          <a:xfrm>
            <a:off x="4362449" y="4996559"/>
            <a:ext cx="1836211" cy="2137667"/>
            <a:chOff x="366915" y="1115077"/>
            <a:chExt cx="1836253" cy="2137694"/>
          </a:xfrm>
        </p:grpSpPr>
        <p:sp>
          <p:nvSpPr>
            <p:cNvPr id="167" name="Forme libre 166"/>
            <p:cNvSpPr/>
            <p:nvPr/>
          </p:nvSpPr>
          <p:spPr>
            <a:xfrm>
              <a:off x="366915" y="1121428"/>
              <a:ext cx="1836253" cy="2131343"/>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D4D0BA"/>
              </a:solidFill>
              <a:prstDash val="solid"/>
            </a:ln>
            <a:effectLst/>
          </p:spPr>
          <p:txBody>
            <a:bodyPr lIns="74536" tIns="648000" rIns="74536" bIns="30480" numCol="2" spcCol="144000">
              <a:normAutofit/>
            </a:bodyPr>
            <a:lstStyle/>
            <a:p>
              <a:pPr marL="0" marR="0" lvl="1" indent="0" algn="ctr" defTabSz="1066800" eaLnBrk="1" fontAlgn="base"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srgbClr val="000000">
                      <a:hueOff val="0"/>
                      <a:satOff val="0"/>
                      <a:lumOff val="0"/>
                      <a:alphaOff val="0"/>
                    </a:srgbClr>
                  </a:solidFill>
                  <a:effectLst/>
                  <a:uLnTx/>
                  <a:uFillTx/>
                  <a:latin typeface="Montserrat" panose="00000500000000000000" pitchFamily="2" charset="0"/>
                </a:rPr>
                <a:t>Effectif occupant la fonction</a:t>
              </a: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a:p>
              <a:pPr marL="0" marR="0" lvl="1" indent="0" algn="ctr" defTabSz="1066800" eaLnBrk="1" fontAlgn="base" latinLnBrk="0" hangingPunct="1">
                <a:lnSpc>
                  <a:spcPct val="90000"/>
                </a:lnSpc>
                <a:spcBef>
                  <a:spcPct val="0"/>
                </a:spcBef>
                <a:spcAft>
                  <a:spcPts val="0"/>
                </a:spcAft>
                <a:buClrTx/>
                <a:buSzTx/>
                <a:buFontTx/>
                <a:buNone/>
                <a:tabLst/>
                <a:defRPr/>
              </a:pPr>
              <a:r>
                <a:rPr lang="fr-FR" sz="800" kern="0" dirty="0">
                  <a:solidFill>
                    <a:srgbClr val="000000">
                      <a:hueOff val="0"/>
                      <a:satOff val="0"/>
                      <a:lumOff val="0"/>
                      <a:alphaOff val="0"/>
                    </a:srgbClr>
                  </a:solidFill>
                  <a:latin typeface="Montserrat" panose="00000500000000000000" pitchFamily="2" charset="0"/>
                </a:rPr>
                <a:t>Départements recruteurs</a:t>
              </a:r>
            </a:p>
          </p:txBody>
        </p:sp>
        <p:sp>
          <p:nvSpPr>
            <p:cNvPr id="168" name="Forme libre 16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D4D0BA"/>
            </a:solidFill>
            <a:ln w="25400" cap="flat" cmpd="sng" algn="ctr">
              <a:solidFill>
                <a:srgbClr val="D4D0BA"/>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Repères</a:t>
              </a:r>
            </a:p>
          </p:txBody>
        </p:sp>
      </p:grpSp>
      <p:grpSp>
        <p:nvGrpSpPr>
          <p:cNvPr id="202" name="Groupe 201"/>
          <p:cNvGrpSpPr>
            <a:grpSpLocks noChangeAspect="1"/>
          </p:cNvGrpSpPr>
          <p:nvPr/>
        </p:nvGrpSpPr>
        <p:grpSpPr>
          <a:xfrm>
            <a:off x="4484679" y="6056036"/>
            <a:ext cx="737974" cy="962351"/>
            <a:chOff x="971600" y="1412776"/>
            <a:chExt cx="1728191" cy="2131838"/>
          </a:xfrm>
        </p:grpSpPr>
        <p:sp>
          <p:nvSpPr>
            <p:cNvPr id="203"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4"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p:txBody>
        </p:sp>
        <p:sp>
          <p:nvSpPr>
            <p:cNvPr id="205"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r>
                <a:rPr lang="fr-FR" sz="600" dirty="0">
                  <a:latin typeface="Montserrat" panose="00000500000000000000" pitchFamily="2" charset="0"/>
                </a:rPr>
                <a:t>13</a:t>
              </a:r>
            </a:p>
          </p:txBody>
        </p:sp>
        <p:sp>
          <p:nvSpPr>
            <p:cNvPr id="206"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dirty="0">
                <a:latin typeface="Montserrat" panose="00000500000000000000" pitchFamily="2" charset="0"/>
              </a:endParaRPr>
            </a:p>
            <a:p>
              <a:pPr algn="ctr"/>
              <a:endParaRPr lang="fr-FR" sz="600" dirty="0">
                <a:latin typeface="Montserrat" panose="00000500000000000000" pitchFamily="2" charset="0"/>
              </a:endParaRPr>
            </a:p>
          </p:txBody>
        </p:sp>
        <p:sp>
          <p:nvSpPr>
            <p:cNvPr id="207"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r"/>
              <a:endParaRPr lang="fr-FR" sz="600" dirty="0">
                <a:latin typeface="Montserrat" panose="00000500000000000000" pitchFamily="2" charset="0"/>
              </a:endParaRPr>
            </a:p>
          </p:txBody>
        </p:sp>
        <p:sp>
          <p:nvSpPr>
            <p:cNvPr id="208"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lumMod val="6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pPr algn="ctr"/>
              <a:endParaRPr lang="fr-FR" sz="600" dirty="0">
                <a:latin typeface="Montserrat" panose="00000500000000000000" pitchFamily="2" charset="0"/>
              </a:endParaRPr>
            </a:p>
          </p:txBody>
        </p:sp>
      </p:grpSp>
      <p:sp>
        <p:nvSpPr>
          <p:cNvPr id="38" name="Ellipse 37"/>
          <p:cNvSpPr/>
          <p:nvPr/>
        </p:nvSpPr>
        <p:spPr bwMode="auto">
          <a:xfrm>
            <a:off x="5857413" y="4917789"/>
            <a:ext cx="432000" cy="431999"/>
          </a:xfrm>
          <a:prstGeom prst="ellipse">
            <a:avLst/>
          </a:prstGeom>
          <a:blipFill>
            <a:blip r:embed="rId5" cstate="email">
              <a:duotone>
                <a:srgbClr val="EDEBE3">
                  <a:alpha val="90000"/>
                  <a:hueOff val="0"/>
                  <a:satOff val="0"/>
                  <a:lumOff val="0"/>
                  <a:alphaOff val="0"/>
                  <a:shade val="20000"/>
                  <a:satMod val="200000"/>
                </a:srgbClr>
                <a:srgbClr val="EDEBE3">
                  <a:alpha val="90000"/>
                  <a:hueOff val="0"/>
                  <a:satOff val="0"/>
                  <a:lumOff val="0"/>
                  <a:alphaOff val="0"/>
                  <a:tint val="12000"/>
                  <a:satMod val="190000"/>
                </a:srgbClr>
              </a:duotone>
              <a:extLst>
                <a:ext uri="{28A0092B-C50C-407E-A947-70E740481C1C}">
                  <a14:useLocalDpi xmlns:a14="http://schemas.microsoft.com/office/drawing/2010/main"/>
                </a:ext>
              </a:extLst>
            </a:blip>
            <a:srcRect/>
            <a:stretch>
              <a:fillRect/>
            </a:stretch>
          </a:blipFill>
          <a:ln w="25400" cap="flat" cmpd="sng" algn="ctr">
            <a:solidFill>
              <a:srgbClr val="EDEBE3">
                <a:tint val="40000"/>
                <a:alpha val="90000"/>
                <a:hueOff val="0"/>
                <a:satOff val="0"/>
                <a:lumOff val="0"/>
                <a:alphaOff val="0"/>
              </a:srgbClr>
            </a:solidFill>
            <a:prstDash val="solid"/>
          </a:ln>
          <a:effectLst/>
        </p:spPr>
      </p:sp>
      <p:grpSp>
        <p:nvGrpSpPr>
          <p:cNvPr id="39" name="Groupe 38"/>
          <p:cNvGrpSpPr>
            <a:grpSpLocks noChangeAspect="1"/>
          </p:cNvGrpSpPr>
          <p:nvPr/>
        </p:nvGrpSpPr>
        <p:grpSpPr>
          <a:xfrm>
            <a:off x="5335439" y="6056036"/>
            <a:ext cx="737974" cy="962351"/>
            <a:chOff x="971600" y="1412776"/>
            <a:chExt cx="1728191" cy="2131838"/>
          </a:xfrm>
        </p:grpSpPr>
        <p:sp>
          <p:nvSpPr>
            <p:cNvPr id="40" name="Freeform 183"/>
            <p:cNvSpPr>
              <a:spLocks/>
            </p:cNvSpPr>
            <p:nvPr/>
          </p:nvSpPr>
          <p:spPr bwMode="auto">
            <a:xfrm>
              <a:off x="1441021" y="2776195"/>
              <a:ext cx="726558" cy="768419"/>
            </a:xfrm>
            <a:custGeom>
              <a:avLst/>
              <a:gdLst>
                <a:gd name="T0" fmla="*/ 229 w 243"/>
                <a:gd name="T1" fmla="*/ 80 h 257"/>
                <a:gd name="T2" fmla="*/ 222 w 243"/>
                <a:gd name="T3" fmla="*/ 97 h 257"/>
                <a:gd name="T4" fmla="*/ 238 w 243"/>
                <a:gd name="T5" fmla="*/ 104 h 257"/>
                <a:gd name="T6" fmla="*/ 221 w 243"/>
                <a:gd name="T7" fmla="*/ 126 h 257"/>
                <a:gd name="T8" fmla="*/ 232 w 243"/>
                <a:gd name="T9" fmla="*/ 139 h 257"/>
                <a:gd name="T10" fmla="*/ 224 w 243"/>
                <a:gd name="T11" fmla="*/ 150 h 257"/>
                <a:gd name="T12" fmla="*/ 243 w 243"/>
                <a:gd name="T13" fmla="*/ 177 h 257"/>
                <a:gd name="T14" fmla="*/ 241 w 243"/>
                <a:gd name="T15" fmla="*/ 236 h 257"/>
                <a:gd name="T16" fmla="*/ 163 w 243"/>
                <a:gd name="T17" fmla="*/ 230 h 257"/>
                <a:gd name="T18" fmla="*/ 160 w 243"/>
                <a:gd name="T19" fmla="*/ 244 h 257"/>
                <a:gd name="T20" fmla="*/ 115 w 243"/>
                <a:gd name="T21" fmla="*/ 240 h 257"/>
                <a:gd name="T22" fmla="*/ 102 w 243"/>
                <a:gd name="T23" fmla="*/ 257 h 257"/>
                <a:gd name="T24" fmla="*/ 88 w 243"/>
                <a:gd name="T25" fmla="*/ 244 h 257"/>
                <a:gd name="T26" fmla="*/ 53 w 243"/>
                <a:gd name="T27" fmla="*/ 246 h 257"/>
                <a:gd name="T28" fmla="*/ 46 w 243"/>
                <a:gd name="T29" fmla="*/ 212 h 257"/>
                <a:gd name="T30" fmla="*/ 1 w 243"/>
                <a:gd name="T31" fmla="*/ 185 h 257"/>
                <a:gd name="T32" fmla="*/ 0 w 243"/>
                <a:gd name="T33" fmla="*/ 148 h 257"/>
                <a:gd name="T34" fmla="*/ 17 w 243"/>
                <a:gd name="T35" fmla="*/ 142 h 257"/>
                <a:gd name="T36" fmla="*/ 37 w 243"/>
                <a:gd name="T37" fmla="*/ 70 h 257"/>
                <a:gd name="T38" fmla="*/ 70 w 243"/>
                <a:gd name="T39" fmla="*/ 68 h 257"/>
                <a:gd name="T40" fmla="*/ 91 w 243"/>
                <a:gd name="T41" fmla="*/ 41 h 257"/>
                <a:gd name="T42" fmla="*/ 85 w 243"/>
                <a:gd name="T43" fmla="*/ 25 h 257"/>
                <a:gd name="T44" fmla="*/ 142 w 243"/>
                <a:gd name="T45" fmla="*/ 0 h 257"/>
                <a:gd name="T46" fmla="*/ 184 w 243"/>
                <a:gd name="T47" fmla="*/ 20 h 257"/>
                <a:gd name="T48" fmla="*/ 169 w 243"/>
                <a:gd name="T49" fmla="*/ 43 h 257"/>
                <a:gd name="T50" fmla="*/ 190 w 243"/>
                <a:gd name="T51" fmla="*/ 51 h 257"/>
                <a:gd name="T52" fmla="*/ 208 w 243"/>
                <a:gd name="T53" fmla="*/ 43 h 257"/>
                <a:gd name="T54" fmla="*/ 229 w 243"/>
                <a:gd name="T55" fmla="*/ 80 h 257"/>
                <a:gd name="T56" fmla="*/ 229 w 243"/>
                <a:gd name="T57" fmla="*/ 80 h 257"/>
                <a:gd name="T58" fmla="*/ 229 w 243"/>
                <a:gd name="T59" fmla="*/ 8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lnTo>
                    <a:pt x="229" y="80"/>
                  </a:lnTo>
                  <a:lnTo>
                    <a:pt x="229" y="80"/>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1" name="Freeform 186"/>
            <p:cNvSpPr>
              <a:spLocks/>
            </p:cNvSpPr>
            <p:nvPr/>
          </p:nvSpPr>
          <p:spPr bwMode="auto">
            <a:xfrm>
              <a:off x="971600" y="2426371"/>
              <a:ext cx="741508" cy="792337"/>
            </a:xfrm>
            <a:custGeom>
              <a:avLst/>
              <a:gdLst>
                <a:gd name="T0" fmla="*/ 42 w 248"/>
                <a:gd name="T1" fmla="*/ 22 h 265"/>
                <a:gd name="T2" fmla="*/ 59 w 248"/>
                <a:gd name="T3" fmla="*/ 29 h 265"/>
                <a:gd name="T4" fmla="*/ 109 w 248"/>
                <a:gd name="T5" fmla="*/ 0 h 265"/>
                <a:gd name="T6" fmla="*/ 157 w 248"/>
                <a:gd name="T7" fmla="*/ 6 h 265"/>
                <a:gd name="T8" fmla="*/ 155 w 248"/>
                <a:gd name="T9" fmla="*/ 21 h 265"/>
                <a:gd name="T10" fmla="*/ 192 w 248"/>
                <a:gd name="T11" fmla="*/ 29 h 265"/>
                <a:gd name="T12" fmla="*/ 205 w 248"/>
                <a:gd name="T13" fmla="*/ 115 h 265"/>
                <a:gd name="T14" fmla="*/ 224 w 248"/>
                <a:gd name="T15" fmla="*/ 115 h 265"/>
                <a:gd name="T16" fmla="*/ 242 w 248"/>
                <a:gd name="T17" fmla="*/ 142 h 265"/>
                <a:gd name="T18" fmla="*/ 248 w 248"/>
                <a:gd name="T19" fmla="*/ 158 h 265"/>
                <a:gd name="T20" fmla="*/ 227 w 248"/>
                <a:gd name="T21" fmla="*/ 185 h 265"/>
                <a:gd name="T22" fmla="*/ 194 w 248"/>
                <a:gd name="T23" fmla="*/ 187 h 265"/>
                <a:gd name="T24" fmla="*/ 174 w 248"/>
                <a:gd name="T25" fmla="*/ 259 h 265"/>
                <a:gd name="T26" fmla="*/ 157 w 248"/>
                <a:gd name="T27" fmla="*/ 265 h 265"/>
                <a:gd name="T28" fmla="*/ 114 w 248"/>
                <a:gd name="T29" fmla="*/ 198 h 265"/>
                <a:gd name="T30" fmla="*/ 50 w 248"/>
                <a:gd name="T31" fmla="*/ 208 h 265"/>
                <a:gd name="T32" fmla="*/ 48 w 248"/>
                <a:gd name="T33" fmla="*/ 182 h 265"/>
                <a:gd name="T34" fmla="*/ 0 w 248"/>
                <a:gd name="T35" fmla="*/ 142 h 265"/>
                <a:gd name="T36" fmla="*/ 42 w 248"/>
                <a:gd name="T37" fmla="*/ 22 h 265"/>
                <a:gd name="T38" fmla="*/ 42 w 248"/>
                <a:gd name="T39" fmla="*/ 22 h 265"/>
                <a:gd name="T40" fmla="*/ 42 w 248"/>
                <a:gd name="T4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lnTo>
                    <a:pt x="42" y="22"/>
                  </a:lnTo>
                  <a:lnTo>
                    <a:pt x="42" y="2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p:txBody>
        </p:sp>
        <p:sp>
          <p:nvSpPr>
            <p:cNvPr id="42" name="Freeform 188"/>
            <p:cNvSpPr>
              <a:spLocks/>
            </p:cNvSpPr>
            <p:nvPr/>
          </p:nvSpPr>
          <p:spPr bwMode="auto">
            <a:xfrm>
              <a:off x="1802807" y="1924060"/>
              <a:ext cx="896984" cy="684700"/>
            </a:xfrm>
            <a:custGeom>
              <a:avLst/>
              <a:gdLst>
                <a:gd name="T0" fmla="*/ 90 w 300"/>
                <a:gd name="T1" fmla="*/ 8 h 229"/>
                <a:gd name="T2" fmla="*/ 162 w 300"/>
                <a:gd name="T3" fmla="*/ 0 h 229"/>
                <a:gd name="T4" fmla="*/ 186 w 300"/>
                <a:gd name="T5" fmla="*/ 32 h 229"/>
                <a:gd name="T6" fmla="*/ 175 w 300"/>
                <a:gd name="T7" fmla="*/ 54 h 229"/>
                <a:gd name="T8" fmla="*/ 261 w 300"/>
                <a:gd name="T9" fmla="*/ 43 h 229"/>
                <a:gd name="T10" fmla="*/ 277 w 300"/>
                <a:gd name="T11" fmla="*/ 50 h 229"/>
                <a:gd name="T12" fmla="*/ 300 w 300"/>
                <a:gd name="T13" fmla="*/ 94 h 229"/>
                <a:gd name="T14" fmla="*/ 277 w 300"/>
                <a:gd name="T15" fmla="*/ 115 h 229"/>
                <a:gd name="T16" fmla="*/ 279 w 300"/>
                <a:gd name="T17" fmla="*/ 147 h 229"/>
                <a:gd name="T18" fmla="*/ 247 w 300"/>
                <a:gd name="T19" fmla="*/ 155 h 229"/>
                <a:gd name="T20" fmla="*/ 271 w 300"/>
                <a:gd name="T21" fmla="*/ 206 h 229"/>
                <a:gd name="T22" fmla="*/ 250 w 300"/>
                <a:gd name="T23" fmla="*/ 217 h 229"/>
                <a:gd name="T24" fmla="*/ 218 w 300"/>
                <a:gd name="T25" fmla="*/ 229 h 229"/>
                <a:gd name="T26" fmla="*/ 192 w 300"/>
                <a:gd name="T27" fmla="*/ 206 h 229"/>
                <a:gd name="T28" fmla="*/ 136 w 300"/>
                <a:gd name="T29" fmla="*/ 190 h 229"/>
                <a:gd name="T30" fmla="*/ 128 w 300"/>
                <a:gd name="T31" fmla="*/ 177 h 229"/>
                <a:gd name="T32" fmla="*/ 40 w 300"/>
                <a:gd name="T33" fmla="*/ 181 h 229"/>
                <a:gd name="T34" fmla="*/ 37 w 300"/>
                <a:gd name="T35" fmla="*/ 162 h 229"/>
                <a:gd name="T36" fmla="*/ 10 w 300"/>
                <a:gd name="T37" fmla="*/ 155 h 229"/>
                <a:gd name="T38" fmla="*/ 4 w 300"/>
                <a:gd name="T39" fmla="*/ 134 h 229"/>
                <a:gd name="T40" fmla="*/ 13 w 300"/>
                <a:gd name="T41" fmla="*/ 122 h 229"/>
                <a:gd name="T42" fmla="*/ 2 w 300"/>
                <a:gd name="T43" fmla="*/ 90 h 229"/>
                <a:gd name="T44" fmla="*/ 0 w 300"/>
                <a:gd name="T45" fmla="*/ 78 h 229"/>
                <a:gd name="T46" fmla="*/ 69 w 300"/>
                <a:gd name="T47" fmla="*/ 59 h 229"/>
                <a:gd name="T48" fmla="*/ 90 w 300"/>
                <a:gd name="T49" fmla="*/ 8 h 229"/>
                <a:gd name="T50" fmla="*/ 90 w 300"/>
                <a:gd name="T51" fmla="*/ 8 h 229"/>
                <a:gd name="T52" fmla="*/ 90 w 300"/>
                <a:gd name="T53"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lnTo>
                    <a:pt x="90" y="8"/>
                  </a:lnTo>
                  <a:lnTo>
                    <a:pt x="90" y="8"/>
                  </a:lnTo>
                  <a:close/>
                </a:path>
              </a:pathLst>
            </a:custGeom>
            <a:solidFill>
              <a:srgbClr val="92D05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dirty="0">
                <a:latin typeface="Montserrat" panose="00000500000000000000" pitchFamily="2" charset="0"/>
              </a:endParaRPr>
            </a:p>
            <a:p>
              <a:r>
                <a:rPr lang="fr-FR" sz="600" dirty="0">
                  <a:latin typeface="Montserrat" panose="00000500000000000000" pitchFamily="2" charset="0"/>
                </a:rPr>
                <a:t>   1</a:t>
              </a:r>
            </a:p>
            <a:p>
              <a:pPr algn="ctr"/>
              <a:endParaRPr lang="fr-FR" sz="600" dirty="0">
                <a:latin typeface="Montserrat" panose="00000500000000000000" pitchFamily="2" charset="0"/>
              </a:endParaRPr>
            </a:p>
          </p:txBody>
        </p:sp>
        <p:sp>
          <p:nvSpPr>
            <p:cNvPr id="43" name="Freeform 189"/>
            <p:cNvSpPr>
              <a:spLocks/>
            </p:cNvSpPr>
            <p:nvPr/>
          </p:nvSpPr>
          <p:spPr bwMode="auto">
            <a:xfrm>
              <a:off x="1396172" y="1412776"/>
              <a:ext cx="675728" cy="807287"/>
            </a:xfrm>
            <a:custGeom>
              <a:avLst/>
              <a:gdLst>
                <a:gd name="T0" fmla="*/ 5 w 226"/>
                <a:gd name="T1" fmla="*/ 73 h 270"/>
                <a:gd name="T2" fmla="*/ 69 w 226"/>
                <a:gd name="T3" fmla="*/ 46 h 270"/>
                <a:gd name="T4" fmla="*/ 111 w 226"/>
                <a:gd name="T5" fmla="*/ 48 h 270"/>
                <a:gd name="T6" fmla="*/ 111 w 226"/>
                <a:gd name="T7" fmla="*/ 32 h 270"/>
                <a:gd name="T8" fmla="*/ 136 w 226"/>
                <a:gd name="T9" fmla="*/ 0 h 270"/>
                <a:gd name="T10" fmla="*/ 149 w 226"/>
                <a:gd name="T11" fmla="*/ 21 h 270"/>
                <a:gd name="T12" fmla="*/ 154 w 226"/>
                <a:gd name="T13" fmla="*/ 72 h 270"/>
                <a:gd name="T14" fmla="*/ 197 w 226"/>
                <a:gd name="T15" fmla="*/ 137 h 270"/>
                <a:gd name="T16" fmla="*/ 213 w 226"/>
                <a:gd name="T17" fmla="*/ 139 h 270"/>
                <a:gd name="T18" fmla="*/ 226 w 226"/>
                <a:gd name="T19" fmla="*/ 179 h 270"/>
                <a:gd name="T20" fmla="*/ 205 w 226"/>
                <a:gd name="T21" fmla="*/ 230 h 270"/>
                <a:gd name="T22" fmla="*/ 136 w 226"/>
                <a:gd name="T23" fmla="*/ 249 h 270"/>
                <a:gd name="T24" fmla="*/ 138 w 226"/>
                <a:gd name="T25" fmla="*/ 261 h 270"/>
                <a:gd name="T26" fmla="*/ 88 w 226"/>
                <a:gd name="T27" fmla="*/ 270 h 270"/>
                <a:gd name="T28" fmla="*/ 50 w 226"/>
                <a:gd name="T29" fmla="*/ 230 h 270"/>
                <a:gd name="T30" fmla="*/ 20 w 226"/>
                <a:gd name="T31" fmla="*/ 227 h 270"/>
                <a:gd name="T32" fmla="*/ 8 w 226"/>
                <a:gd name="T33" fmla="*/ 201 h 270"/>
                <a:gd name="T34" fmla="*/ 0 w 226"/>
                <a:gd name="T35" fmla="*/ 168 h 270"/>
                <a:gd name="T36" fmla="*/ 32 w 226"/>
                <a:gd name="T37" fmla="*/ 152 h 270"/>
                <a:gd name="T38" fmla="*/ 36 w 226"/>
                <a:gd name="T39" fmla="*/ 113 h 270"/>
                <a:gd name="T40" fmla="*/ 5 w 226"/>
                <a:gd name="T41" fmla="*/ 73 h 270"/>
                <a:gd name="T42" fmla="*/ 5 w 226"/>
                <a:gd name="T43" fmla="*/ 73 h 270"/>
                <a:gd name="T44" fmla="*/ 5 w 226"/>
                <a:gd name="T45" fmla="*/ 7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lnTo>
                    <a:pt x="5" y="73"/>
                  </a:lnTo>
                  <a:lnTo>
                    <a:pt x="5" y="73"/>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fr-FR" sz="600">
                <a:latin typeface="Montserrat" panose="00000500000000000000" pitchFamily="2" charset="0"/>
              </a:endParaRPr>
            </a:p>
            <a:p>
              <a:pPr algn="ctr"/>
              <a:endParaRPr lang="fr-FR" sz="600">
                <a:latin typeface="Montserrat" panose="00000500000000000000" pitchFamily="2" charset="0"/>
              </a:endParaRPr>
            </a:p>
          </p:txBody>
        </p:sp>
        <p:sp>
          <p:nvSpPr>
            <p:cNvPr id="44" name="Freeform 200"/>
            <p:cNvSpPr>
              <a:spLocks/>
            </p:cNvSpPr>
            <p:nvPr/>
          </p:nvSpPr>
          <p:spPr bwMode="auto">
            <a:xfrm>
              <a:off x="1946324" y="2492150"/>
              <a:ext cx="723570" cy="989676"/>
            </a:xfrm>
            <a:custGeom>
              <a:avLst/>
              <a:gdLst>
                <a:gd name="T0" fmla="*/ 242 w 242"/>
                <a:gd name="T1" fmla="*/ 211 h 331"/>
                <a:gd name="T2" fmla="*/ 242 w 242"/>
                <a:gd name="T3" fmla="*/ 170 h 331"/>
                <a:gd name="T4" fmla="*/ 223 w 242"/>
                <a:gd name="T5" fmla="*/ 101 h 331"/>
                <a:gd name="T6" fmla="*/ 204 w 242"/>
                <a:gd name="T7" fmla="*/ 82 h 331"/>
                <a:gd name="T8" fmla="*/ 216 w 242"/>
                <a:gd name="T9" fmla="*/ 53 h 331"/>
                <a:gd name="T10" fmla="*/ 202 w 242"/>
                <a:gd name="T11" fmla="*/ 27 h 331"/>
                <a:gd name="T12" fmla="*/ 202 w 242"/>
                <a:gd name="T13" fmla="*/ 27 h 331"/>
                <a:gd name="T14" fmla="*/ 170 w 242"/>
                <a:gd name="T15" fmla="*/ 39 h 331"/>
                <a:gd name="T16" fmla="*/ 144 w 242"/>
                <a:gd name="T17" fmla="*/ 16 h 331"/>
                <a:gd name="T18" fmla="*/ 88 w 242"/>
                <a:gd name="T19" fmla="*/ 0 h 331"/>
                <a:gd name="T20" fmla="*/ 66 w 242"/>
                <a:gd name="T21" fmla="*/ 10 h 331"/>
                <a:gd name="T22" fmla="*/ 90 w 242"/>
                <a:gd name="T23" fmla="*/ 58 h 331"/>
                <a:gd name="T24" fmla="*/ 60 w 242"/>
                <a:gd name="T25" fmla="*/ 61 h 331"/>
                <a:gd name="T26" fmla="*/ 69 w 242"/>
                <a:gd name="T27" fmla="*/ 95 h 331"/>
                <a:gd name="T28" fmla="*/ 31 w 242"/>
                <a:gd name="T29" fmla="*/ 96 h 331"/>
                <a:gd name="T30" fmla="*/ 15 w 242"/>
                <a:gd name="T31" fmla="*/ 115 h 331"/>
                <a:gd name="T32" fmla="*/ 0 w 242"/>
                <a:gd name="T33" fmla="*/ 138 h 331"/>
                <a:gd name="T34" fmla="*/ 21 w 242"/>
                <a:gd name="T35" fmla="*/ 146 h 331"/>
                <a:gd name="T36" fmla="*/ 39 w 242"/>
                <a:gd name="T37" fmla="*/ 138 h 331"/>
                <a:gd name="T38" fmla="*/ 60 w 242"/>
                <a:gd name="T39" fmla="*/ 175 h 331"/>
                <a:gd name="T40" fmla="*/ 53 w 242"/>
                <a:gd name="T41" fmla="*/ 192 h 331"/>
                <a:gd name="T42" fmla="*/ 69 w 242"/>
                <a:gd name="T43" fmla="*/ 199 h 331"/>
                <a:gd name="T44" fmla="*/ 52 w 242"/>
                <a:gd name="T45" fmla="*/ 221 h 331"/>
                <a:gd name="T46" fmla="*/ 63 w 242"/>
                <a:gd name="T47" fmla="*/ 234 h 331"/>
                <a:gd name="T48" fmla="*/ 55 w 242"/>
                <a:gd name="T49" fmla="*/ 245 h 331"/>
                <a:gd name="T50" fmla="*/ 74 w 242"/>
                <a:gd name="T51" fmla="*/ 272 h 331"/>
                <a:gd name="T52" fmla="*/ 72 w 242"/>
                <a:gd name="T53" fmla="*/ 331 h 331"/>
                <a:gd name="T54" fmla="*/ 92 w 242"/>
                <a:gd name="T55" fmla="*/ 331 h 331"/>
                <a:gd name="T56" fmla="*/ 106 w 242"/>
                <a:gd name="T57" fmla="*/ 307 h 331"/>
                <a:gd name="T58" fmla="*/ 156 w 242"/>
                <a:gd name="T59" fmla="*/ 301 h 331"/>
                <a:gd name="T60" fmla="*/ 149 w 242"/>
                <a:gd name="T61" fmla="*/ 263 h 331"/>
                <a:gd name="T62" fmla="*/ 236 w 242"/>
                <a:gd name="T63" fmla="*/ 226 h 331"/>
                <a:gd name="T64" fmla="*/ 242 w 242"/>
                <a:gd name="T65" fmla="*/ 211 h 331"/>
                <a:gd name="T66" fmla="*/ 242 w 242"/>
                <a:gd name="T67" fmla="*/ 211 h 331"/>
                <a:gd name="T68" fmla="*/ 242 w 242"/>
                <a:gd name="T69" fmla="*/ 21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331">
                  <a:moveTo>
                    <a:pt x="242" y="211"/>
                  </a:moveTo>
                  <a:lnTo>
                    <a:pt x="242" y="170"/>
                  </a:lnTo>
                  <a:lnTo>
                    <a:pt x="223" y="101"/>
                  </a:lnTo>
                  <a:lnTo>
                    <a:pt x="204" y="82"/>
                  </a:lnTo>
                  <a:lnTo>
                    <a:pt x="216" y="53"/>
                  </a:lnTo>
                  <a:lnTo>
                    <a:pt x="202" y="27"/>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lnTo>
                    <a:pt x="242" y="211"/>
                  </a:lnTo>
                  <a:lnTo>
                    <a:pt x="242" y="211"/>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r"/>
              <a:endParaRPr lang="fr-FR" sz="600">
                <a:latin typeface="Montserrat" panose="00000500000000000000" pitchFamily="2" charset="0"/>
              </a:endParaRPr>
            </a:p>
          </p:txBody>
        </p:sp>
        <p:sp>
          <p:nvSpPr>
            <p:cNvPr id="45" name="Freeform 201"/>
            <p:cNvSpPr>
              <a:spLocks/>
            </p:cNvSpPr>
            <p:nvPr/>
          </p:nvSpPr>
          <p:spPr bwMode="auto">
            <a:xfrm>
              <a:off x="1297506" y="2091497"/>
              <a:ext cx="917916" cy="759449"/>
            </a:xfrm>
            <a:custGeom>
              <a:avLst/>
              <a:gdLst>
                <a:gd name="T0" fmla="*/ 0 w 307"/>
                <a:gd name="T1" fmla="*/ 112 h 254"/>
                <a:gd name="T2" fmla="*/ 48 w 307"/>
                <a:gd name="T3" fmla="*/ 118 h 254"/>
                <a:gd name="T4" fmla="*/ 46 w 307"/>
                <a:gd name="T5" fmla="*/ 133 h 254"/>
                <a:gd name="T6" fmla="*/ 83 w 307"/>
                <a:gd name="T7" fmla="*/ 141 h 254"/>
                <a:gd name="T8" fmla="*/ 96 w 307"/>
                <a:gd name="T9" fmla="*/ 227 h 254"/>
                <a:gd name="T10" fmla="*/ 115 w 307"/>
                <a:gd name="T11" fmla="*/ 227 h 254"/>
                <a:gd name="T12" fmla="*/ 133 w 307"/>
                <a:gd name="T13" fmla="*/ 254 h 254"/>
                <a:gd name="T14" fmla="*/ 190 w 307"/>
                <a:gd name="T15" fmla="*/ 229 h 254"/>
                <a:gd name="T16" fmla="*/ 232 w 307"/>
                <a:gd name="T17" fmla="*/ 249 h 254"/>
                <a:gd name="T18" fmla="*/ 248 w 307"/>
                <a:gd name="T19" fmla="*/ 230 h 254"/>
                <a:gd name="T20" fmla="*/ 286 w 307"/>
                <a:gd name="T21" fmla="*/ 229 h 254"/>
                <a:gd name="T22" fmla="*/ 277 w 307"/>
                <a:gd name="T23" fmla="*/ 195 h 254"/>
                <a:gd name="T24" fmla="*/ 307 w 307"/>
                <a:gd name="T25" fmla="*/ 192 h 254"/>
                <a:gd name="T26" fmla="*/ 283 w 307"/>
                <a:gd name="T27" fmla="*/ 144 h 254"/>
                <a:gd name="T28" fmla="*/ 305 w 307"/>
                <a:gd name="T29" fmla="*/ 134 h 254"/>
                <a:gd name="T30" fmla="*/ 297 w 307"/>
                <a:gd name="T31" fmla="*/ 121 h 254"/>
                <a:gd name="T32" fmla="*/ 209 w 307"/>
                <a:gd name="T33" fmla="*/ 125 h 254"/>
                <a:gd name="T34" fmla="*/ 206 w 307"/>
                <a:gd name="T35" fmla="*/ 106 h 254"/>
                <a:gd name="T36" fmla="*/ 179 w 307"/>
                <a:gd name="T37" fmla="*/ 99 h 254"/>
                <a:gd name="T38" fmla="*/ 173 w 307"/>
                <a:gd name="T39" fmla="*/ 78 h 254"/>
                <a:gd name="T40" fmla="*/ 182 w 307"/>
                <a:gd name="T41" fmla="*/ 66 h 254"/>
                <a:gd name="T42" fmla="*/ 171 w 307"/>
                <a:gd name="T43" fmla="*/ 34 h 254"/>
                <a:gd name="T44" fmla="*/ 121 w 307"/>
                <a:gd name="T45" fmla="*/ 43 h 254"/>
                <a:gd name="T46" fmla="*/ 83 w 307"/>
                <a:gd name="T47" fmla="*/ 3 h 254"/>
                <a:gd name="T48" fmla="*/ 53 w 307"/>
                <a:gd name="T49" fmla="*/ 0 h 254"/>
                <a:gd name="T50" fmla="*/ 41 w 307"/>
                <a:gd name="T51" fmla="*/ 3 h 254"/>
                <a:gd name="T52" fmla="*/ 43 w 307"/>
                <a:gd name="T53" fmla="*/ 50 h 254"/>
                <a:gd name="T54" fmla="*/ 0 w 307"/>
                <a:gd name="T55" fmla="*/ 112 h 254"/>
                <a:gd name="T56" fmla="*/ 0 w 307"/>
                <a:gd name="T57" fmla="*/ 112 h 254"/>
                <a:gd name="T58" fmla="*/ 0 w 307"/>
                <a:gd name="T59"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lnTo>
                    <a:pt x="0" y="112"/>
                  </a:lnTo>
                  <a:lnTo>
                    <a:pt x="0" y="112"/>
                  </a:ln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600">
                <a:latin typeface="Montserrat" panose="00000500000000000000" pitchFamily="2" charset="0"/>
              </a:endParaRPr>
            </a:p>
            <a:p>
              <a:pPr algn="ctr"/>
              <a:endParaRPr lang="fr-FR" sz="600">
                <a:latin typeface="Montserrat" panose="00000500000000000000" pitchFamily="2" charset="0"/>
              </a:endParaRPr>
            </a:p>
          </p:txBody>
        </p:sp>
      </p:grpSp>
      <p:grpSp>
        <p:nvGrpSpPr>
          <p:cNvPr id="46" name="Groupe 11"/>
          <p:cNvGrpSpPr>
            <a:grpSpLocks/>
          </p:cNvGrpSpPr>
          <p:nvPr/>
        </p:nvGrpSpPr>
        <p:grpSpPr bwMode="auto">
          <a:xfrm>
            <a:off x="4359316" y="7380576"/>
            <a:ext cx="1836211" cy="1887248"/>
            <a:chOff x="366915" y="1115077"/>
            <a:chExt cx="1836253" cy="1887272"/>
          </a:xfrm>
        </p:grpSpPr>
        <p:sp>
          <p:nvSpPr>
            <p:cNvPr id="47" name="Forme libre 46"/>
            <p:cNvSpPr/>
            <p:nvPr/>
          </p:nvSpPr>
          <p:spPr>
            <a:xfrm>
              <a:off x="366915" y="1121428"/>
              <a:ext cx="1836253" cy="1880921"/>
            </a:xfrm>
            <a:custGeom>
              <a:avLst/>
              <a:gdLst>
                <a:gd name="connsiteX0" fmla="*/ 150414 w 1880175"/>
                <a:gd name="connsiteY0" fmla="*/ 0 h 3616933"/>
                <a:gd name="connsiteX1" fmla="*/ 1729761 w 1880175"/>
                <a:gd name="connsiteY1" fmla="*/ 0 h 3616933"/>
                <a:gd name="connsiteX2" fmla="*/ 1880175 w 1880175"/>
                <a:gd name="connsiteY2" fmla="*/ 150414 h 3616933"/>
                <a:gd name="connsiteX3" fmla="*/ 1880175 w 1880175"/>
                <a:gd name="connsiteY3" fmla="*/ 3616933 h 3616933"/>
                <a:gd name="connsiteX4" fmla="*/ 1880175 w 1880175"/>
                <a:gd name="connsiteY4" fmla="*/ 3616933 h 3616933"/>
                <a:gd name="connsiteX5" fmla="*/ 0 w 1880175"/>
                <a:gd name="connsiteY5" fmla="*/ 3616933 h 3616933"/>
                <a:gd name="connsiteX6" fmla="*/ 0 w 1880175"/>
                <a:gd name="connsiteY6" fmla="*/ 3616933 h 3616933"/>
                <a:gd name="connsiteX7" fmla="*/ 0 w 1880175"/>
                <a:gd name="connsiteY7" fmla="*/ 150414 h 3616933"/>
                <a:gd name="connsiteX8" fmla="*/ 150414 w 1880175"/>
                <a:gd name="connsiteY8" fmla="*/ 0 h 36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75" h="3616933">
                  <a:moveTo>
                    <a:pt x="1729760" y="0"/>
                  </a:moveTo>
                  <a:lnTo>
                    <a:pt x="150415" y="0"/>
                  </a:lnTo>
                  <a:cubicBezTo>
                    <a:pt x="67344" y="0"/>
                    <a:pt x="1" y="67343"/>
                    <a:pt x="1" y="150414"/>
                  </a:cubicBezTo>
                  <a:lnTo>
                    <a:pt x="1" y="3616933"/>
                  </a:lnTo>
                  <a:lnTo>
                    <a:pt x="1" y="3616933"/>
                  </a:lnTo>
                  <a:lnTo>
                    <a:pt x="1880174" y="3616933"/>
                  </a:lnTo>
                  <a:lnTo>
                    <a:pt x="1880174" y="3616933"/>
                  </a:lnTo>
                  <a:lnTo>
                    <a:pt x="1880174" y="150414"/>
                  </a:lnTo>
                  <a:cubicBezTo>
                    <a:pt x="1880174" y="67343"/>
                    <a:pt x="1812831" y="0"/>
                    <a:pt x="1729760" y="0"/>
                  </a:cubicBezTo>
                  <a:close/>
                </a:path>
              </a:pathLst>
            </a:custGeom>
            <a:solidFill>
              <a:sysClr val="window" lastClr="FFFFFF">
                <a:alpha val="90000"/>
                <a:hueOff val="0"/>
                <a:satOff val="0"/>
                <a:lumOff val="0"/>
                <a:alphaOff val="0"/>
              </a:sysClr>
            </a:solidFill>
            <a:ln w="25400" cap="flat" cmpd="sng" algn="ctr">
              <a:solidFill>
                <a:srgbClr val="64CDE2"/>
              </a:solidFill>
              <a:prstDash val="solid"/>
            </a:ln>
            <a:effectLst/>
          </p:spPr>
          <p:txBody>
            <a:bodyPr lIns="74536" tIns="648000" rIns="74536" bIns="30480" numCol="1" spcCol="144000">
              <a:normAutofit/>
            </a:bodyPr>
            <a:lstStyle/>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Développement des compétences progressif </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Métier d’expertise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Restauration sur place</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Parking à disposition des collaborateurs</a:t>
              </a:r>
            </a:p>
            <a:p>
              <a:pPr marL="171450" lvl="1" indent="-171450" defTabSz="1066800" fontAlgn="base">
                <a:lnSpc>
                  <a:spcPct val="90000"/>
                </a:lnSpc>
                <a:spcBef>
                  <a:spcPct val="0"/>
                </a:spcBef>
                <a:buFont typeface="Arial" panose="020B0604020202020204" pitchFamily="34" charset="0"/>
                <a:buChar char="•"/>
                <a:defRPr/>
              </a:pPr>
              <a:r>
                <a:rPr lang="fr-FR" sz="900" kern="0" dirty="0">
                  <a:solidFill>
                    <a:srgbClr val="000000">
                      <a:hueOff val="0"/>
                      <a:satOff val="0"/>
                      <a:lumOff val="0"/>
                      <a:alphaOff val="0"/>
                    </a:srgbClr>
                  </a:solidFill>
                  <a:latin typeface="Montserrat" panose="00000500000000000000" pitchFamily="2" charset="0"/>
                </a:rPr>
                <a:t>Accessibilité du site en transport en commun. </a:t>
              </a:r>
            </a:p>
            <a:p>
              <a:pPr marL="0" marR="0" lvl="1" indent="0" algn="ctr" defTabSz="1066800" eaLnBrk="1" fontAlgn="base" latinLnBrk="0" hangingPunct="1">
                <a:lnSpc>
                  <a:spcPct val="90000"/>
                </a:lnSpc>
                <a:spcBef>
                  <a:spcPct val="0"/>
                </a:spcBef>
                <a:spcAft>
                  <a:spcPts val="0"/>
                </a:spcAft>
                <a:buClrTx/>
                <a:buSzTx/>
                <a:buFontTx/>
                <a:buNone/>
                <a:tabLst/>
                <a:defRPr/>
              </a:pPr>
              <a:endParaRPr lang="fr-FR" sz="800" kern="0" dirty="0">
                <a:solidFill>
                  <a:srgbClr val="000000">
                    <a:hueOff val="0"/>
                    <a:satOff val="0"/>
                    <a:lumOff val="0"/>
                    <a:alphaOff val="0"/>
                  </a:srgbClr>
                </a:solidFill>
                <a:latin typeface="Montserrat" panose="00000500000000000000" pitchFamily="2" charset="0"/>
              </a:endParaRPr>
            </a:p>
          </p:txBody>
        </p:sp>
        <p:sp>
          <p:nvSpPr>
            <p:cNvPr id="48" name="Forme libre 47"/>
            <p:cNvSpPr/>
            <p:nvPr/>
          </p:nvSpPr>
          <p:spPr>
            <a:xfrm>
              <a:off x="366916" y="1115077"/>
              <a:ext cx="1829902" cy="439206"/>
            </a:xfrm>
            <a:custGeom>
              <a:avLst/>
              <a:gdLst>
                <a:gd name="connsiteX0" fmla="*/ 0 w 1873576"/>
                <a:gd name="connsiteY0" fmla="*/ 0 h 603509"/>
                <a:gd name="connsiteX1" fmla="*/ 1873576 w 1873576"/>
                <a:gd name="connsiteY1" fmla="*/ 0 h 603509"/>
                <a:gd name="connsiteX2" fmla="*/ 1873576 w 1873576"/>
                <a:gd name="connsiteY2" fmla="*/ 603509 h 603509"/>
                <a:gd name="connsiteX3" fmla="*/ 0 w 1873576"/>
                <a:gd name="connsiteY3" fmla="*/ 603509 h 603509"/>
                <a:gd name="connsiteX4" fmla="*/ 0 w 1873576"/>
                <a:gd name="connsiteY4" fmla="*/ 0 h 60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76" h="603509">
                  <a:moveTo>
                    <a:pt x="0" y="0"/>
                  </a:moveTo>
                  <a:lnTo>
                    <a:pt x="1873576" y="0"/>
                  </a:lnTo>
                  <a:lnTo>
                    <a:pt x="1873576" y="603509"/>
                  </a:lnTo>
                  <a:lnTo>
                    <a:pt x="0" y="603509"/>
                  </a:lnTo>
                  <a:lnTo>
                    <a:pt x="0" y="0"/>
                  </a:lnTo>
                  <a:close/>
                </a:path>
              </a:pathLst>
            </a:custGeom>
            <a:solidFill>
              <a:srgbClr val="64CDE2"/>
            </a:solidFill>
            <a:ln w="25400" cap="flat" cmpd="sng" algn="ctr">
              <a:solidFill>
                <a:srgbClr val="64CDE2"/>
              </a:solidFill>
              <a:prstDash val="solid"/>
            </a:ln>
            <a:effectLst/>
          </p:spPr>
          <p:txBody>
            <a:bodyPr lIns="53340" tIns="0" rIns="571937" bIns="0" spcCol="1270" anchor="ctr"/>
            <a:lstStyle/>
            <a:p>
              <a:pPr marL="0" marR="0" lvl="0" indent="0" defTabSz="622300" eaLnBrk="1" fontAlgn="base" latinLnBrk="0" hangingPunct="1">
                <a:lnSpc>
                  <a:spcPct val="90000"/>
                </a:lnSpc>
                <a:spcBef>
                  <a:spcPct val="0"/>
                </a:spcBef>
                <a:spcAft>
                  <a:spcPct val="35000"/>
                </a:spcAft>
                <a:buClrTx/>
                <a:buSzTx/>
                <a:buFontTx/>
                <a:buNone/>
                <a:tabLst/>
                <a:defRPr/>
              </a:pPr>
              <a:r>
                <a:rPr kumimoji="0" lang="fr-FR" sz="1400" b="0" i="0" u="none" strike="noStrike" kern="0" cap="none" spc="0" normalizeH="0" baseline="0" noProof="0">
                  <a:ln>
                    <a:noFill/>
                  </a:ln>
                  <a:solidFill>
                    <a:prstClr val="white"/>
                  </a:solidFill>
                  <a:effectLst/>
                  <a:uLnTx/>
                  <a:uFillTx/>
                  <a:latin typeface="Montserrat" panose="00000500000000000000" pitchFamily="2" charset="0"/>
                </a:rPr>
                <a:t>Le + à savoir</a:t>
              </a:r>
            </a:p>
          </p:txBody>
        </p:sp>
      </p:grpSp>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4647" y="7322400"/>
            <a:ext cx="432000" cy="432000"/>
          </a:xfrm>
          <a:prstGeom prst="rect">
            <a:avLst/>
          </a:prstGeom>
        </p:spPr>
      </p:pic>
      <p:sp>
        <p:nvSpPr>
          <p:cNvPr id="49" name="Espace réservé du pied de page 4"/>
          <p:cNvSpPr>
            <a:spLocks noGrp="1"/>
          </p:cNvSpPr>
          <p:nvPr>
            <p:ph type="ftr" sz="quarter" idx="11"/>
          </p:nvPr>
        </p:nvSpPr>
        <p:spPr>
          <a:xfrm>
            <a:off x="2038350" y="9472993"/>
            <a:ext cx="2547939" cy="235808"/>
          </a:xfrm>
        </p:spPr>
        <p:txBody>
          <a:bodyPr/>
          <a:lstStyle/>
          <a:p>
            <a:r>
              <a:rPr lang="fr-FR" sz="900">
                <a:solidFill>
                  <a:schemeClr val="bg1">
                    <a:lumMod val="50000"/>
                  </a:schemeClr>
                </a:solidFill>
                <a:latin typeface="Montserrat" panose="00000500000000000000" pitchFamily="2" charset="0"/>
              </a:rPr>
              <a:t>Document à usage strictement interne</a:t>
            </a:r>
          </a:p>
        </p:txBody>
      </p:sp>
      <p:sp>
        <p:nvSpPr>
          <p:cNvPr id="50" name="Titre 1"/>
          <p:cNvSpPr txBox="1">
            <a:spLocks/>
          </p:cNvSpPr>
          <p:nvPr/>
        </p:nvSpPr>
        <p:spPr>
          <a:xfrm>
            <a:off x="471489" y="932688"/>
            <a:ext cx="5915025" cy="347472"/>
          </a:xfrm>
          <a:prstGeom prst="rect">
            <a:avLst/>
          </a:prstGeom>
        </p:spPr>
        <p:txBody>
          <a:bodyPr vert="horz" lIns="91440" tIns="45720" rIns="91440" bIns="45720" rtlCol="0" anchor="ctr">
            <a:noAutofit/>
          </a:bodyPr>
          <a:lstStyle>
            <a:lvl1pPr algn="l" defTabSz="685771"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7000"/>
              </a:lnSpc>
            </a:pPr>
            <a:r>
              <a:rPr lang="fr-FR" sz="1250" b="1" cap="all" dirty="0">
                <a:solidFill>
                  <a:srgbClr val="A6A6A6"/>
                </a:solidFill>
                <a:latin typeface="Montserrat" panose="00000500000000000000" pitchFamily="2" charset="0"/>
                <a:ea typeface="Calibri" panose="020F0502020204030204" pitchFamily="34" charset="0"/>
                <a:cs typeface="Calibri" panose="020F0502020204030204" pitchFamily="34" charset="0"/>
              </a:rPr>
              <a:t>CHARGE DE RELATION BANCAIRE RISQUE RECOUVREMENT : service RISQUE DEROGATOIRE</a:t>
            </a:r>
            <a:endParaRPr lang="fr-FR" sz="1250" dirty="0"/>
          </a:p>
        </p:txBody>
      </p:sp>
      <p:pic>
        <p:nvPicPr>
          <p:cNvPr id="53" name="Image 52"/>
          <p:cNvPicPr/>
          <p:nvPr/>
        </p:nvPicPr>
        <p:blipFill rotWithShape="1">
          <a:blip r:embed="rId7" cstate="email">
            <a:extLst>
              <a:ext uri="{28A0092B-C50C-407E-A947-70E740481C1C}">
                <a14:useLocalDpi xmlns:a14="http://schemas.microsoft.com/office/drawing/2010/main"/>
              </a:ext>
            </a:extLst>
          </a:blip>
          <a:srcRect/>
          <a:stretch/>
        </p:blipFill>
        <p:spPr bwMode="auto">
          <a:xfrm>
            <a:off x="3497580" y="4996470"/>
            <a:ext cx="559588" cy="720089"/>
          </a:xfrm>
          <a:prstGeom prst="rect">
            <a:avLst/>
          </a:prstGeom>
          <a:ln>
            <a:noFill/>
          </a:ln>
          <a:extLst>
            <a:ext uri="{53640926-AAD7-44D8-BBD7-CCE9431645EC}">
              <a14:shadowObscured xmlns:a14="http://schemas.microsoft.com/office/drawing/2010/main"/>
            </a:ext>
          </a:extLst>
        </p:spPr>
      </p:pic>
      <p:sp>
        <p:nvSpPr>
          <p:cNvPr id="51" name="Rectangle avec flèche vers le haut 50">
            <a:hlinkClick r:id="rId8" action="ppaction://hlinksldjump"/>
          </p:cNvPr>
          <p:cNvSpPr/>
          <p:nvPr/>
        </p:nvSpPr>
        <p:spPr>
          <a:xfrm>
            <a:off x="478860" y="9326880"/>
            <a:ext cx="755580" cy="381921"/>
          </a:xfrm>
          <a:prstGeom prst="upArrowCallout">
            <a:avLst>
              <a:gd name="adj1" fmla="val 9256"/>
              <a:gd name="adj2" fmla="val 14818"/>
              <a:gd name="adj3" fmla="val 19446"/>
              <a:gd name="adj4" fmla="val 64977"/>
            </a:avLst>
          </a:prstGeom>
          <a:solidFill>
            <a:srgbClr val="A6A6A6"/>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Retour au SOMMAIRE</a:t>
            </a:r>
          </a:p>
        </p:txBody>
      </p:sp>
    </p:spTree>
    <p:extLst>
      <p:ext uri="{BB962C8B-B14F-4D97-AF65-F5344CB8AC3E}">
        <p14:creationId xmlns:p14="http://schemas.microsoft.com/office/powerpoint/2010/main" val="332588600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c999b01-d13f-4a53-8140-1a2c1c8e2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03FCA27755714DB3151C7AE0E386D1" ma:contentTypeVersion="18" ma:contentTypeDescription="Crée un document." ma:contentTypeScope="" ma:versionID="eca4c09b3078ce8fcad8867be40645bc">
  <xsd:schema xmlns:xsd="http://www.w3.org/2001/XMLSchema" xmlns:xs="http://www.w3.org/2001/XMLSchema" xmlns:p="http://schemas.microsoft.com/office/2006/metadata/properties" xmlns:ns3="7c999b01-d13f-4a53-8140-1a2c1c8e26cc" xmlns:ns4="faf45b4e-bd0f-43aa-a1fb-7736726dc23c" targetNamespace="http://schemas.microsoft.com/office/2006/metadata/properties" ma:root="true" ma:fieldsID="cd13df548b19e8e36c9fc723610bf5fb" ns3:_="" ns4:_="">
    <xsd:import namespace="7c999b01-d13f-4a53-8140-1a2c1c8e26cc"/>
    <xsd:import namespace="faf45b4e-bd0f-43aa-a1fb-7736726dc23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9b01-d13f-4a53-8140-1a2c1c8e26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f45b4e-bd0f-43aa-a1fb-7736726dc23c"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4FF5EF-DC41-48C2-BA85-926C1B1730BD}">
  <ds:schemaRefs>
    <ds:schemaRef ds:uri="http://schemas.microsoft.com/sharepoint/v3/contenttype/forms"/>
  </ds:schemaRefs>
</ds:datastoreItem>
</file>

<file path=customXml/itemProps2.xml><?xml version="1.0" encoding="utf-8"?>
<ds:datastoreItem xmlns:ds="http://schemas.openxmlformats.org/officeDocument/2006/customXml" ds:itemID="{2B366DA8-E822-4B20-ABD4-96D5FD2DF376}">
  <ds:schemaRefs>
    <ds:schemaRef ds:uri="http://purl.org/dc/elements/1.1/"/>
    <ds:schemaRef ds:uri="http://schemas.microsoft.com/office/2006/metadata/properties"/>
    <ds:schemaRef ds:uri="http://purl.org/dc/dcmitype/"/>
    <ds:schemaRef ds:uri="http://schemas.microsoft.com/office/infopath/2007/PartnerControls"/>
    <ds:schemaRef ds:uri="faf45b4e-bd0f-43aa-a1fb-7736726dc23c"/>
    <ds:schemaRef ds:uri="http://purl.org/dc/terms/"/>
    <ds:schemaRef ds:uri="http://schemas.microsoft.com/office/2006/documentManagement/types"/>
    <ds:schemaRef ds:uri="http://schemas.openxmlformats.org/package/2006/metadata/core-properties"/>
    <ds:schemaRef ds:uri="7c999b01-d13f-4a53-8140-1a2c1c8e26cc"/>
    <ds:schemaRef ds:uri="http://www.w3.org/XML/1998/namespace"/>
  </ds:schemaRefs>
</ds:datastoreItem>
</file>

<file path=customXml/itemProps3.xml><?xml version="1.0" encoding="utf-8"?>
<ds:datastoreItem xmlns:ds="http://schemas.openxmlformats.org/officeDocument/2006/customXml" ds:itemID="{8AD9B379-9043-48F7-B0D9-B6C06E67F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999b01-d13f-4a53-8140-1a2c1c8e26cc"/>
    <ds:schemaRef ds:uri="faf45b4e-bd0f-43aa-a1fb-7736726dc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13098</TotalTime>
  <Words>17601</Words>
  <Application>Microsoft Office PowerPoint</Application>
  <PresentationFormat>Format A4 (210 x 297 mm)</PresentationFormat>
  <Paragraphs>2091</Paragraphs>
  <Slides>42</Slides>
  <Notes>3</Notes>
  <HiddenSlides>4</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Arial</vt:lpstr>
      <vt:lpstr>Calibri</vt:lpstr>
      <vt:lpstr>Calibri Light</vt:lpstr>
      <vt:lpstr>Montserrat</vt:lpstr>
      <vt:lpstr>Times New Roman</vt:lpstr>
      <vt:lpstr>Verdana</vt:lpstr>
      <vt:lpstr>Wingdings 2</vt:lpstr>
      <vt:lpstr>Thème Office</vt:lpstr>
      <vt:lpstr>Présentation PowerPoint</vt:lpstr>
      <vt:lpstr>préambule</vt:lpstr>
      <vt:lpstr>sommaire</vt:lpstr>
      <vt:lpstr>RELATION COMMERCIALE ET GESTION CLIENTS</vt:lpstr>
      <vt:lpstr>Chargé de clientèle en bureau de poste</vt:lpstr>
      <vt:lpstr>Conseiller en service relation clients</vt:lpstr>
      <vt:lpstr>chargé de RELATION BANCAIRE RISQUE RECOUVREMENT : service PRÉ-CONTENTIEUX CRÉDIT IMMOBILIER</vt:lpstr>
      <vt:lpstr>Présentation PowerPoint</vt:lpstr>
      <vt:lpstr>Présentation PowerPoint</vt:lpstr>
      <vt:lpstr>chargé de RELATION BANCAIRE RISQUE RECOUVREMENT : service recouvrement amiable</vt:lpstr>
      <vt:lpstr>chargé de RELATION BANCAIRE OPERATIONS JURIDIQUES</vt:lpstr>
      <vt:lpstr>CONSEILLER bancaire à distance</vt:lpstr>
      <vt:lpstr>Responsable clientèle professionnelle</vt:lpstr>
      <vt:lpstr>CONSEILLER clientèle</vt:lpstr>
      <vt:lpstr>CONSEILLER Spécialisé EN PATRIMOINE</vt:lpstr>
      <vt:lpstr>Responsable action commerciale</vt:lpstr>
      <vt:lpstr>Responsable clients entreprises</vt:lpstr>
      <vt:lpstr>PRODUCTION, OPERATION ET PRESTATIONS CLIENTS</vt:lpstr>
      <vt:lpstr>Agent traitement mono-colis</vt:lpstr>
      <vt:lpstr>AGENT DE PRODUCTION</vt:lpstr>
      <vt:lpstr>PILOTE DE PRODUCTION TRAITEMENT</vt:lpstr>
      <vt:lpstr>TECHNICIEN CONSEIL CONTROLE CLIENT (S3C)</vt:lpstr>
      <vt:lpstr>Facteur guichetier</vt:lpstr>
      <vt:lpstr>RESPONSABLE exploitation et service client</vt:lpstr>
      <vt:lpstr>RESPONSABLE ORGANISATION ET ENVIRONNEMENT DE TRAVAIL</vt:lpstr>
      <vt:lpstr>MANAGEMENT OPÉRATIONNEL</vt:lpstr>
      <vt:lpstr>RESPONSABLE DE POLE AGENCE BANCAIRE A DISTANCE</vt:lpstr>
      <vt:lpstr>Chef d’équipe</vt:lpstr>
      <vt:lpstr>MANAGER DE PROXIMITE </vt:lpstr>
      <vt:lpstr>Responsable d’exploitation (RE)</vt:lpstr>
      <vt:lpstr>Responsable de l’espace commercial (REC)</vt:lpstr>
      <vt:lpstr>Directeur de secteur (DS)</vt:lpstr>
      <vt:lpstr>SUPPORT</vt:lpstr>
      <vt:lpstr>TECHNICIEN DE MAINTENANCE spécialisé INDUSTRIEL</vt:lpstr>
      <vt:lpstr>TECHNICIEN DE MAINTENANCE spécialisé infrastructures</vt:lpstr>
      <vt:lpstr>TECHNICIEN si</vt:lpstr>
      <vt:lpstr>Gestionnaire d’applications</vt:lpstr>
      <vt:lpstr>RESPONSABLE RESSOURCES HUMAINES</vt:lpstr>
      <vt:lpstr>Conseiller DE production</vt:lpstr>
      <vt:lpstr>Bassin d'emplois Centre Val de Loire</vt:lpstr>
      <vt:lpstr>Bassin d'emplois Centre Val de Loire</vt:lpstr>
      <vt:lpstr>Les filiales de la Caisse des Dépôts et Consignation</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BERTONCELLO Bertrand</dc:creator>
  <cp:lastModifiedBy>GUEREMY Isabelle</cp:lastModifiedBy>
  <cp:revision>123</cp:revision>
  <cp:lastPrinted>2023-03-10T15:07:42Z</cp:lastPrinted>
  <dcterms:created xsi:type="dcterms:W3CDTF">2018-07-20T09:28:56Z</dcterms:created>
  <dcterms:modified xsi:type="dcterms:W3CDTF">2024-07-31T07:03:49Z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0x0101001E03FCA27755714DB3151C7AE0E386D1</vt:lpwstr>
  </property>
  <property fmtid="{D5CDD505-2E9C-101B-9397-08002B2CF9AE}" pid="3" name="ClassificationContentMarkingFooterLocations">
    <vt:lpwstr>Thème Office:6</vt:lpwstr>
  </property>
  <property fmtid="{D5CDD505-2E9C-101B-9397-08002B2CF9AE}" pid="4" name="ClassificationContentMarkingFooterText">
    <vt:lpwstr>C1 - Interne</vt:lpwstr>
  </property>
  <property fmtid="{D5CDD505-2E9C-101B-9397-08002B2CF9AE}" pid="5" name="MediaServiceImageTags">
    <vt:lpwstr/>
  </property>
  <property fmtid="{D5CDD505-2E9C-101B-9397-08002B2CF9AE}" pid="6" name="MSIP_Label_ee0428da-ac0f-4a84-a429-a80e20cb35de_Enabled">
    <vt:lpwstr>true</vt:lpwstr>
  </property>
  <property fmtid="{D5CDD505-2E9C-101B-9397-08002B2CF9AE}" pid="7" name="MSIP_Label_ee0428da-ac0f-4a84-a429-a80e20cb35de_SetDate">
    <vt:lpwstr>2024-01-23T09:06:33Z</vt:lpwstr>
  </property>
  <property fmtid="{D5CDD505-2E9C-101B-9397-08002B2CF9AE}" pid="8" name="MSIP_Label_ee0428da-ac0f-4a84-a429-a80e20cb35de_Method">
    <vt:lpwstr>Standard</vt:lpwstr>
  </property>
  <property fmtid="{D5CDD505-2E9C-101B-9397-08002B2CF9AE}" pid="9" name="MSIP_Label_ee0428da-ac0f-4a84-a429-a80e20cb35de_Name">
    <vt:lpwstr>ee0428da-ac0f-4a84-a429-a80e20cb35de</vt:lpwstr>
  </property>
  <property fmtid="{D5CDD505-2E9C-101B-9397-08002B2CF9AE}" pid="10" name="MSIP_Label_ee0428da-ac0f-4a84-a429-a80e20cb35de_SiteId">
    <vt:lpwstr>80c03608-5f64-40bb-9c70-9394abe6011c</vt:lpwstr>
  </property>
  <property fmtid="{D5CDD505-2E9C-101B-9397-08002B2CF9AE}" pid="11" name="MSIP_Label_ee0428da-ac0f-4a84-a429-a80e20cb35de_ActionId">
    <vt:lpwstr>6d8a79d1-8813-4e6e-acda-ea360d2b52d5</vt:lpwstr>
  </property>
  <property fmtid="{D5CDD505-2E9C-101B-9397-08002B2CF9AE}" pid="12" name="MSIP_Label_ee0428da-ac0f-4a84-a429-a80e20cb35de_ContentBits">
    <vt:lpwstr>2</vt:lpwstr>
  </property>
</Properties>
</file>